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10"/>
  </p:notesMasterIdLst>
  <p:sldIdLst>
    <p:sldId id="256" r:id="rId2"/>
    <p:sldId id="257" r:id="rId3"/>
    <p:sldId id="259" r:id="rId4"/>
    <p:sldId id="263" r:id="rId5"/>
    <p:sldId id="261" r:id="rId6"/>
    <p:sldId id="262" r:id="rId7"/>
    <p:sldId id="26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12"/>
  </p:normalViewPr>
  <p:slideViewPr>
    <p:cSldViewPr snapToGrid="0" snapToObjects="1">
      <p:cViewPr varScale="1">
        <p:scale>
          <a:sx n="107" d="100"/>
          <a:sy n="107"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34CF8-6879-6E48-8A2F-EC74D23C7E7D}" type="datetimeFigureOut">
              <a:rPr lang="en-US" smtClean="0"/>
              <a:t>1/30/18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FFF50-EF22-094A-B4CD-9D7A9515D6AE}" type="slidenum">
              <a:rPr lang="en-US" smtClean="0"/>
              <a:t>‹#›</a:t>
            </a:fld>
            <a:endParaRPr lang="en-US"/>
          </a:p>
        </p:txBody>
      </p:sp>
    </p:spTree>
    <p:extLst>
      <p:ext uri="{BB962C8B-B14F-4D97-AF65-F5344CB8AC3E}">
        <p14:creationId xmlns:p14="http://schemas.microsoft.com/office/powerpoint/2010/main" val="20232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2FFF50-EF22-094A-B4CD-9D7A9515D6AE}" type="slidenum">
              <a:rPr lang="en-US" smtClean="0"/>
              <a:t>4</a:t>
            </a:fld>
            <a:endParaRPr lang="en-US"/>
          </a:p>
        </p:txBody>
      </p:sp>
    </p:spTree>
    <p:extLst>
      <p:ext uri="{BB962C8B-B14F-4D97-AF65-F5344CB8AC3E}">
        <p14:creationId xmlns:p14="http://schemas.microsoft.com/office/powerpoint/2010/main" val="100502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EEFC387-33E2-3449-958C-D520B712673C}" type="datetime1">
              <a:rPr lang="en-US" smtClean="0"/>
              <a:t>1/30/18</a:t>
            </a:fld>
            <a:endParaRPr lang="en-US"/>
          </a:p>
        </p:txBody>
      </p:sp>
      <p:sp>
        <p:nvSpPr>
          <p:cNvPr id="8" name="Footer Placeholder 7"/>
          <p:cNvSpPr>
            <a:spLocks noGrp="1"/>
          </p:cNvSpPr>
          <p:nvPr>
            <p:ph type="ftr" sz="quarter" idx="11"/>
          </p:nvPr>
        </p:nvSpPr>
        <p:spPr/>
        <p:txBody>
          <a:bodyPr/>
          <a:lstStyle/>
          <a:p>
            <a:r>
              <a:rPr lang="en-US" smtClean="0"/>
              <a:t>2 Greenpeace.org</a:t>
            </a:r>
            <a:endParaRPr lang="en-US"/>
          </a:p>
        </p:txBody>
      </p:sp>
      <p:sp>
        <p:nvSpPr>
          <p:cNvPr id="9" name="Slide Number Placeholder 8"/>
          <p:cNvSpPr>
            <a:spLocks noGrp="1"/>
          </p:cNvSpPr>
          <p:nvPr>
            <p:ph type="sldNum" sz="quarter" idx="12"/>
          </p:nvPr>
        </p:nvSpPr>
        <p:spPr/>
        <p:txBody>
          <a:bodyPr/>
          <a:lstStyle/>
          <a:p>
            <a:fld id="{0C2F2165-CB3C-BD46-B46E-5D66C5358E7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F07A43-BB3D-314B-B78A-6E9EFE472D25}" type="datetime1">
              <a:rPr lang="en-US" smtClean="0"/>
              <a:t>1/30/18</a:t>
            </a:fld>
            <a:endParaRPr lang="en-US"/>
          </a:p>
        </p:txBody>
      </p:sp>
      <p:sp>
        <p:nvSpPr>
          <p:cNvPr id="5" name="Footer Placeholder 4"/>
          <p:cNvSpPr>
            <a:spLocks noGrp="1"/>
          </p:cNvSpPr>
          <p:nvPr>
            <p:ph type="ftr" sz="quarter" idx="11"/>
          </p:nvPr>
        </p:nvSpPr>
        <p:spPr/>
        <p:txBody>
          <a:bodyPr/>
          <a:lstStyle/>
          <a:p>
            <a:r>
              <a:rPr lang="en-US" smtClean="0"/>
              <a:t>2 Greenpeace.org</a:t>
            </a:r>
            <a:endParaRPr lang="en-US"/>
          </a:p>
        </p:txBody>
      </p:sp>
      <p:sp>
        <p:nvSpPr>
          <p:cNvPr id="6" name="Slide Number Placeholder 5"/>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A83A4-3105-4449-82A6-A5EF7151FB81}" type="datetime1">
              <a:rPr lang="en-US" smtClean="0"/>
              <a:t>1/30/18</a:t>
            </a:fld>
            <a:endParaRPr lang="en-US"/>
          </a:p>
        </p:txBody>
      </p:sp>
      <p:sp>
        <p:nvSpPr>
          <p:cNvPr id="5" name="Footer Placeholder 4"/>
          <p:cNvSpPr>
            <a:spLocks noGrp="1"/>
          </p:cNvSpPr>
          <p:nvPr>
            <p:ph type="ftr" sz="quarter" idx="11"/>
          </p:nvPr>
        </p:nvSpPr>
        <p:spPr/>
        <p:txBody>
          <a:bodyPr/>
          <a:lstStyle/>
          <a:p>
            <a:r>
              <a:rPr lang="en-US" smtClean="0"/>
              <a:t>2 Greenpeace.org</a:t>
            </a:r>
            <a:endParaRPr lang="en-US"/>
          </a:p>
        </p:txBody>
      </p:sp>
      <p:sp>
        <p:nvSpPr>
          <p:cNvPr id="6" name="Slide Number Placeholder 5"/>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400B0A-E0DD-904F-A781-81EF7C17BC14}" type="datetime1">
              <a:rPr lang="en-US" smtClean="0"/>
              <a:t>1/30/18</a:t>
            </a:fld>
            <a:endParaRPr lang="en-US"/>
          </a:p>
        </p:txBody>
      </p:sp>
      <p:sp>
        <p:nvSpPr>
          <p:cNvPr id="8" name="Footer Placeholder 7"/>
          <p:cNvSpPr>
            <a:spLocks noGrp="1"/>
          </p:cNvSpPr>
          <p:nvPr>
            <p:ph type="ftr" sz="quarter" idx="11"/>
          </p:nvPr>
        </p:nvSpPr>
        <p:spPr/>
        <p:txBody>
          <a:bodyPr/>
          <a:lstStyle/>
          <a:p>
            <a:r>
              <a:rPr lang="en-US" smtClean="0"/>
              <a:t>2 Greenpeace.org</a:t>
            </a:r>
            <a:endParaRPr lang="en-US"/>
          </a:p>
        </p:txBody>
      </p:sp>
      <p:sp>
        <p:nvSpPr>
          <p:cNvPr id="9" name="Slide Number Placeholder 8"/>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35C763A-BFCA-214F-AD21-A9363BCB93B5}" type="datetime1">
              <a:rPr lang="en-US" smtClean="0"/>
              <a:t>1/30/18</a:t>
            </a:fld>
            <a:endParaRPr lang="en-US"/>
          </a:p>
        </p:txBody>
      </p:sp>
      <p:sp>
        <p:nvSpPr>
          <p:cNvPr id="8" name="Footer Placeholder 7"/>
          <p:cNvSpPr>
            <a:spLocks noGrp="1"/>
          </p:cNvSpPr>
          <p:nvPr>
            <p:ph type="ftr" sz="quarter" idx="11"/>
          </p:nvPr>
        </p:nvSpPr>
        <p:spPr/>
        <p:txBody>
          <a:bodyPr/>
          <a:lstStyle/>
          <a:p>
            <a:r>
              <a:rPr lang="en-US" smtClean="0"/>
              <a:t>2 Greenpeace.org</a:t>
            </a:r>
            <a:endParaRPr lang="en-US"/>
          </a:p>
        </p:txBody>
      </p:sp>
      <p:sp>
        <p:nvSpPr>
          <p:cNvPr id="9" name="Slide Number Placeholder 8"/>
          <p:cNvSpPr>
            <a:spLocks noGrp="1"/>
          </p:cNvSpPr>
          <p:nvPr>
            <p:ph type="sldNum" sz="quarter" idx="12"/>
          </p:nvPr>
        </p:nvSpPr>
        <p:spPr/>
        <p:txBody>
          <a:bodyPr/>
          <a:lstStyle/>
          <a:p>
            <a:fld id="{0C2F2165-CB3C-BD46-B46E-5D66C5358E7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799FF5F3-0FC7-F841-9C06-AEC5080F48F5}" type="datetime1">
              <a:rPr lang="en-US" smtClean="0"/>
              <a:t>1/30/18</a:t>
            </a:fld>
            <a:endParaRPr lang="en-US"/>
          </a:p>
        </p:txBody>
      </p:sp>
      <p:sp>
        <p:nvSpPr>
          <p:cNvPr id="9" name="Footer Placeholder 8"/>
          <p:cNvSpPr>
            <a:spLocks noGrp="1"/>
          </p:cNvSpPr>
          <p:nvPr>
            <p:ph type="ftr" sz="quarter" idx="11"/>
          </p:nvPr>
        </p:nvSpPr>
        <p:spPr/>
        <p:txBody>
          <a:bodyPr/>
          <a:lstStyle/>
          <a:p>
            <a:r>
              <a:rPr lang="en-US" smtClean="0"/>
              <a:t>2 Greenpeace.org</a:t>
            </a:r>
            <a:endParaRPr lang="en-US"/>
          </a:p>
        </p:txBody>
      </p:sp>
      <p:sp>
        <p:nvSpPr>
          <p:cNvPr id="10" name="Slide Number Placeholder 9"/>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6E3F90F-4F6A-5346-90F1-09EB3AC8B64A}" type="datetime1">
              <a:rPr lang="en-US" smtClean="0"/>
              <a:t>1/30/18</a:t>
            </a:fld>
            <a:endParaRPr lang="en-US"/>
          </a:p>
        </p:txBody>
      </p:sp>
      <p:sp>
        <p:nvSpPr>
          <p:cNvPr id="8" name="Footer Placeholder 7"/>
          <p:cNvSpPr>
            <a:spLocks noGrp="1"/>
          </p:cNvSpPr>
          <p:nvPr>
            <p:ph type="ftr" sz="quarter" idx="11"/>
          </p:nvPr>
        </p:nvSpPr>
        <p:spPr/>
        <p:txBody>
          <a:bodyPr/>
          <a:lstStyle/>
          <a:p>
            <a:r>
              <a:rPr lang="en-US" smtClean="0"/>
              <a:t>2 Greenpeace.org</a:t>
            </a:r>
            <a:endParaRPr lang="en-US"/>
          </a:p>
        </p:txBody>
      </p:sp>
      <p:sp>
        <p:nvSpPr>
          <p:cNvPr id="9" name="Slide Number Placeholder 8"/>
          <p:cNvSpPr>
            <a:spLocks noGrp="1"/>
          </p:cNvSpPr>
          <p:nvPr>
            <p:ph type="sldNum" sz="quarter" idx="12"/>
          </p:nvPr>
        </p:nvSpPr>
        <p:spPr/>
        <p:txBody>
          <a:bodyPr/>
          <a:lstStyle/>
          <a:p>
            <a:fld id="{0C2F2165-CB3C-BD46-B46E-5D66C5358E7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924CD2-B62A-944A-BE19-514F6A57CDD2}" type="datetime1">
              <a:rPr lang="en-US" smtClean="0"/>
              <a:t>1/30/18</a:t>
            </a:fld>
            <a:endParaRPr lang="en-US"/>
          </a:p>
        </p:txBody>
      </p:sp>
      <p:sp>
        <p:nvSpPr>
          <p:cNvPr id="4" name="Footer Placeholder 3"/>
          <p:cNvSpPr>
            <a:spLocks noGrp="1"/>
          </p:cNvSpPr>
          <p:nvPr>
            <p:ph type="ftr" sz="quarter" idx="11"/>
          </p:nvPr>
        </p:nvSpPr>
        <p:spPr/>
        <p:txBody>
          <a:bodyPr/>
          <a:lstStyle/>
          <a:p>
            <a:r>
              <a:rPr lang="en-US" smtClean="0"/>
              <a:t>2 Greenpeace.org</a:t>
            </a:r>
            <a:endParaRPr lang="en-US"/>
          </a:p>
        </p:txBody>
      </p:sp>
      <p:sp>
        <p:nvSpPr>
          <p:cNvPr id="5" name="Slide Number Placeholder 4"/>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F8EB3-0694-A341-83F1-B85D6A540594}" type="datetime1">
              <a:rPr lang="en-US" smtClean="0"/>
              <a:t>1/30/18</a:t>
            </a:fld>
            <a:endParaRPr lang="en-US"/>
          </a:p>
        </p:txBody>
      </p:sp>
      <p:sp>
        <p:nvSpPr>
          <p:cNvPr id="3" name="Footer Placeholder 2"/>
          <p:cNvSpPr>
            <a:spLocks noGrp="1"/>
          </p:cNvSpPr>
          <p:nvPr>
            <p:ph type="ftr" sz="quarter" idx="11"/>
          </p:nvPr>
        </p:nvSpPr>
        <p:spPr/>
        <p:txBody>
          <a:bodyPr/>
          <a:lstStyle/>
          <a:p>
            <a:r>
              <a:rPr lang="en-US" smtClean="0"/>
              <a:t>2 Greenpeace.org</a:t>
            </a:r>
            <a:endParaRPr lang="en-US"/>
          </a:p>
        </p:txBody>
      </p:sp>
      <p:sp>
        <p:nvSpPr>
          <p:cNvPr id="4" name="Slide Number Placeholder 3"/>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71525-AF2E-7443-BC27-D4957E37BCBE}" type="datetime1">
              <a:rPr lang="en-US" smtClean="0"/>
              <a:t>1/30/18</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smtClean="0"/>
              <a:t>2 Greenpeace.org</a:t>
            </a:r>
            <a:endParaRPr lang="en-US"/>
          </a:p>
        </p:txBody>
      </p:sp>
      <p:sp>
        <p:nvSpPr>
          <p:cNvPr id="7" name="Slide Number Placeholder 6"/>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F64ACCE-7B99-F74F-80F6-FB787250ED58}" type="datetime1">
              <a:rPr lang="en-US" smtClean="0"/>
              <a:t>1/30/18</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smtClean="0"/>
              <a:t>2 Greenpeace.org</a:t>
            </a:r>
            <a:endParaRPr lang="en-US"/>
          </a:p>
        </p:txBody>
      </p:sp>
      <p:sp>
        <p:nvSpPr>
          <p:cNvPr id="7" name="Slide Number Placeholder 6"/>
          <p:cNvSpPr>
            <a:spLocks noGrp="1"/>
          </p:cNvSpPr>
          <p:nvPr>
            <p:ph type="sldNum" sz="quarter" idx="12"/>
          </p:nvPr>
        </p:nvSpPr>
        <p:spPr/>
        <p:txBody>
          <a:bodyPr/>
          <a:lstStyle/>
          <a:p>
            <a:fld id="{0C2F2165-CB3C-BD46-B46E-5D66C5358E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36EFA56-9C9A-614C-A3FB-CB7DDB755FFE}" type="datetime1">
              <a:rPr lang="en-US" smtClean="0"/>
              <a:t>1/30/18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smtClean="0"/>
              <a:t>2 Greenpeace.org</a:t>
            </a:r>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C2F2165-CB3C-BD46-B46E-5D66C5358E71}" type="slidenum">
              <a:rPr lang="en-US" smtClean="0"/>
              <a:t>‹#›</a:t>
            </a:fld>
            <a:endParaRPr lang="en-US"/>
          </a:p>
        </p:txBody>
      </p:sp>
    </p:spTree>
    <p:extLst>
      <p:ext uri="{BB962C8B-B14F-4D97-AF65-F5344CB8AC3E}">
        <p14:creationId xmlns:p14="http://schemas.microsoft.com/office/powerpoint/2010/main" val="209441114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Food Justice</a:t>
            </a:r>
            <a:endParaRPr lang="en-US" dirty="0"/>
          </a:p>
        </p:txBody>
      </p:sp>
      <p:sp>
        <p:nvSpPr>
          <p:cNvPr id="3" name="Subtitle 2"/>
          <p:cNvSpPr>
            <a:spLocks noGrp="1"/>
          </p:cNvSpPr>
          <p:nvPr>
            <p:ph type="subTitle" idx="1"/>
          </p:nvPr>
        </p:nvSpPr>
        <p:spPr/>
        <p:txBody>
          <a:bodyPr/>
          <a:lstStyle/>
          <a:p>
            <a:r>
              <a:rPr lang="en-US" dirty="0" smtClean="0"/>
              <a:t>Groundswell Center Farm Business Planning Class</a:t>
            </a:r>
          </a:p>
          <a:p>
            <a:r>
              <a:rPr lang="en-US" dirty="0" smtClean="0"/>
              <a:t>January 2018</a:t>
            </a:r>
            <a:endParaRPr lang="en-US" dirty="0"/>
          </a:p>
        </p:txBody>
      </p:sp>
    </p:spTree>
    <p:extLst>
      <p:ext uri="{BB962C8B-B14F-4D97-AF65-F5344CB8AC3E}">
        <p14:creationId xmlns:p14="http://schemas.microsoft.com/office/powerpoint/2010/main" val="96759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90961" cy="7148945"/>
          </a:xfrm>
          <a:prstGeom prst="rect">
            <a:avLst/>
          </a:prstGeom>
        </p:spPr>
      </p:pic>
      <p:sp>
        <p:nvSpPr>
          <p:cNvPr id="2" name="Title 1"/>
          <p:cNvSpPr>
            <a:spLocks noGrp="1"/>
          </p:cNvSpPr>
          <p:nvPr>
            <p:ph type="title"/>
          </p:nvPr>
        </p:nvSpPr>
        <p:spPr/>
        <p:txBody>
          <a:bodyPr/>
          <a:lstStyle/>
          <a:p>
            <a:r>
              <a:rPr lang="en-US" dirty="0" smtClean="0"/>
              <a:t>Food justice &amp; equity outline</a:t>
            </a:r>
            <a:endParaRPr lang="en-US" dirty="0"/>
          </a:p>
        </p:txBody>
      </p:sp>
      <p:sp>
        <p:nvSpPr>
          <p:cNvPr id="3" name="Content Placeholder 2"/>
          <p:cNvSpPr>
            <a:spLocks noGrp="1"/>
          </p:cNvSpPr>
          <p:nvPr>
            <p:ph idx="1"/>
          </p:nvPr>
        </p:nvSpPr>
        <p:spPr>
          <a:xfrm>
            <a:off x="356260" y="2638044"/>
            <a:ext cx="10901548" cy="4309021"/>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Week 1 [30 minutes]: </a:t>
            </a: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solidFill>
                  <a:schemeClr val="bg1"/>
                </a:solidFill>
              </a:rPr>
              <a:t>	</a:t>
            </a:r>
            <a:r>
              <a:rPr lang="en-US" sz="2400" b="1" dirty="0" smtClean="0">
                <a:solidFill>
                  <a:schemeClr val="bg1"/>
                </a:solidFill>
              </a:rPr>
              <a:t>- Introduction to food systems and food justice</a:t>
            </a:r>
          </a:p>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Week 5 [90 minutes]: </a:t>
            </a: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solidFill>
                  <a:schemeClr val="bg1"/>
                </a:solidFill>
              </a:rPr>
              <a:t>	</a:t>
            </a:r>
            <a:r>
              <a:rPr lang="en-US" sz="2400" b="1" dirty="0" smtClean="0">
                <a:solidFill>
                  <a:schemeClr val="bg1"/>
                </a:solidFill>
              </a:rPr>
              <a:t>- History of Agricultural Injustice in the United States</a:t>
            </a: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solidFill>
                  <a:schemeClr val="bg1"/>
                </a:solidFill>
              </a:rPr>
              <a:t>	</a:t>
            </a:r>
            <a:r>
              <a:rPr lang="en-US" sz="2400" b="1" dirty="0" smtClean="0">
                <a:solidFill>
                  <a:schemeClr val="bg1"/>
                </a:solidFill>
              </a:rPr>
              <a:t>- What is Systemic Oppression?</a:t>
            </a: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solidFill>
                  <a:schemeClr val="bg1"/>
                </a:solidFill>
              </a:rPr>
              <a:t>	</a:t>
            </a:r>
            <a:r>
              <a:rPr lang="en-US" sz="2400" b="1" dirty="0" smtClean="0">
                <a:solidFill>
                  <a:schemeClr val="bg1"/>
                </a:solidFill>
              </a:rPr>
              <a:t>- Triple Bottom Line Business Examples </a:t>
            </a:r>
            <a:endParaRPr lang="en-US" sz="2400" b="1"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Week 8 [30 minutes]: </a:t>
            </a: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	- Marketing for Social Justice</a:t>
            </a: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solidFill>
                  <a:schemeClr val="bg1"/>
                </a:solidFill>
              </a:rPr>
              <a:t>	</a:t>
            </a:r>
            <a:r>
              <a:rPr lang="en-US" sz="2400" b="1" dirty="0" smtClean="0">
                <a:solidFill>
                  <a:schemeClr val="bg1"/>
                </a:solidFill>
              </a:rPr>
              <a:t>- Equity and your business </a:t>
            </a:r>
            <a:endParaRPr lang="en-US" sz="2400" b="1" dirty="0">
              <a:solidFill>
                <a:schemeClr val="bg1"/>
              </a:solidFill>
            </a:endParaRPr>
          </a:p>
        </p:txBody>
      </p:sp>
      <p:sp>
        <p:nvSpPr>
          <p:cNvPr id="5" name="Footer Placeholder 4"/>
          <p:cNvSpPr>
            <a:spLocks noGrp="1"/>
          </p:cNvSpPr>
          <p:nvPr>
            <p:ph type="ftr" sz="quarter" idx="11"/>
          </p:nvPr>
        </p:nvSpPr>
        <p:spPr/>
        <p:txBody>
          <a:bodyPr/>
          <a:lstStyle/>
          <a:p>
            <a:r>
              <a:rPr lang="en-US" smtClean="0"/>
              <a:t>2 Greenpeace.org</a:t>
            </a:r>
            <a:endParaRPr lang="en-US"/>
          </a:p>
        </p:txBody>
      </p:sp>
    </p:spTree>
    <p:extLst>
      <p:ext uri="{BB962C8B-B14F-4D97-AF65-F5344CB8AC3E}">
        <p14:creationId xmlns:p14="http://schemas.microsoft.com/office/powerpoint/2010/main" val="55923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p:cNvSpPr>
            <a:spLocks noGrp="1"/>
          </p:cNvSpPr>
          <p:nvPr>
            <p:ph type="title"/>
          </p:nvPr>
        </p:nvSpPr>
        <p:spPr/>
        <p:txBody>
          <a:bodyPr/>
          <a:lstStyle/>
          <a:p>
            <a:r>
              <a:rPr lang="en-US" dirty="0" smtClean="0"/>
              <a:t>Groundswell mission</a:t>
            </a:r>
            <a:endParaRPr lang="en-US" dirty="0"/>
          </a:p>
        </p:txBody>
      </p:sp>
      <p:sp>
        <p:nvSpPr>
          <p:cNvPr id="3" name="Content Placeholder 2"/>
          <p:cNvSpPr>
            <a:spLocks noGrp="1"/>
          </p:cNvSpPr>
          <p:nvPr>
            <p:ph idx="1"/>
          </p:nvPr>
        </p:nvSpPr>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bg1"/>
                </a:solidFill>
              </a:rPr>
              <a:t>Groundswell engages diverse learners and empowers them with skills, knowledge and access to resources so they can build sustainable land-based livelihoods and equitable local food systems.</a:t>
            </a:r>
            <a:endParaRPr lang="en-US" sz="3600" dirty="0">
              <a:solidFill>
                <a:schemeClr val="bg1"/>
              </a:solidFill>
            </a:endParaRPr>
          </a:p>
        </p:txBody>
      </p:sp>
    </p:spTree>
    <p:extLst>
      <p:ext uri="{BB962C8B-B14F-4D97-AF65-F5344CB8AC3E}">
        <p14:creationId xmlns:p14="http://schemas.microsoft.com/office/powerpoint/2010/main" val="167811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control of the global food system</a:t>
            </a:r>
            <a:endParaRPr lang="en-US" dirty="0"/>
          </a:p>
        </p:txBody>
      </p:sp>
      <p:sp>
        <p:nvSpPr>
          <p:cNvPr id="3" name="Content Placeholder 2"/>
          <p:cNvSpPr>
            <a:spLocks noGrp="1"/>
          </p:cNvSpPr>
          <p:nvPr>
            <p:ph idx="1"/>
          </p:nvPr>
        </p:nvSpPr>
        <p:spPr>
          <a:xfrm>
            <a:off x="2231136" y="2268188"/>
            <a:ext cx="7729728" cy="3471840"/>
          </a:xfrm>
        </p:spPr>
        <p:txBody>
          <a:bodyPr>
            <a:normAutofit lnSpcReduction="10000"/>
          </a:bodyPr>
          <a:lstStyle/>
          <a:p>
            <a:r>
              <a:rPr lang="en-US" dirty="0"/>
              <a:t> Large farms with over $1 million in sales account for only 4 percent of all farms, but 66 percent of all </a:t>
            </a:r>
            <a:r>
              <a:rPr lang="en-US" dirty="0" smtClean="0"/>
              <a:t>sales</a:t>
            </a:r>
            <a:r>
              <a:rPr lang="en-US" dirty="0"/>
              <a:t> </a:t>
            </a:r>
            <a:r>
              <a:rPr lang="en-US" dirty="0" smtClean="0"/>
              <a:t>in the U.S.1</a:t>
            </a:r>
          </a:p>
          <a:p>
            <a:r>
              <a:rPr lang="en-US" dirty="0"/>
              <a:t>Six corporations – Monsanto, DuPont, Dow, Syngenta, Bayer and BASF – control 75% of the world pesticides market.</a:t>
            </a:r>
          </a:p>
          <a:p>
            <a:r>
              <a:rPr lang="en-US" dirty="0"/>
              <a:t>Factory farms now account for 72 percent of poultry production, 43 percent of egg production, and 55 percent of pork production worldwide.</a:t>
            </a:r>
          </a:p>
          <a:p>
            <a:r>
              <a:rPr lang="en-US" dirty="0"/>
              <a:t>Only four corporations – ADM, Bunge, Cargill and Dreyfus – control more than 75% of the global grain trade. They overwhelmingly push commodity crops like corn and soy on local farmers at the expense of native </a:t>
            </a:r>
            <a:r>
              <a:rPr lang="en-US" dirty="0" smtClean="0"/>
              <a:t>crops.</a:t>
            </a:r>
            <a:endParaRPr lang="en-US" dirty="0"/>
          </a:p>
          <a:p>
            <a:r>
              <a:rPr lang="en-US" dirty="0" smtClean="0"/>
              <a:t>Costs include pesticide toxicity, water pollution, soil depletion and erosion, loss of biodiversity, loss of mid-sized farms, and many more</a:t>
            </a:r>
          </a:p>
          <a:p>
            <a:endParaRPr lang="en-US" dirty="0"/>
          </a:p>
        </p:txBody>
      </p:sp>
      <p:sp>
        <p:nvSpPr>
          <p:cNvPr id="4" name="Footer Placeholder 3"/>
          <p:cNvSpPr>
            <a:spLocks noGrp="1"/>
          </p:cNvSpPr>
          <p:nvPr>
            <p:ph type="ftr" sz="quarter" idx="11"/>
          </p:nvPr>
        </p:nvSpPr>
        <p:spPr/>
        <p:txBody>
          <a:bodyPr/>
          <a:lstStyle/>
          <a:p>
            <a:r>
              <a:rPr lang="en-US" dirty="0" smtClean="0"/>
              <a:t>Sources: USDA Census of Agriculture, Greenpeace, Union of Concerned Scientists </a:t>
            </a:r>
            <a:endParaRPr lang="en-US" dirty="0"/>
          </a:p>
        </p:txBody>
      </p:sp>
    </p:spTree>
    <p:extLst>
      <p:ext uri="{BB962C8B-B14F-4D97-AF65-F5344CB8AC3E}">
        <p14:creationId xmlns:p14="http://schemas.microsoft.com/office/powerpoint/2010/main" val="92587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in the food system</a:t>
            </a:r>
            <a:endParaRPr lang="en-US" dirty="0"/>
          </a:p>
        </p:txBody>
      </p:sp>
      <p:sp>
        <p:nvSpPr>
          <p:cNvPr id="3" name="Content Placeholder 2"/>
          <p:cNvSpPr>
            <a:spLocks noGrp="1"/>
          </p:cNvSpPr>
          <p:nvPr>
            <p:ph idx="1"/>
          </p:nvPr>
        </p:nvSpPr>
        <p:spPr>
          <a:xfrm>
            <a:off x="2231136" y="2256312"/>
            <a:ext cx="7729728" cy="3823854"/>
          </a:xfrm>
        </p:spPr>
        <p:txBody>
          <a:bodyPr>
            <a:normAutofit fontScale="92500" lnSpcReduction="10000"/>
          </a:bodyPr>
          <a:lstStyle/>
          <a:p>
            <a:r>
              <a:rPr lang="en-US" dirty="0" smtClean="0"/>
              <a:t>Legacy of colonization: genocide and land theft from indigenous peoples</a:t>
            </a:r>
          </a:p>
          <a:p>
            <a:r>
              <a:rPr lang="en-US" dirty="0" smtClean="0"/>
              <a:t>History of slavery: </a:t>
            </a:r>
            <a:r>
              <a:rPr lang="en-US" dirty="0"/>
              <a:t>The enslaved labor of African people in the U.S. outcompeted agrarian wage labor for over 200 years (1619-1865</a:t>
            </a:r>
            <a:r>
              <a:rPr lang="en-US" dirty="0" smtClean="0"/>
              <a:t>)</a:t>
            </a:r>
          </a:p>
          <a:p>
            <a:r>
              <a:rPr lang="en-US" dirty="0"/>
              <a:t>In 1920, African-Americans owned 16 million acres of farmland. By 1997, less than 20,000 Black farmers owned just 2 million acres of </a:t>
            </a:r>
            <a:r>
              <a:rPr lang="en-US" dirty="0" smtClean="0"/>
              <a:t>land.</a:t>
            </a:r>
          </a:p>
          <a:p>
            <a:pPr lvl="1"/>
            <a:r>
              <a:rPr lang="en-US" dirty="0"/>
              <a:t> The rate of Black land loss has been twice that of white land </a:t>
            </a:r>
            <a:r>
              <a:rPr lang="en-US" dirty="0" smtClean="0"/>
              <a:t>loss.</a:t>
            </a:r>
          </a:p>
          <a:p>
            <a:r>
              <a:rPr lang="en-US" dirty="0" smtClean="0"/>
              <a:t>People </a:t>
            </a:r>
            <a:r>
              <a:rPr lang="en-US" dirty="0"/>
              <a:t>of color tend to earn less than $10,000 in annual sales, produce only 3% of agricultural value, and farm just 2.8% of farm acreage. </a:t>
            </a:r>
            <a:endParaRPr lang="en-US" dirty="0" smtClean="0"/>
          </a:p>
          <a:p>
            <a:r>
              <a:rPr lang="en-US" dirty="0" smtClean="0"/>
              <a:t>In </a:t>
            </a:r>
            <a:r>
              <a:rPr lang="en-US" dirty="0"/>
              <a:t>the U.S. people of color make $2.50 per hour less than white workers in the food </a:t>
            </a:r>
            <a:r>
              <a:rPr lang="en-US" dirty="0" smtClean="0"/>
              <a:t>chain</a:t>
            </a:r>
            <a:endParaRPr lang="en-US" dirty="0"/>
          </a:p>
          <a:p>
            <a:r>
              <a:rPr lang="en-US" dirty="0"/>
              <a:t>Of the 50 million food insecure people in the US 10.6% are white, 26.1% are Black, 23.7% are Latino and 23% are Native American</a:t>
            </a:r>
          </a:p>
          <a:p>
            <a:endParaRPr lang="en-US" dirty="0" smtClean="0"/>
          </a:p>
        </p:txBody>
      </p:sp>
      <p:sp>
        <p:nvSpPr>
          <p:cNvPr id="4" name="Footer Placeholder 3"/>
          <p:cNvSpPr>
            <a:spLocks noGrp="1"/>
          </p:cNvSpPr>
          <p:nvPr>
            <p:ph type="ftr" sz="quarter" idx="11"/>
          </p:nvPr>
        </p:nvSpPr>
        <p:spPr/>
        <p:txBody>
          <a:bodyPr/>
          <a:lstStyle/>
          <a:p>
            <a:r>
              <a:rPr lang="en-US" dirty="0" smtClean="0"/>
              <a:t>Sources: NPR, Food First, Food Chain Workers Alliance, USDA Census of Agriculture </a:t>
            </a:r>
            <a:endParaRPr lang="en-US" dirty="0"/>
          </a:p>
        </p:txBody>
      </p:sp>
    </p:spTree>
    <p:extLst>
      <p:ext uri="{BB962C8B-B14F-4D97-AF65-F5344CB8AC3E}">
        <p14:creationId xmlns:p14="http://schemas.microsoft.com/office/powerpoint/2010/main" val="87769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Classism in the food system</a:t>
            </a:r>
            <a:endParaRPr lang="en-US" dirty="0"/>
          </a:p>
        </p:txBody>
      </p:sp>
      <p:sp>
        <p:nvSpPr>
          <p:cNvPr id="3" name="Content Placeholder 2"/>
          <p:cNvSpPr>
            <a:spLocks noGrp="1"/>
          </p:cNvSpPr>
          <p:nvPr>
            <p:ph idx="1"/>
          </p:nvPr>
        </p:nvSpPr>
        <p:spPr>
          <a:xfrm>
            <a:off x="866898" y="2390918"/>
            <a:ext cx="10390910" cy="4556146"/>
          </a:xfrm>
        </p:spPr>
        <p:txBody>
          <a:bodyPr>
            <a:normAutofit/>
          </a:bodyPr>
          <a:lstStyle/>
          <a:p>
            <a:r>
              <a:rPr lang="en-US" dirty="0" smtClean="0"/>
              <a:t>The </a:t>
            </a:r>
            <a:r>
              <a:rPr lang="en-US" dirty="0"/>
              <a:t>industries of agriculture, food production, processing, distribution, retail and service sell over $1.8 trillion dollars in goods and services </a:t>
            </a:r>
            <a:r>
              <a:rPr lang="en-US" dirty="0" smtClean="0"/>
              <a:t>annually, accounting </a:t>
            </a:r>
            <a:r>
              <a:rPr lang="en-US" dirty="0"/>
              <a:t>for an estimated 13 percent of U.S. </a:t>
            </a:r>
            <a:r>
              <a:rPr lang="en-US" dirty="0" smtClean="0"/>
              <a:t>GDP</a:t>
            </a:r>
          </a:p>
          <a:p>
            <a:r>
              <a:rPr lang="en-US" dirty="0" smtClean="0"/>
              <a:t> One sixth of </a:t>
            </a:r>
            <a:r>
              <a:rPr lang="en-US" dirty="0"/>
              <a:t>the U.S. workforce - close to 20 million people - work in the food </a:t>
            </a:r>
            <a:r>
              <a:rPr lang="en-US" dirty="0" smtClean="0"/>
              <a:t>system</a:t>
            </a:r>
          </a:p>
          <a:p>
            <a:r>
              <a:rPr lang="en-US" dirty="0"/>
              <a:t>Food workers face higher levels of food insecurity, or the inability to afford to eat, than the rest of the U.S. workforce. They therefore use food stamps at double the rate of the general U.S. workforce. </a:t>
            </a:r>
          </a:p>
          <a:p>
            <a:r>
              <a:rPr lang="en-US" dirty="0" smtClean="0"/>
              <a:t>Of the 600+ food system workers surveyed by the Food Chain Workers Alliance in 2012, only 13.5% received a living wage.</a:t>
            </a:r>
          </a:p>
          <a:p>
            <a:r>
              <a:rPr lang="en-US" dirty="0" smtClean="0"/>
              <a:t>The majority of food workers reported </a:t>
            </a:r>
            <a:r>
              <a:rPr lang="en-US" dirty="0"/>
              <a:t>working in environments with health and safety violations, long work hours with few breaks, and lack of access to health benefits. </a:t>
            </a:r>
          </a:p>
          <a:p>
            <a:endParaRPr lang="en-US" dirty="0"/>
          </a:p>
        </p:txBody>
      </p:sp>
      <p:sp>
        <p:nvSpPr>
          <p:cNvPr id="4" name="Footer Placeholder 3"/>
          <p:cNvSpPr>
            <a:spLocks noGrp="1"/>
          </p:cNvSpPr>
          <p:nvPr>
            <p:ph type="ftr" sz="quarter" idx="11"/>
          </p:nvPr>
        </p:nvSpPr>
        <p:spPr/>
        <p:txBody>
          <a:bodyPr/>
          <a:lstStyle/>
          <a:p>
            <a:r>
              <a:rPr lang="en-US" dirty="0" smtClean="0"/>
              <a:t>Source: Food Chain Workers Alliance</a:t>
            </a:r>
            <a:endParaRPr lang="en-US" dirty="0"/>
          </a:p>
        </p:txBody>
      </p:sp>
    </p:spTree>
    <p:extLst>
      <p:ext uri="{BB962C8B-B14F-4D97-AF65-F5344CB8AC3E}">
        <p14:creationId xmlns:p14="http://schemas.microsoft.com/office/powerpoint/2010/main" val="108472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sexism in the food system</a:t>
            </a:r>
            <a:endParaRPr lang="en-US" dirty="0"/>
          </a:p>
        </p:txBody>
      </p:sp>
      <p:sp>
        <p:nvSpPr>
          <p:cNvPr id="3" name="Content Placeholder 2"/>
          <p:cNvSpPr>
            <a:spLocks noGrp="1"/>
          </p:cNvSpPr>
          <p:nvPr>
            <p:ph idx="1"/>
          </p:nvPr>
        </p:nvSpPr>
        <p:spPr>
          <a:xfrm>
            <a:off x="1104405" y="2638044"/>
            <a:ext cx="9702140" cy="3762756"/>
          </a:xfrm>
        </p:spPr>
        <p:txBody>
          <a:bodyPr>
            <a:normAutofit/>
          </a:bodyPr>
          <a:lstStyle/>
          <a:p>
            <a:r>
              <a:rPr lang="en-US" dirty="0"/>
              <a:t>Despite the fact that women participate in the production and processing of food at roughly equal rates to men, most undernourished people in the world are women and </a:t>
            </a:r>
            <a:r>
              <a:rPr lang="en-US" dirty="0" smtClean="0"/>
              <a:t>girls.</a:t>
            </a:r>
            <a:endParaRPr lang="en-US" dirty="0"/>
          </a:p>
          <a:p>
            <a:r>
              <a:rPr lang="en-US" dirty="0"/>
              <a:t>Women’s earnings are lower than those of men in all sectors, but the agricultural wage gap is among the worst of any </a:t>
            </a:r>
            <a:r>
              <a:rPr lang="en-US" dirty="0" smtClean="0"/>
              <a:t>industry. </a:t>
            </a:r>
          </a:p>
          <a:p>
            <a:pPr lvl="1"/>
            <a:r>
              <a:rPr lang="en-US" dirty="0"/>
              <a:t>US women farm operators as a whole receive 61 cents to the dollar made by </a:t>
            </a:r>
            <a:r>
              <a:rPr lang="en-US" dirty="0" smtClean="0"/>
              <a:t>men. Thus</a:t>
            </a:r>
            <a:r>
              <a:rPr lang="en-US" dirty="0"/>
              <a:t>, when controlling for farm assets, work time, age, experience, farm type, and location, women generate nearly 40 percent less income than </a:t>
            </a:r>
            <a:r>
              <a:rPr lang="en-US" dirty="0" smtClean="0"/>
              <a:t>men.</a:t>
            </a:r>
          </a:p>
          <a:p>
            <a:r>
              <a:rPr lang="en-US" dirty="0"/>
              <a:t>30.3% of US female-headed households are food insecure, while only 22.4% of male-headed households are food insecure</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Source: Food First</a:t>
            </a:r>
            <a:endParaRPr lang="en-US" dirty="0"/>
          </a:p>
        </p:txBody>
      </p:sp>
    </p:spTree>
    <p:extLst>
      <p:ext uri="{BB962C8B-B14F-4D97-AF65-F5344CB8AC3E}">
        <p14:creationId xmlns:p14="http://schemas.microsoft.com/office/powerpoint/2010/main" val="96928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justice definitions</a:t>
            </a:r>
            <a:endParaRPr lang="en-US" dirty="0"/>
          </a:p>
        </p:txBody>
      </p:sp>
      <p:sp>
        <p:nvSpPr>
          <p:cNvPr id="3" name="Content Placeholder 2"/>
          <p:cNvSpPr>
            <a:spLocks noGrp="1"/>
          </p:cNvSpPr>
          <p:nvPr>
            <p:ph idx="1"/>
          </p:nvPr>
        </p:nvSpPr>
        <p:spPr>
          <a:xfrm>
            <a:off x="985651" y="2638044"/>
            <a:ext cx="9619013" cy="3715255"/>
          </a:xfrm>
        </p:spPr>
        <p:txBody>
          <a:bodyPr>
            <a:normAutofit/>
          </a:bodyPr>
          <a:lstStyle/>
          <a:p>
            <a:r>
              <a:rPr lang="en-US" sz="2400" dirty="0" smtClean="0"/>
              <a:t>Food justice is communities exercising their </a:t>
            </a:r>
            <a:r>
              <a:rPr lang="en-US" sz="2400" b="1" dirty="0" smtClean="0"/>
              <a:t>right to grow, sell and eat healthy food. </a:t>
            </a:r>
            <a:r>
              <a:rPr lang="en-US" sz="2400" dirty="0" smtClean="0"/>
              <a:t>Healthy food is fresh, nutritious, affordable, culturally-appropriate</a:t>
            </a:r>
            <a:r>
              <a:rPr lang="en-US" sz="2400" dirty="0"/>
              <a:t>, and grown locally with care for the well-being of the </a:t>
            </a:r>
            <a:r>
              <a:rPr lang="en-US" sz="2400" b="1" dirty="0"/>
              <a:t>land, workers, and animals. </a:t>
            </a:r>
            <a:r>
              <a:rPr lang="en-US" sz="2400" dirty="0"/>
              <a:t>[</a:t>
            </a:r>
            <a:r>
              <a:rPr lang="en-US" sz="2400" dirty="0" err="1" smtClean="0"/>
              <a:t>Justfood.org</a:t>
            </a:r>
            <a:r>
              <a:rPr lang="en-US" sz="2400" dirty="0" smtClean="0"/>
              <a:t>]</a:t>
            </a:r>
          </a:p>
          <a:p>
            <a:r>
              <a:rPr lang="en-US" sz="2400" dirty="0" smtClean="0"/>
              <a:t>Food </a:t>
            </a:r>
            <a:r>
              <a:rPr lang="en-US" sz="2400" dirty="0"/>
              <a:t>justice seeks to ensure that the </a:t>
            </a:r>
            <a:r>
              <a:rPr lang="en-US" sz="2400" b="1" dirty="0"/>
              <a:t>benefits and risks </a:t>
            </a:r>
            <a:r>
              <a:rPr lang="en-US" sz="2400" dirty="0"/>
              <a:t>of where, what, and how food is grown, produced, transported, distributed, accessed and eaten are </a:t>
            </a:r>
            <a:r>
              <a:rPr lang="en-US" sz="2400" b="1" dirty="0"/>
              <a:t>shared fairly. </a:t>
            </a:r>
            <a:r>
              <a:rPr lang="en-US" sz="2400" dirty="0"/>
              <a:t>[Robert Gottlieb and </a:t>
            </a:r>
            <a:r>
              <a:rPr lang="en-US" sz="2400" dirty="0" err="1"/>
              <a:t>Anupama</a:t>
            </a:r>
            <a:r>
              <a:rPr lang="en-US" sz="2400" dirty="0"/>
              <a:t> Joshi</a:t>
            </a:r>
            <a:r>
              <a:rPr lang="en-US" sz="2400" dirty="0" smtClean="0"/>
              <a:t>]</a:t>
            </a:r>
            <a:endParaRPr lang="en-US" sz="2400" dirty="0"/>
          </a:p>
          <a:p>
            <a:r>
              <a:rPr lang="en-US" dirty="0"/>
              <a:t>https://</a:t>
            </a:r>
            <a:r>
              <a:rPr lang="en-US" dirty="0" err="1" smtClean="0"/>
              <a:t>www.youtube.com</a:t>
            </a:r>
            <a:r>
              <a:rPr lang="en-US" dirty="0" smtClean="0"/>
              <a:t>/</a:t>
            </a:r>
            <a:r>
              <a:rPr lang="en-US" dirty="0" err="1" smtClean="0"/>
              <a:t>watch?v</a:t>
            </a:r>
            <a:r>
              <a:rPr lang="en-US" dirty="0" smtClean="0"/>
              <a:t>=StygQm6YlwQ</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559612713"/>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1476</TotalTime>
  <Words>645</Words>
  <Application>Microsoft Macintosh PowerPoint</Application>
  <PresentationFormat>Widescreen</PresentationFormat>
  <Paragraphs>54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Parcel</vt:lpstr>
      <vt:lpstr>Introduction to Food Justice</vt:lpstr>
      <vt:lpstr>Food justice &amp; equity outline</vt:lpstr>
      <vt:lpstr>Groundswell mission</vt:lpstr>
      <vt:lpstr>Corporate control of the global food system</vt:lpstr>
      <vt:lpstr>Racism in the food system</vt:lpstr>
      <vt:lpstr>Classism in the food system</vt:lpstr>
      <vt:lpstr> sexism in the food system</vt:lpstr>
      <vt:lpstr>Food justice definitions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Food Justice</dc:title>
  <dc:creator>Kate W Cardona</dc:creator>
  <cp:lastModifiedBy>Kate W Cardona</cp:lastModifiedBy>
  <cp:revision>14</cp:revision>
  <dcterms:created xsi:type="dcterms:W3CDTF">2018-01-08T21:55:56Z</dcterms:created>
  <dcterms:modified xsi:type="dcterms:W3CDTF">2018-01-30T19:51:03Z</dcterms:modified>
</cp:coreProperties>
</file>