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4"/>
  </p:notesMasterIdLst>
  <p:handoutMasterIdLst>
    <p:handoutMasterId r:id="rId25"/>
  </p:handoutMasterIdLst>
  <p:sldIdLst>
    <p:sldId id="585" r:id="rId2"/>
    <p:sldId id="698" r:id="rId3"/>
    <p:sldId id="656" r:id="rId4"/>
    <p:sldId id="657" r:id="rId5"/>
    <p:sldId id="658" r:id="rId6"/>
    <p:sldId id="659" r:id="rId7"/>
    <p:sldId id="660" r:id="rId8"/>
    <p:sldId id="661" r:id="rId9"/>
    <p:sldId id="689" r:id="rId10"/>
    <p:sldId id="690" r:id="rId11"/>
    <p:sldId id="691" r:id="rId12"/>
    <p:sldId id="692" r:id="rId13"/>
    <p:sldId id="693" r:id="rId14"/>
    <p:sldId id="695" r:id="rId15"/>
    <p:sldId id="672" r:id="rId16"/>
    <p:sldId id="681" r:id="rId17"/>
    <p:sldId id="686" r:id="rId18"/>
    <p:sldId id="675" r:id="rId19"/>
    <p:sldId id="676" r:id="rId20"/>
    <p:sldId id="697" r:id="rId21"/>
    <p:sldId id="699" r:id="rId22"/>
    <p:sldId id="687" r:id="rId23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Kozuka Gothic Pro H" pitchFamily="34" charset="-128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6600"/>
    <a:srgbClr val="0033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7" autoAdjust="0"/>
    <p:restoredTop sz="88148" autoAdjust="0"/>
  </p:normalViewPr>
  <p:slideViewPr>
    <p:cSldViewPr>
      <p:cViewPr>
        <p:scale>
          <a:sx n="124" d="100"/>
          <a:sy n="124" d="100"/>
        </p:scale>
        <p:origin x="-125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9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3" tIns="48327" rIns="96653" bIns="48327" numCol="1" anchor="t" anchorCtr="0" compatLnSpc="1">
            <a:prstTxWarp prst="textNoShape">
              <a:avLst/>
            </a:prstTxWarp>
          </a:bodyPr>
          <a:lstStyle>
            <a:lvl1pPr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3" tIns="48327" rIns="96653" bIns="48327" numCol="1" anchor="t" anchorCtr="0" compatLnSpc="1">
            <a:prstTxWarp prst="textNoShape">
              <a:avLst/>
            </a:prstTxWarp>
          </a:bodyPr>
          <a:lstStyle>
            <a:lvl1pPr algn="r"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3" tIns="48327" rIns="96653" bIns="48327" numCol="1" anchor="b" anchorCtr="0" compatLnSpc="1">
            <a:prstTxWarp prst="textNoShape">
              <a:avLst/>
            </a:prstTxWarp>
          </a:bodyPr>
          <a:lstStyle>
            <a:lvl1pPr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0188"/>
            <a:ext cx="3170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3" tIns="48327" rIns="96653" bIns="48327" numCol="1" anchor="b" anchorCtr="0" compatLnSpc="1">
            <a:prstTxWarp prst="textNoShape">
              <a:avLst/>
            </a:prstTxWarp>
          </a:bodyPr>
          <a:lstStyle>
            <a:lvl1pPr algn="r"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23608919-436B-4BA3-89E8-C8111CC2B1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960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53" tIns="48327" rIns="96653" bIns="48327" numCol="1" anchor="t" anchorCtr="0" compatLnSpc="1">
            <a:prstTxWarp prst="textNoShape">
              <a:avLst/>
            </a:prstTxWarp>
          </a:bodyPr>
          <a:lstStyle>
            <a:lvl1pPr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53" tIns="48327" rIns="96653" bIns="48327" numCol="1" anchor="t" anchorCtr="0" compatLnSpc="1">
            <a:prstTxWarp prst="textNoShape">
              <a:avLst/>
            </a:prstTxWarp>
          </a:bodyPr>
          <a:lstStyle>
            <a:lvl1pPr algn="r"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19138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6313" y="4560888"/>
            <a:ext cx="53625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53" tIns="48327" rIns="96653" bIns="483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53" tIns="48327" rIns="96653" bIns="48327" numCol="1" anchor="b" anchorCtr="0" compatLnSpc="1">
            <a:prstTxWarp prst="textNoShape">
              <a:avLst/>
            </a:prstTxWarp>
          </a:bodyPr>
          <a:lstStyle>
            <a:lvl1pPr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0188"/>
            <a:ext cx="3170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53" tIns="48327" rIns="96653" bIns="48327" numCol="1" anchor="b" anchorCtr="0" compatLnSpc="1">
            <a:prstTxWarp prst="textNoShape">
              <a:avLst/>
            </a:prstTxWarp>
          </a:bodyPr>
          <a:lstStyle>
            <a:lvl1pPr algn="r" defTabSz="96678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D4FE154-E962-48FA-8B2E-45073FB259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5275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CA7733-C910-4D76-915D-C43A3D798F21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50297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4FE154-E962-48FA-8B2E-45073FB2598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350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4FE154-E962-48FA-8B2E-45073FB25982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573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4FE154-E962-48FA-8B2E-45073FB2598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417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FB554-F3DC-4504-B978-BAC27B7E6B2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27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"/>
          <p:cNvSpPr>
            <a:spLocks noChangeShapeType="1"/>
          </p:cNvSpPr>
          <p:nvPr/>
        </p:nvSpPr>
        <p:spPr bwMode="auto">
          <a:xfrm>
            <a:off x="0" y="1752600"/>
            <a:ext cx="8382000" cy="0"/>
          </a:xfrm>
          <a:prstGeom prst="line">
            <a:avLst/>
          </a:prstGeom>
          <a:noFill/>
          <a:ln w="127000">
            <a:solidFill>
              <a:srgbClr val="FF66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Line 9"/>
          <p:cNvSpPr>
            <a:spLocks noChangeShapeType="1"/>
          </p:cNvSpPr>
          <p:nvPr/>
        </p:nvSpPr>
        <p:spPr bwMode="auto">
          <a:xfrm>
            <a:off x="8382000" y="1690688"/>
            <a:ext cx="0" cy="1524000"/>
          </a:xfrm>
          <a:prstGeom prst="line">
            <a:avLst/>
          </a:prstGeom>
          <a:noFill/>
          <a:ln w="127000">
            <a:solidFill>
              <a:srgbClr val="FF66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Line 10"/>
          <p:cNvSpPr>
            <a:spLocks noChangeShapeType="1"/>
          </p:cNvSpPr>
          <p:nvPr/>
        </p:nvSpPr>
        <p:spPr bwMode="auto">
          <a:xfrm>
            <a:off x="0" y="6172200"/>
            <a:ext cx="8382000" cy="0"/>
          </a:xfrm>
          <a:prstGeom prst="line">
            <a:avLst/>
          </a:prstGeom>
          <a:noFill/>
          <a:ln w="127000">
            <a:solidFill>
              <a:srgbClr val="FF66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7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981200"/>
            <a:ext cx="7772400" cy="1470025"/>
          </a:xfrm>
        </p:spPr>
        <p:txBody>
          <a:bodyPr/>
          <a:lstStyle>
            <a:lvl1pPr>
              <a:defRPr>
                <a:latin typeface="Arial Black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latin typeface="Arial Black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22C86-3839-4764-A593-CD7517D8B8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540DA-660B-4245-8A03-C20C5B2D91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95406-B7ED-43AD-A34E-6808FD856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C70E4-8446-4EC2-BA2F-36D195B3E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B338E-DEC5-45C2-9C4D-7FC008F9C5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B2B7C-E151-432E-B74F-BE3450FC84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0F105-0099-4CC8-99FC-E5658B1828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FB47F4-0EC4-48D7-A466-62418FA5C7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3A673-F3B3-4FF7-BF1A-BBB1B3E245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6A216-F365-426A-9E2C-99FF2FCB7C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3D6AB-455B-44F8-A3D7-F720FE9E4F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41374-4DF5-47DC-B9CD-6112720D73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6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F33506CC-79DC-43D3-ADFB-E22A7CDE74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96967" name="Line 7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127000">
            <a:solidFill>
              <a:srgbClr val="FF66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8" name="Picture 8" descr="Extensionlogo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347329" y="6096000"/>
            <a:ext cx="796671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Kozuka Gothic Pro H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agrilife.org/texasaglaw/2016/07/05/ranchers-leasing-handboo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glease101.org/" TargetMode="External"/><Relationship Id="rId2" Type="http://schemas.openxmlformats.org/officeDocument/2006/relationships/hyperlink" Target="http://agrilife.org/texasaglaw/2016/07/05/ranchers-leasing-handbook/" TargetMode="Externa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Tiffany.DowellLashmet@ag.tamu.edu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hannon.l.ferrell@okstate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6629400" y="5299075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400">
              <a:latin typeface="Times New Roman" pitchFamily="18" charset="0"/>
            </a:endParaRPr>
          </a:p>
        </p:txBody>
      </p:sp>
      <p:sp>
        <p:nvSpPr>
          <p:cNvPr id="5125" name="Rectangle 11"/>
          <p:cNvSpPr>
            <a:spLocks noChangeArrowheads="1"/>
          </p:cNvSpPr>
          <p:nvPr/>
        </p:nvSpPr>
        <p:spPr bwMode="auto">
          <a:xfrm>
            <a:off x="4038600" y="5943600"/>
            <a:ext cx="5105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endParaRPr lang="en-US" sz="2000">
              <a:solidFill>
                <a:srgbClr val="FFFF00"/>
              </a:solidFill>
              <a:latin typeface="Kozuka Gothic Pro B" pitchFamily="34" charset="-128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0" y="76200"/>
            <a:ext cx="53527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Leasing Agricultural Land </a:t>
            </a:r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for Crops, Grazing, or Hunting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5349895"/>
            <a:ext cx="495943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Tiffany Dowell Lashmet</a:t>
            </a:r>
          </a:p>
          <a:p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Texas A&amp;M </a:t>
            </a:r>
            <a:r>
              <a:rPr lang="en-US" sz="18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AgriLife</a:t>
            </a:r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Extension</a:t>
            </a:r>
          </a:p>
          <a:p>
            <a:endParaRPr lang="en-US" sz="18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Shannon L. Ferrell</a:t>
            </a:r>
          </a:p>
          <a:p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OSU Department of Agricultural Economics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hlinkClick r:id="rId2"/>
              </a:rPr>
              <a:t>http://agrilife.org/texasaglaw/2016/07/05/ranchers-leasing-handbook</a:t>
            </a:r>
            <a:r>
              <a:rPr lang="en-US" sz="2800" dirty="0" smtClean="0">
                <a:hlinkClick r:id="rId2"/>
              </a:rPr>
              <a:t>/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552" y="1600200"/>
            <a:ext cx="3882896" cy="4525963"/>
          </a:xfrm>
        </p:spPr>
      </p:pic>
    </p:spTree>
    <p:extLst>
      <p:ext uri="{BB962C8B-B14F-4D97-AF65-F5344CB8AC3E}">
        <p14:creationId xmlns:p14="http://schemas.microsoft.com/office/powerpoint/2010/main" val="3699543428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Why lease land?</a:t>
            </a:r>
            <a:br>
              <a:rPr lang="en-US" dirty="0" smtClean="0"/>
            </a:br>
            <a:r>
              <a:rPr lang="en-US" dirty="0" smtClean="0"/>
              <a:t>Landowners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4618"/>
            <a:ext cx="8229600" cy="4525963"/>
          </a:xfrm>
        </p:spPr>
        <p:txBody>
          <a:bodyPr/>
          <a:lstStyle/>
          <a:p>
            <a:r>
              <a:rPr lang="en-US" dirty="0" smtClean="0"/>
              <a:t>Additional source of cash flow</a:t>
            </a:r>
          </a:p>
          <a:p>
            <a:pPr lvl="1"/>
            <a:r>
              <a:rPr lang="en-US" dirty="0" smtClean="0"/>
              <a:t>Gain liquidity from equity in owned land</a:t>
            </a:r>
          </a:p>
          <a:p>
            <a:pPr lvl="1"/>
            <a:r>
              <a:rPr lang="en-US" dirty="0" smtClean="0"/>
              <a:t>Build equity in mortgaged land</a:t>
            </a:r>
            <a:endParaRPr lang="en-US" dirty="0"/>
          </a:p>
          <a:p>
            <a:pPr lvl="1"/>
            <a:r>
              <a:rPr lang="en-US" dirty="0" smtClean="0"/>
              <a:t>Potentially important source of income for “farmers emeritus”</a:t>
            </a:r>
          </a:p>
          <a:p>
            <a:r>
              <a:rPr lang="en-US" dirty="0" smtClean="0"/>
              <a:t>Can aid landowner in maintenance of land</a:t>
            </a:r>
          </a:p>
          <a:p>
            <a:r>
              <a:rPr lang="en-US" dirty="0" smtClean="0"/>
              <a:t>Take advantage of alternative (agricultural use) valuation</a:t>
            </a:r>
          </a:p>
          <a:p>
            <a:r>
              <a:rPr lang="en-US" dirty="0" smtClean="0"/>
              <a:t>Hunting </a:t>
            </a:r>
            <a:r>
              <a:rPr lang="en-US" dirty="0"/>
              <a:t>leases – additional simultaneous use of land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0103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Why lease land?</a:t>
            </a:r>
            <a:br>
              <a:rPr lang="en-US" dirty="0" smtClean="0"/>
            </a:br>
            <a:r>
              <a:rPr lang="en-US" dirty="0" smtClean="0"/>
              <a:t>Operators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en-US" dirty="0" smtClean="0"/>
              <a:t>Beginning producers can access expertise of landowners</a:t>
            </a:r>
          </a:p>
          <a:p>
            <a:r>
              <a:rPr lang="en-US" dirty="0" smtClean="0"/>
              <a:t>“Land’s expensive, man!”</a:t>
            </a:r>
          </a:p>
          <a:p>
            <a:pPr lvl="1"/>
            <a:r>
              <a:rPr lang="en-US" dirty="0" smtClean="0"/>
              <a:t>Does not require down payment</a:t>
            </a:r>
          </a:p>
          <a:p>
            <a:pPr lvl="1"/>
            <a:r>
              <a:rPr lang="en-US" dirty="0" smtClean="0"/>
              <a:t>Obtaining mortgage may be difficult (especially for beginning farmers)</a:t>
            </a:r>
          </a:p>
          <a:p>
            <a:pPr lvl="1"/>
            <a:r>
              <a:rPr lang="en-US" dirty="0" smtClean="0"/>
              <a:t>Avoids payment of interest, taxes</a:t>
            </a:r>
          </a:p>
          <a:p>
            <a:r>
              <a:rPr lang="en-US" dirty="0" smtClean="0"/>
              <a:t>Can grow or shrink as needed</a:t>
            </a:r>
          </a:p>
          <a:p>
            <a:r>
              <a:rPr lang="en-US" dirty="0" smtClean="0"/>
              <a:t>“Try before you buy”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115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dirty="0" smtClean="0"/>
              <a:t>Why is a written lease necessary?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might be necessary – literally (legally)</a:t>
            </a:r>
          </a:p>
          <a:p>
            <a:pPr lvl="1"/>
            <a:r>
              <a:rPr lang="en-US" dirty="0" smtClean="0"/>
              <a:t>Required for any lease longer than 1 year</a:t>
            </a:r>
          </a:p>
          <a:p>
            <a:r>
              <a:rPr lang="en-US" dirty="0" smtClean="0"/>
              <a:t>“A handshake is still a contract” vs. “good fences make good neighbors”</a:t>
            </a:r>
          </a:p>
          <a:p>
            <a:pPr lvl="1"/>
            <a:r>
              <a:rPr lang="en-US" dirty="0" smtClean="0"/>
              <a:t>Myth: written agreements undermine trust</a:t>
            </a:r>
          </a:p>
          <a:p>
            <a:pPr lvl="1"/>
            <a:r>
              <a:rPr lang="en-US" dirty="0" smtClean="0"/>
              <a:t>Fact: written agreements can protect relationships</a:t>
            </a:r>
          </a:p>
          <a:p>
            <a:pPr lvl="1"/>
            <a:r>
              <a:rPr lang="en-US" dirty="0" smtClean="0"/>
              <a:t>Writing agreement can underscore fairness of terms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2830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dirty="0" smtClean="0"/>
              <a:t>Why is a written lease necessary?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Encourages parties to think through (and remember) the details</a:t>
            </a:r>
          </a:p>
          <a:p>
            <a:pPr lvl="1"/>
            <a:r>
              <a:rPr lang="en-US" dirty="0" smtClean="0"/>
              <a:t>As much value in the conversation as in the written agreement</a:t>
            </a:r>
          </a:p>
          <a:p>
            <a:pPr lvl="1"/>
            <a:r>
              <a:rPr lang="en-US" dirty="0" smtClean="0"/>
              <a:t>Drafting language forces thought about interpretation</a:t>
            </a:r>
          </a:p>
          <a:p>
            <a:pPr lvl="1"/>
            <a:r>
              <a:rPr lang="en-US" dirty="0" smtClean="0"/>
              <a:t>Written record means faulty memories don’t have to be relationship-breakers</a:t>
            </a:r>
          </a:p>
          <a:p>
            <a:pPr lvl="1"/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9374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dirty="0" smtClean="0"/>
              <a:t>Why is a written lease necessary?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Protection against the unexpected</a:t>
            </a:r>
          </a:p>
          <a:p>
            <a:pPr lvl="1"/>
            <a:r>
              <a:rPr lang="en-US" dirty="0" smtClean="0"/>
              <a:t>Can deal with one of the “3 D’s”</a:t>
            </a:r>
          </a:p>
          <a:p>
            <a:pPr lvl="2"/>
            <a:r>
              <a:rPr lang="en-US" dirty="0" smtClean="0"/>
              <a:t>Death</a:t>
            </a:r>
          </a:p>
          <a:p>
            <a:pPr lvl="2"/>
            <a:r>
              <a:rPr lang="en-US" dirty="0" smtClean="0"/>
              <a:t>Divorce</a:t>
            </a:r>
          </a:p>
          <a:p>
            <a:pPr lvl="2"/>
            <a:r>
              <a:rPr lang="en-US" dirty="0" smtClean="0"/>
              <a:t>Disability</a:t>
            </a:r>
          </a:p>
          <a:p>
            <a:pPr lvl="1"/>
            <a:r>
              <a:rPr lang="en-US" dirty="0" smtClean="0"/>
              <a:t>Recording of lease can provide important protections, </a:t>
            </a:r>
            <a:r>
              <a:rPr lang="en-US" i="1" dirty="0" smtClean="0"/>
              <a:t>but only possible with writing!</a:t>
            </a:r>
          </a:p>
          <a:p>
            <a:pPr lvl="1"/>
            <a:r>
              <a:rPr lang="en-US" dirty="0" smtClean="0"/>
              <a:t>Can be critical in sale of property</a:t>
            </a:r>
          </a:p>
          <a:p>
            <a:pPr lvl="1"/>
            <a:r>
              <a:rPr lang="en-US" dirty="0" smtClean="0"/>
              <a:t>Can be critical in how lease ends</a:t>
            </a:r>
          </a:p>
          <a:p>
            <a:pPr marL="457200" lvl="1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2605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2200" y="152400"/>
            <a:ext cx="4343400" cy="1143000"/>
          </a:xfrm>
        </p:spPr>
        <p:txBody>
          <a:bodyPr/>
          <a:lstStyle/>
          <a:p>
            <a:r>
              <a:rPr lang="en-US" sz="6000" dirty="0" smtClean="0"/>
              <a:t>WARNING</a:t>
            </a:r>
            <a:endParaRPr lang="en-US" sz="6000" dirty="0"/>
          </a:p>
        </p:txBody>
      </p:sp>
      <p:pic>
        <p:nvPicPr>
          <p:cNvPr id="1026" name="Picture 2" descr="https://encrypted-tbn1.gstatic.com/images?q=tbn:ANd9GcSxaaop3eVf68hdHVeq7GFvD4HtZCuWPQiBg97ICeY-oqvGWzYF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76200"/>
            <a:ext cx="1371600" cy="118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1.gstatic.com/images?q=tbn:ANd9GcSxaaop3eVf68hdHVeq7GFvD4HtZCuWPQiBg97ICeY-oqvGWzYF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76199"/>
            <a:ext cx="1371600" cy="118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228601" y="1752600"/>
            <a:ext cx="8915399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 Black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Kozuka Gothic Pro H" pitchFamily="34" charset="-128"/>
              </a:defRPr>
            </a:lvl9pPr>
          </a:lstStyle>
          <a:p>
            <a:pPr algn="l"/>
            <a:r>
              <a:rPr lang="en-US" kern="0" dirty="0" smtClean="0"/>
              <a:t>The following methodologies require math and occasionally thinking like an agricultural economist. If you experience dizziness, shortness of breath, or heart palpitations, contact your area agricultural economics specialist immediately.</a:t>
            </a:r>
            <a:endParaRPr lang="en-US" kern="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25951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Valuing contributions: land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2887"/>
            <a:ext cx="8610600" cy="4525963"/>
          </a:xfrm>
        </p:spPr>
        <p:txBody>
          <a:bodyPr/>
          <a:lstStyle/>
          <a:p>
            <a:r>
              <a:rPr lang="en-US" sz="2800" dirty="0" smtClean="0"/>
              <a:t>Start point: current FMV in agricultural use</a:t>
            </a:r>
          </a:p>
          <a:p>
            <a:r>
              <a:rPr lang="en-US" sz="2800" dirty="0" smtClean="0"/>
              <a:t>Interest rate on land</a:t>
            </a:r>
          </a:p>
          <a:p>
            <a:pPr lvl="1"/>
            <a:r>
              <a:rPr lang="en-US" sz="2400" dirty="0" smtClean="0"/>
              <a:t>“Opportunity cost” of land</a:t>
            </a:r>
          </a:p>
          <a:p>
            <a:pPr lvl="1"/>
            <a:r>
              <a:rPr lang="en-US" sz="2400" dirty="0" smtClean="0"/>
              <a:t>Rent-to-value ratio for the region (cash rent divided by market value)</a:t>
            </a:r>
          </a:p>
          <a:p>
            <a:r>
              <a:rPr lang="en-US" sz="2800" dirty="0" smtClean="0"/>
              <a:t>Cash rent on land (Proxy for opportunity cost) </a:t>
            </a:r>
          </a:p>
          <a:p>
            <a:r>
              <a:rPr lang="en-US" sz="2800" dirty="0" smtClean="0"/>
              <a:t>Taxes: Contribution by landowner BUT double-counted if cash rent is used</a:t>
            </a:r>
          </a:p>
          <a:p>
            <a:r>
              <a:rPr lang="en-US" sz="2800" dirty="0" smtClean="0"/>
              <a:t>Land development: soil pH adjustments, conservation practices (don’t double-count)</a:t>
            </a:r>
          </a:p>
          <a:p>
            <a:pPr lvl="1"/>
            <a:endParaRPr lang="en-US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6607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Valuing contributions: </a:t>
            </a:r>
            <a:r>
              <a:rPr lang="en-US" sz="2800" dirty="0" smtClean="0"/>
              <a:t>Machinery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smtClean="0"/>
              <a:t>General: value of good machinery needed to farm the land in question (proxy: custom rates)</a:t>
            </a:r>
          </a:p>
          <a:p>
            <a:r>
              <a:rPr lang="en-US" sz="3000" dirty="0" smtClean="0"/>
              <a:t>Depreciation: Economists estimate from 8-12% annually depending on equipment</a:t>
            </a:r>
          </a:p>
          <a:p>
            <a:r>
              <a:rPr lang="en-US" sz="3000" dirty="0" smtClean="0"/>
              <a:t>Repairs: 5-8% annually of original value</a:t>
            </a:r>
          </a:p>
          <a:p>
            <a:r>
              <a:rPr lang="en-US" sz="3000" dirty="0" smtClean="0"/>
              <a:t>Taxes/insurance: 0.25-1% of value</a:t>
            </a:r>
          </a:p>
          <a:p>
            <a:r>
              <a:rPr lang="en-US" sz="3000" dirty="0" smtClean="0"/>
              <a:t>Interest: current interest rates on machinery loans x average machinery value </a:t>
            </a:r>
          </a:p>
          <a:p>
            <a:pPr lvl="1"/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9971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Valuing contributions: Irrigation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Depreciation: determine remaining useful life</a:t>
            </a:r>
          </a:p>
          <a:p>
            <a:pPr lvl="1"/>
            <a:r>
              <a:rPr lang="en-US" sz="2400" dirty="0"/>
              <a:t>20 years left = 5% annual depreciation</a:t>
            </a:r>
          </a:p>
          <a:p>
            <a:pPr lvl="1"/>
            <a:r>
              <a:rPr lang="en-US" sz="2400" dirty="0"/>
              <a:t>10 years left = 10% annual depreciation</a:t>
            </a:r>
          </a:p>
          <a:p>
            <a:r>
              <a:rPr lang="en-US" sz="2800" dirty="0"/>
              <a:t>Repairs: base from farm records if possible</a:t>
            </a:r>
          </a:p>
          <a:p>
            <a:r>
              <a:rPr lang="en-US" sz="2800" dirty="0"/>
              <a:t>Taxes and insurance: 0.25-1% of investment</a:t>
            </a:r>
          </a:p>
          <a:p>
            <a:r>
              <a:rPr lang="en-US" sz="2800" dirty="0"/>
              <a:t>Interest: going loan rates for irrigation equipment x average equipment value (typically ½ original system value)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0769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Valuing contributions: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Labor </a:t>
            </a:r>
            <a:r>
              <a:rPr lang="en-US" sz="2800" dirty="0"/>
              <a:t>&amp;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Generally contributed by operator</a:t>
            </a:r>
          </a:p>
          <a:p>
            <a:r>
              <a:rPr lang="en-US" dirty="0" smtClean="0"/>
              <a:t>Value at prevailing wage rates for ag labor</a:t>
            </a:r>
          </a:p>
          <a:p>
            <a:r>
              <a:rPr lang="en-US" dirty="0" smtClean="0"/>
              <a:t>Use caution if landowner contributing labor</a:t>
            </a:r>
          </a:p>
          <a:p>
            <a:pPr lvl="1"/>
            <a:r>
              <a:rPr lang="en-US" dirty="0" smtClean="0"/>
              <a:t>May create partnership arrangement</a:t>
            </a:r>
          </a:p>
          <a:p>
            <a:r>
              <a:rPr lang="en-US" dirty="0" smtClean="0"/>
              <a:t>Management</a:t>
            </a:r>
          </a:p>
          <a:p>
            <a:pPr lvl="1"/>
            <a:r>
              <a:rPr lang="en-US" dirty="0" smtClean="0"/>
              <a:t>1-2.5% of market value of land, machinery &amp; irrigation</a:t>
            </a:r>
          </a:p>
          <a:p>
            <a:pPr lvl="1"/>
            <a:r>
              <a:rPr lang="en-US" dirty="0" smtClean="0"/>
              <a:t>5-10% of adjusted gross receipts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58753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Cash lease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933" y="2074333"/>
            <a:ext cx="4038600" cy="4525963"/>
          </a:xfrm>
        </p:spPr>
        <p:txBody>
          <a:bodyPr/>
          <a:lstStyle/>
          <a:p>
            <a:r>
              <a:rPr lang="en-US" sz="2000" dirty="0" smtClean="0"/>
              <a:t>Landowner</a:t>
            </a:r>
          </a:p>
          <a:p>
            <a:pPr lvl="1"/>
            <a:r>
              <a:rPr lang="en-US" sz="1600" dirty="0" smtClean="0"/>
              <a:t>Reduced </a:t>
            </a:r>
            <a:r>
              <a:rPr lang="en-US" sz="1600" dirty="0"/>
              <a:t>(or no) managerial input</a:t>
            </a:r>
          </a:p>
          <a:p>
            <a:pPr lvl="1"/>
            <a:r>
              <a:rPr lang="en-US" sz="1600" dirty="0" smtClean="0"/>
              <a:t>Landowner </a:t>
            </a:r>
            <a:r>
              <a:rPr lang="en-US" sz="1600" dirty="0"/>
              <a:t>doesn’t have to market crops</a:t>
            </a:r>
          </a:p>
          <a:p>
            <a:pPr lvl="1"/>
            <a:r>
              <a:rPr lang="en-US" sz="1600" dirty="0"/>
              <a:t>Operator bears all price, cost, production risk</a:t>
            </a:r>
          </a:p>
          <a:p>
            <a:pPr lvl="1"/>
            <a:r>
              <a:rPr lang="en-US" sz="1600" dirty="0"/>
              <a:t>Income is not self-employment income (no SS tax or reduction of SS benefits</a:t>
            </a:r>
            <a:r>
              <a:rPr lang="en-US" sz="1600" dirty="0" smtClean="0"/>
              <a:t>)</a:t>
            </a:r>
          </a:p>
          <a:p>
            <a:r>
              <a:rPr lang="en-US" sz="2000" dirty="0" smtClean="0"/>
              <a:t>Tenant</a:t>
            </a:r>
          </a:p>
          <a:p>
            <a:pPr lvl="1"/>
            <a:r>
              <a:rPr lang="en-US" sz="1600" dirty="0"/>
              <a:t>Autonomy in management decisions</a:t>
            </a:r>
          </a:p>
          <a:p>
            <a:pPr lvl="1"/>
            <a:r>
              <a:rPr lang="en-US" sz="1600" dirty="0"/>
              <a:t>Reduced potential for friction with landowner</a:t>
            </a:r>
          </a:p>
          <a:p>
            <a:pPr lvl="1"/>
            <a:r>
              <a:rPr lang="en-US" sz="1600" dirty="0"/>
              <a:t>Ability to capture upside </a:t>
            </a:r>
            <a:r>
              <a:rPr lang="en-US" sz="1600" dirty="0" smtClean="0"/>
              <a:t>risk</a:t>
            </a:r>
            <a:endParaRPr lang="en-US" sz="1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2065867"/>
            <a:ext cx="4724400" cy="4525963"/>
          </a:xfrm>
        </p:spPr>
        <p:txBody>
          <a:bodyPr/>
          <a:lstStyle/>
          <a:p>
            <a:r>
              <a:rPr lang="en-US" sz="2000" dirty="0" smtClean="0"/>
              <a:t>Landowner</a:t>
            </a:r>
          </a:p>
          <a:p>
            <a:pPr lvl="1"/>
            <a:r>
              <a:rPr lang="en-US" sz="1600" dirty="0" smtClean="0"/>
              <a:t>Changing </a:t>
            </a:r>
            <a:r>
              <a:rPr lang="en-US" sz="1600" dirty="0"/>
              <a:t>rate challenging if swings in revenue/expenses occur</a:t>
            </a:r>
          </a:p>
          <a:p>
            <a:pPr lvl="1"/>
            <a:r>
              <a:rPr lang="en-US" sz="1600" dirty="0"/>
              <a:t>Reduced </a:t>
            </a:r>
            <a:r>
              <a:rPr lang="en-US" sz="1600" dirty="0" smtClean="0"/>
              <a:t>exposure to upside </a:t>
            </a:r>
            <a:r>
              <a:rPr lang="en-US" sz="1600" dirty="0"/>
              <a:t>risk</a:t>
            </a:r>
          </a:p>
          <a:p>
            <a:pPr lvl="1"/>
            <a:r>
              <a:rPr lang="en-US" sz="1600" dirty="0"/>
              <a:t>Reduced tax flexibility (no ability to </a:t>
            </a:r>
            <a:r>
              <a:rPr lang="en-US" sz="1600" dirty="0" smtClean="0"/>
              <a:t>shift) Financial </a:t>
            </a:r>
            <a:r>
              <a:rPr lang="en-US" sz="1600" dirty="0"/>
              <a:t>risk of operator non-payment</a:t>
            </a:r>
          </a:p>
          <a:p>
            <a:r>
              <a:rPr lang="en-US" sz="2000" dirty="0" smtClean="0"/>
              <a:t>Tenant</a:t>
            </a:r>
          </a:p>
          <a:p>
            <a:pPr lvl="1"/>
            <a:r>
              <a:rPr lang="en-US" sz="1600" dirty="0"/>
              <a:t>Increased risk from price and yield variations (bear all downside risk)</a:t>
            </a:r>
          </a:p>
          <a:p>
            <a:pPr lvl="1"/>
            <a:r>
              <a:rPr lang="en-US" sz="1600" dirty="0" smtClean="0"/>
              <a:t>Rental </a:t>
            </a:r>
            <a:r>
              <a:rPr lang="en-US" sz="1600" dirty="0"/>
              <a:t>rates may increase as yields do, even if yield increases are due to management</a:t>
            </a:r>
          </a:p>
          <a:p>
            <a:pPr lvl="1"/>
            <a:r>
              <a:rPr lang="en-US" sz="1600" dirty="0"/>
              <a:t>Operator must provide all capital for crop inputs; may have to pay rent in advance</a:t>
            </a:r>
          </a:p>
          <a:p>
            <a:pPr lvl="2"/>
            <a:endParaRPr lang="en-US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994120" y="1542647"/>
            <a:ext cx="2500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  <a:cs typeface="Arial" pitchFamily="34" charset="0"/>
              </a:rPr>
              <a:t>Advantages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17204" y="1542647"/>
            <a:ext cx="3079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  <a:cs typeface="Arial" pitchFamily="34" charset="0"/>
              </a:rPr>
              <a:t>Disadvantages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599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lease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933" y="2074333"/>
            <a:ext cx="4038600" cy="4525963"/>
          </a:xfrm>
        </p:spPr>
        <p:txBody>
          <a:bodyPr/>
          <a:lstStyle/>
          <a:p>
            <a:r>
              <a:rPr lang="en-US" sz="2400" dirty="0" smtClean="0"/>
              <a:t>Landowner</a:t>
            </a:r>
          </a:p>
          <a:p>
            <a:pPr lvl="1"/>
            <a:r>
              <a:rPr lang="en-US" sz="1800" dirty="0" smtClean="0"/>
              <a:t>Opportunity for management input</a:t>
            </a:r>
          </a:p>
          <a:p>
            <a:pPr lvl="1"/>
            <a:r>
              <a:rPr lang="en-US" sz="1800" dirty="0" smtClean="0"/>
              <a:t>Exposure to upside risk</a:t>
            </a:r>
          </a:p>
          <a:p>
            <a:pPr lvl="1"/>
            <a:r>
              <a:rPr lang="en-US" sz="1800" dirty="0" smtClean="0"/>
              <a:t>Reduced risk of non-payment</a:t>
            </a:r>
          </a:p>
          <a:p>
            <a:pPr lvl="1"/>
            <a:r>
              <a:rPr lang="en-US" sz="1800" dirty="0" smtClean="0"/>
              <a:t>Builds Social Security base</a:t>
            </a:r>
          </a:p>
          <a:p>
            <a:r>
              <a:rPr lang="en-US" sz="2400" dirty="0" smtClean="0"/>
              <a:t>Tenant</a:t>
            </a:r>
          </a:p>
          <a:p>
            <a:pPr lvl="1"/>
            <a:r>
              <a:rPr lang="en-US" sz="1800" dirty="0" smtClean="0"/>
              <a:t>May enhance tenant’s cash flow</a:t>
            </a:r>
          </a:p>
          <a:p>
            <a:pPr lvl="1"/>
            <a:r>
              <a:rPr lang="en-US" sz="1800" dirty="0" smtClean="0"/>
              <a:t>Shared risk exposure</a:t>
            </a:r>
          </a:p>
          <a:p>
            <a:pPr lvl="1"/>
            <a:r>
              <a:rPr lang="en-US" sz="1800" dirty="0" smtClean="0"/>
              <a:t>Access to landlord’s expertise </a:t>
            </a:r>
            <a:endParaRPr lang="en-US" sz="1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2065867"/>
            <a:ext cx="4724400" cy="4525963"/>
          </a:xfrm>
        </p:spPr>
        <p:txBody>
          <a:bodyPr/>
          <a:lstStyle/>
          <a:p>
            <a:r>
              <a:rPr lang="en-US" sz="2400" dirty="0" smtClean="0"/>
              <a:t>Landowner</a:t>
            </a:r>
          </a:p>
          <a:p>
            <a:pPr lvl="1"/>
            <a:r>
              <a:rPr lang="en-US" sz="1800" dirty="0" smtClean="0"/>
              <a:t>Variability in returns (non-fixed income)</a:t>
            </a:r>
          </a:p>
          <a:p>
            <a:pPr lvl="1"/>
            <a:r>
              <a:rPr lang="en-US" sz="1800" dirty="0" smtClean="0"/>
              <a:t>Requires expertise in farm management</a:t>
            </a:r>
          </a:p>
          <a:p>
            <a:pPr lvl="1"/>
            <a:r>
              <a:rPr lang="en-US" sz="1800" dirty="0" smtClean="0"/>
              <a:t>May reduce Social Security benefits</a:t>
            </a:r>
          </a:p>
          <a:p>
            <a:r>
              <a:rPr lang="en-US" sz="2400" dirty="0" smtClean="0"/>
              <a:t>Tenant</a:t>
            </a:r>
          </a:p>
          <a:p>
            <a:pPr lvl="1"/>
            <a:r>
              <a:rPr lang="en-US" sz="1800" dirty="0" smtClean="0"/>
              <a:t>Reduced ability to capture upside risk</a:t>
            </a:r>
          </a:p>
          <a:p>
            <a:pPr lvl="1"/>
            <a:r>
              <a:rPr lang="en-US" sz="1800" dirty="0" smtClean="0"/>
              <a:t>Complexity of delivery of rents</a:t>
            </a:r>
          </a:p>
          <a:p>
            <a:pPr lvl="1"/>
            <a:r>
              <a:rPr lang="en-US" sz="1800" dirty="0" smtClean="0"/>
              <a:t>Potential incompatibility of management principles</a:t>
            </a:r>
            <a:endParaRPr lang="en-US" sz="1800" dirty="0"/>
          </a:p>
          <a:p>
            <a:pPr lvl="2"/>
            <a:endParaRPr lang="en-US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994120" y="1542647"/>
            <a:ext cx="2500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  <a:cs typeface="Arial" pitchFamily="34" charset="0"/>
              </a:rPr>
              <a:t>Advantages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17204" y="1542647"/>
            <a:ext cx="3079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anose="020B0A04020102020204" pitchFamily="34" charset="0"/>
                <a:cs typeface="Arial" pitchFamily="34" charset="0"/>
              </a:rPr>
              <a:t>Disadvantages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7846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Common issues to address in leases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Term of the lease</a:t>
            </a:r>
          </a:p>
          <a:p>
            <a:r>
              <a:rPr lang="en-US" dirty="0" smtClean="0"/>
              <a:t>Payment</a:t>
            </a:r>
            <a:endParaRPr lang="en-US" dirty="0" smtClean="0"/>
          </a:p>
          <a:p>
            <a:r>
              <a:rPr lang="en-US" dirty="0" smtClean="0"/>
              <a:t>Use of the property</a:t>
            </a:r>
          </a:p>
          <a:p>
            <a:r>
              <a:rPr lang="en-US" dirty="0" smtClean="0"/>
              <a:t>Liability </a:t>
            </a:r>
            <a:r>
              <a:rPr lang="en-US" dirty="0"/>
              <a:t>i</a:t>
            </a:r>
            <a:r>
              <a:rPr lang="en-US" dirty="0" smtClean="0"/>
              <a:t>ssues &amp; insurance</a:t>
            </a:r>
          </a:p>
          <a:p>
            <a:r>
              <a:rPr lang="en-US" dirty="0" smtClean="0"/>
              <a:t>Maintenance of fixed assets</a:t>
            </a:r>
            <a:endParaRPr lang="en-US" dirty="0" smtClean="0"/>
          </a:p>
          <a:p>
            <a:r>
              <a:rPr lang="en-US" dirty="0" smtClean="0"/>
              <a:t>Assignment and subleasing</a:t>
            </a:r>
          </a:p>
          <a:p>
            <a:r>
              <a:rPr lang="en-US" dirty="0" smtClean="0"/>
              <a:t>Termination of the lease</a:t>
            </a:r>
          </a:p>
          <a:p>
            <a:r>
              <a:rPr lang="en-US" dirty="0" smtClean="0"/>
              <a:t>Reserving right to enter</a:t>
            </a:r>
            <a:endParaRPr lang="en-US" dirty="0" smtClean="0"/>
          </a:p>
          <a:p>
            <a:r>
              <a:rPr lang="en-US" dirty="0" smtClean="0"/>
              <a:t>Identifying boundaries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38700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963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9050"/>
            <a:ext cx="9144000" cy="6877050"/>
          </a:xfrm>
        </p:spPr>
      </p:pic>
    </p:spTree>
    <p:extLst>
      <p:ext uri="{BB962C8B-B14F-4D97-AF65-F5344CB8AC3E}">
        <p14:creationId xmlns:p14="http://schemas.microsoft.com/office/powerpoint/2010/main" val="338262133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Other Potential Lease Clauses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 smtClean="0"/>
              <a:t>Miscellaneous Clauses </a:t>
            </a:r>
          </a:p>
          <a:p>
            <a:pPr lvl="1"/>
            <a:r>
              <a:rPr lang="en-US" dirty="0" smtClean="0"/>
              <a:t>Venue </a:t>
            </a:r>
            <a:r>
              <a:rPr lang="en-US" dirty="0"/>
              <a:t>(</a:t>
            </a:r>
            <a:r>
              <a:rPr lang="en-US" dirty="0" smtClean="0"/>
              <a:t>be careful with form leases)</a:t>
            </a:r>
          </a:p>
          <a:p>
            <a:pPr lvl="1"/>
            <a:r>
              <a:rPr lang="en-US" dirty="0" smtClean="0"/>
              <a:t>Forum</a:t>
            </a:r>
          </a:p>
          <a:p>
            <a:pPr lvl="1"/>
            <a:r>
              <a:rPr lang="en-US" dirty="0" smtClean="0"/>
              <a:t>Attorney </a:t>
            </a:r>
            <a:r>
              <a:rPr lang="en-US" dirty="0" smtClean="0"/>
              <a:t>fees </a:t>
            </a:r>
          </a:p>
          <a:p>
            <a:pPr lvl="1"/>
            <a:r>
              <a:rPr lang="en-US" dirty="0" smtClean="0"/>
              <a:t>Dispute resolution (mediation, ADR, suits)</a:t>
            </a:r>
          </a:p>
          <a:p>
            <a:pPr lvl="1"/>
            <a:r>
              <a:rPr lang="en-US" dirty="0" smtClean="0"/>
              <a:t>Anti-partnership clause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95059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Grazing Leases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Grazing</a:t>
            </a:r>
          </a:p>
          <a:p>
            <a:pPr lvl="1"/>
            <a:r>
              <a:rPr lang="en-US" dirty="0" smtClean="0"/>
              <a:t>Stocking requirements based on </a:t>
            </a:r>
            <a:r>
              <a:rPr lang="en-US" dirty="0" smtClean="0"/>
              <a:t>species/size</a:t>
            </a:r>
            <a:endParaRPr lang="en-US" dirty="0" smtClean="0"/>
          </a:p>
          <a:p>
            <a:pPr lvl="1"/>
            <a:r>
              <a:rPr lang="en-US" dirty="0" smtClean="0"/>
              <a:t>Use </a:t>
            </a:r>
            <a:r>
              <a:rPr lang="en-US" dirty="0" smtClean="0"/>
              <a:t>of vehicles</a:t>
            </a:r>
          </a:p>
          <a:p>
            <a:pPr lvl="1"/>
            <a:r>
              <a:rPr lang="en-US" dirty="0" smtClean="0"/>
              <a:t>Security deposit</a:t>
            </a:r>
          </a:p>
          <a:p>
            <a:pPr lvl="1"/>
            <a:r>
              <a:rPr lang="en-US" dirty="0" smtClean="0"/>
              <a:t>Fence maintenance (!!!)</a:t>
            </a:r>
          </a:p>
          <a:p>
            <a:pPr lvl="1"/>
            <a:r>
              <a:rPr lang="en-US" dirty="0" smtClean="0"/>
              <a:t>Care of livestock</a:t>
            </a:r>
          </a:p>
          <a:p>
            <a:pPr lvl="1"/>
            <a:r>
              <a:rPr lang="en-US" dirty="0" smtClean="0"/>
              <a:t>Vaccination requirement – bang’s &amp; blackleg</a:t>
            </a:r>
          </a:p>
          <a:p>
            <a:pPr lvl="1"/>
            <a:r>
              <a:rPr lang="en-US" dirty="0" smtClean="0"/>
              <a:t>Hunting rights?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9587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Hunting Leases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8573559" cy="4525963"/>
          </a:xfrm>
        </p:spPr>
        <p:txBody>
          <a:bodyPr>
            <a:noAutofit/>
          </a:bodyPr>
          <a:lstStyle/>
          <a:p>
            <a:r>
              <a:rPr lang="en-US" dirty="0" smtClean="0"/>
              <a:t>What can the tenant do on the property?</a:t>
            </a:r>
          </a:p>
          <a:p>
            <a:pPr lvl="1"/>
            <a:r>
              <a:rPr lang="en-US" dirty="0" smtClean="0"/>
              <a:t>Hunt (what species)</a:t>
            </a:r>
          </a:p>
          <a:p>
            <a:pPr lvl="1"/>
            <a:r>
              <a:rPr lang="en-US" dirty="0" smtClean="0"/>
              <a:t>Fish</a:t>
            </a:r>
          </a:p>
          <a:p>
            <a:pPr lvl="1"/>
            <a:r>
              <a:rPr lang="en-US" dirty="0" smtClean="0"/>
              <a:t>Camp (fires)</a:t>
            </a:r>
          </a:p>
          <a:p>
            <a:pPr lvl="1"/>
            <a:r>
              <a:rPr lang="en-US" dirty="0" smtClean="0"/>
              <a:t>Invite guests</a:t>
            </a:r>
          </a:p>
          <a:p>
            <a:pPr lvl="1"/>
            <a:r>
              <a:rPr lang="en-US" dirty="0" smtClean="0"/>
              <a:t>Ride ATVs</a:t>
            </a:r>
          </a:p>
          <a:p>
            <a:pPr lvl="1"/>
            <a:r>
              <a:rPr lang="en-US" dirty="0" smtClean="0"/>
              <a:t>Tree stands</a:t>
            </a:r>
          </a:p>
          <a:p>
            <a:pPr lvl="1"/>
            <a:r>
              <a:rPr lang="en-US" dirty="0" smtClean="0"/>
              <a:t>Bag limits</a:t>
            </a:r>
            <a:endParaRPr lang="en-US" dirty="0"/>
          </a:p>
          <a:p>
            <a:r>
              <a:rPr lang="en-US" dirty="0" smtClean="0"/>
              <a:t>Require lease and liability waivers from all persons present.</a:t>
            </a:r>
            <a:endParaRPr lang="en-US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03224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Livestock Leases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8573559" cy="4525963"/>
          </a:xfrm>
        </p:spPr>
        <p:txBody>
          <a:bodyPr>
            <a:noAutofit/>
          </a:bodyPr>
          <a:lstStyle/>
          <a:p>
            <a:r>
              <a:rPr lang="en-US" dirty="0" smtClean="0"/>
              <a:t>Security deposit</a:t>
            </a:r>
          </a:p>
          <a:p>
            <a:r>
              <a:rPr lang="en-US" dirty="0" smtClean="0"/>
              <a:t>Owner representations re: health of animal</a:t>
            </a:r>
          </a:p>
          <a:p>
            <a:r>
              <a:rPr lang="en-US" dirty="0" smtClean="0"/>
              <a:t>Lessee representations re: health of herd</a:t>
            </a:r>
          </a:p>
          <a:p>
            <a:r>
              <a:rPr lang="en-US" dirty="0" smtClean="0"/>
              <a:t>Liability during transport of the animal</a:t>
            </a:r>
          </a:p>
          <a:p>
            <a:r>
              <a:rPr lang="en-US" dirty="0" smtClean="0"/>
              <a:t>Death, injury, or illness</a:t>
            </a:r>
          </a:p>
          <a:p>
            <a:r>
              <a:rPr lang="en-US" dirty="0" smtClean="0"/>
              <a:t>Feed and nutrition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3340" y="6096000"/>
            <a:ext cx="764359" cy="76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402" y="6210300"/>
            <a:ext cx="1448938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7330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05800" cy="4525963"/>
          </a:xfrm>
        </p:spPr>
        <p:txBody>
          <a:bodyPr/>
          <a:lstStyle/>
          <a:p>
            <a:r>
              <a:rPr lang="en-US" dirty="0" smtClean="0"/>
              <a:t>Ranchers’ Agricultural </a:t>
            </a:r>
            <a:r>
              <a:rPr lang="en-US" dirty="0"/>
              <a:t>Leasing Handbook</a:t>
            </a:r>
            <a:br>
              <a:rPr lang="en-US" dirty="0"/>
            </a:br>
            <a:r>
              <a:rPr lang="en-US" dirty="0">
                <a:hlinkClick r:id="rId2"/>
              </a:rPr>
              <a:t>http://agrilife.org/texasaglaw/2016/07/05/ranchers-leasing-handbook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 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Ag Lease 101 website</a:t>
            </a:r>
            <a:br>
              <a:rPr lang="en-US" dirty="0" smtClean="0"/>
            </a:br>
            <a:r>
              <a:rPr lang="en-US" dirty="0" smtClean="0">
                <a:hlinkClick r:id="rId3"/>
              </a:rPr>
              <a:t>http://www.aglease101.org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272224"/>
      </p:ext>
    </p:extLst>
  </p:cSld>
  <p:clrMapOvr>
    <a:masterClrMapping/>
  </p:clrMapOvr>
  <p:transition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Thanks!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/>
              <a:t>Tiffany Dowell Lashmet</a:t>
            </a:r>
          </a:p>
          <a:p>
            <a:pPr>
              <a:buNone/>
            </a:pPr>
            <a:r>
              <a:rPr lang="en-US" b="1" dirty="0"/>
              <a:t>Email: </a:t>
            </a:r>
            <a:r>
              <a:rPr lang="en-US" b="1" dirty="0">
                <a:hlinkClick r:id="rId3"/>
              </a:rPr>
              <a:t>Tiffany.DowellLashmet@ag.tamu.edu</a:t>
            </a:r>
            <a:r>
              <a:rPr lang="en-US" b="1" dirty="0"/>
              <a:t> 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Shannon L. Ferrell</a:t>
            </a:r>
          </a:p>
          <a:p>
            <a:pPr>
              <a:buNone/>
            </a:pPr>
            <a:r>
              <a:rPr lang="en-US" b="1" dirty="0" smtClean="0"/>
              <a:t>Email: </a:t>
            </a:r>
            <a:r>
              <a:rPr lang="en-US" b="1" dirty="0" smtClean="0">
                <a:hlinkClick r:id="rId4"/>
              </a:rPr>
              <a:t>shannon.l.ferrell@okstate.edu</a:t>
            </a: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 smtClean="0">
              <a:hlinkClick r:id=""/>
            </a:endParaRPr>
          </a:p>
        </p:txBody>
      </p:sp>
    </p:spTree>
    <p:extLst>
      <p:ext uri="{BB962C8B-B14F-4D97-AF65-F5344CB8AC3E}">
        <p14:creationId xmlns:p14="http://schemas.microsoft.com/office/powerpoint/2010/main" val="103751244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U Extension #1">
  <a:themeElements>
    <a:clrScheme name="OSU Extension #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SU Extension #1">
      <a:majorFont>
        <a:latin typeface="Kozuka Gothic Pro H"/>
        <a:ea typeface=""/>
        <a:cs typeface=""/>
      </a:majorFont>
      <a:minorFont>
        <a:latin typeface="Kozuka Gothic Pro 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Kozuka Gothic Pro H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Kozuka Gothic Pro H" pitchFamily="34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>
    <a:extraClrScheme>
      <a:clrScheme name="OSU Extension #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 Extension #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 Extension #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 Extension #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 Extension #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 Extension #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 Extension #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 Extension #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 Extension #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 Extension #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 Extension #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 Extension #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6811</TotalTime>
  <Words>957</Words>
  <Application>Microsoft Office PowerPoint</Application>
  <PresentationFormat>On-screen Show (4:3)</PresentationFormat>
  <Paragraphs>173</Paragraphs>
  <Slides>22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OSU Extension #1</vt:lpstr>
      <vt:lpstr>PowerPoint Presentation</vt:lpstr>
      <vt:lpstr>http://agrilife.org/texasaglaw/2016/07/05/ranchers-leasing-handbook/ </vt:lpstr>
      <vt:lpstr>Why lease land? Landowners</vt:lpstr>
      <vt:lpstr>Why lease land? Operators</vt:lpstr>
      <vt:lpstr>Why is a written lease necessary?</vt:lpstr>
      <vt:lpstr>Why is a written lease necessary?</vt:lpstr>
      <vt:lpstr>Why is a written lease necessary?</vt:lpstr>
      <vt:lpstr>WARNING</vt:lpstr>
      <vt:lpstr>Valuing contributions: land</vt:lpstr>
      <vt:lpstr>Valuing contributions: Machinery</vt:lpstr>
      <vt:lpstr>Valuing contributions: Irrigation</vt:lpstr>
      <vt:lpstr>Valuing contributions:  Labor &amp; Management</vt:lpstr>
      <vt:lpstr>Cash lease considerations</vt:lpstr>
      <vt:lpstr>Share lease considerations</vt:lpstr>
      <vt:lpstr>Common issues to address in leases</vt:lpstr>
      <vt:lpstr>PowerPoint Presentation</vt:lpstr>
      <vt:lpstr>Other Potential Lease Clauses </vt:lpstr>
      <vt:lpstr>Grazing Leases</vt:lpstr>
      <vt:lpstr>Hunting Leases</vt:lpstr>
      <vt:lpstr>Livestock Leases</vt:lpstr>
      <vt:lpstr>Additional Information</vt:lpstr>
      <vt:lpstr>Thanks!</vt:lpstr>
    </vt:vector>
  </TitlesOfParts>
  <Company>OSU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Estate Planning</dc:title>
  <dc:creator>Default</dc:creator>
  <cp:lastModifiedBy>Tiffany Dowell</cp:lastModifiedBy>
  <cp:revision>315</cp:revision>
  <cp:lastPrinted>1601-01-01T00:00:00Z</cp:lastPrinted>
  <dcterms:created xsi:type="dcterms:W3CDTF">2001-10-16T19:57:11Z</dcterms:created>
  <dcterms:modified xsi:type="dcterms:W3CDTF">2016-08-16T14:45:03Z</dcterms:modified>
</cp:coreProperties>
</file>