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4.xml" ContentType="application/vnd.openxmlformats-officedocument.themeOverr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5.xml" ContentType="application/vnd.openxmlformats-officedocument.themeOverr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6.xml" ContentType="application/vnd.openxmlformats-officedocument.themeOverr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7.xml" ContentType="application/vnd.openxmlformats-officedocument.themeOverr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24" r:id="rId1"/>
  </p:sldMasterIdLst>
  <p:notesMasterIdLst>
    <p:notesMasterId r:id="rId49"/>
  </p:notesMasterIdLst>
  <p:handoutMasterIdLst>
    <p:handoutMasterId r:id="rId50"/>
  </p:handoutMasterIdLst>
  <p:sldIdLst>
    <p:sldId id="256" r:id="rId2"/>
    <p:sldId id="325" r:id="rId3"/>
    <p:sldId id="326" r:id="rId4"/>
    <p:sldId id="327" r:id="rId5"/>
    <p:sldId id="328" r:id="rId6"/>
    <p:sldId id="329" r:id="rId7"/>
    <p:sldId id="330" r:id="rId8"/>
    <p:sldId id="331" r:id="rId9"/>
    <p:sldId id="332" r:id="rId10"/>
    <p:sldId id="333" r:id="rId11"/>
    <p:sldId id="334" r:id="rId12"/>
    <p:sldId id="335" r:id="rId13"/>
    <p:sldId id="336" r:id="rId14"/>
    <p:sldId id="337" r:id="rId15"/>
    <p:sldId id="338" r:id="rId16"/>
    <p:sldId id="339" r:id="rId17"/>
    <p:sldId id="340" r:id="rId18"/>
    <p:sldId id="341" r:id="rId19"/>
    <p:sldId id="342" r:id="rId20"/>
    <p:sldId id="343" r:id="rId21"/>
    <p:sldId id="344" r:id="rId22"/>
    <p:sldId id="345" r:id="rId23"/>
    <p:sldId id="346" r:id="rId24"/>
    <p:sldId id="347" r:id="rId25"/>
    <p:sldId id="348" r:id="rId26"/>
    <p:sldId id="349" r:id="rId27"/>
    <p:sldId id="350" r:id="rId28"/>
    <p:sldId id="351" r:id="rId29"/>
    <p:sldId id="352" r:id="rId30"/>
    <p:sldId id="353" r:id="rId31"/>
    <p:sldId id="354" r:id="rId32"/>
    <p:sldId id="355" r:id="rId33"/>
    <p:sldId id="356" r:id="rId34"/>
    <p:sldId id="357" r:id="rId35"/>
    <p:sldId id="358" r:id="rId36"/>
    <p:sldId id="359" r:id="rId37"/>
    <p:sldId id="360" r:id="rId38"/>
    <p:sldId id="361" r:id="rId39"/>
    <p:sldId id="362" r:id="rId40"/>
    <p:sldId id="363" r:id="rId41"/>
    <p:sldId id="364" r:id="rId42"/>
    <p:sldId id="365" r:id="rId43"/>
    <p:sldId id="366" r:id="rId44"/>
    <p:sldId id="367" r:id="rId45"/>
    <p:sldId id="368" r:id="rId46"/>
    <p:sldId id="369" r:id="rId47"/>
    <p:sldId id="370" r:id="rId48"/>
  </p:sldIdLst>
  <p:sldSz cx="9144000" cy="6858000" type="screen4x3"/>
  <p:notesSz cx="7010400" cy="9296400"/>
  <p:custDataLst>
    <p:tags r:id="rId51"/>
  </p:custDataLst>
  <p:defaultTex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84"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84"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84"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84"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84" charset="-128"/>
        <a:cs typeface="+mn-cs"/>
      </a:defRPr>
    </a:lvl5pPr>
    <a:lvl6pPr marL="2286000" algn="l" defTabSz="914400" rtl="0" eaLnBrk="1" latinLnBrk="0" hangingPunct="1">
      <a:defRPr sz="2400" kern="1200">
        <a:solidFill>
          <a:schemeClr val="tx1"/>
        </a:solidFill>
        <a:latin typeface="Arial" charset="0"/>
        <a:ea typeface="ＭＳ Ｐゴシック" pitchFamily="84" charset="-128"/>
        <a:cs typeface="+mn-cs"/>
      </a:defRPr>
    </a:lvl6pPr>
    <a:lvl7pPr marL="2743200" algn="l" defTabSz="914400" rtl="0" eaLnBrk="1" latinLnBrk="0" hangingPunct="1">
      <a:defRPr sz="2400" kern="1200">
        <a:solidFill>
          <a:schemeClr val="tx1"/>
        </a:solidFill>
        <a:latin typeface="Arial" charset="0"/>
        <a:ea typeface="ＭＳ Ｐゴシック" pitchFamily="84" charset="-128"/>
        <a:cs typeface="+mn-cs"/>
      </a:defRPr>
    </a:lvl7pPr>
    <a:lvl8pPr marL="3200400" algn="l" defTabSz="914400" rtl="0" eaLnBrk="1" latinLnBrk="0" hangingPunct="1">
      <a:defRPr sz="2400" kern="1200">
        <a:solidFill>
          <a:schemeClr val="tx1"/>
        </a:solidFill>
        <a:latin typeface="Arial" charset="0"/>
        <a:ea typeface="ＭＳ Ｐゴシック" pitchFamily="84" charset="-128"/>
        <a:cs typeface="+mn-cs"/>
      </a:defRPr>
    </a:lvl8pPr>
    <a:lvl9pPr marL="3657600" algn="l" defTabSz="914400" rtl="0" eaLnBrk="1" latinLnBrk="0" hangingPunct="1">
      <a:defRPr sz="2400" kern="1200">
        <a:solidFill>
          <a:schemeClr val="tx1"/>
        </a:solidFill>
        <a:latin typeface="Arial" charset="0"/>
        <a:ea typeface="ＭＳ Ｐゴシック" pitchFamily="8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75DFD5"/>
    <a:srgbClr val="32D0C1"/>
    <a:srgbClr val="2BBDAF"/>
    <a:srgbClr val="800000"/>
    <a:srgbClr val="229489"/>
    <a:srgbClr val="00CC99"/>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87389" autoAdjust="0"/>
  </p:normalViewPr>
  <p:slideViewPr>
    <p:cSldViewPr>
      <p:cViewPr varScale="1">
        <p:scale>
          <a:sx n="65" d="100"/>
          <a:sy n="65" d="100"/>
        </p:scale>
        <p:origin x="1260" y="78"/>
      </p:cViewPr>
      <p:guideLst>
        <p:guide orient="horz" pos="2160"/>
        <p:guide pos="2880"/>
      </p:guideLst>
    </p:cSldViewPr>
  </p:slideViewPr>
  <p:outlineViewPr>
    <p:cViewPr>
      <p:scale>
        <a:sx n="33" d="100"/>
        <a:sy n="33" d="100"/>
      </p:scale>
      <p:origin x="0" y="-4434"/>
    </p:cViewPr>
  </p:outlineViewPr>
  <p:notesTextViewPr>
    <p:cViewPr>
      <p:scale>
        <a:sx n="3" d="2"/>
        <a:sy n="3" d="2"/>
      </p:scale>
      <p:origin x="0" y="0"/>
    </p:cViewPr>
  </p:notesTextViewPr>
  <p:sorterViewPr>
    <p:cViewPr varScale="1">
      <p:scale>
        <a:sx n="1" d="1"/>
        <a:sy n="1" d="1"/>
      </p:scale>
      <p:origin x="0" y="0"/>
    </p:cViewPr>
  </p:sorterViewPr>
  <p:notesViewPr>
    <p:cSldViewPr>
      <p:cViewPr varScale="1">
        <p:scale>
          <a:sx n="87" d="100"/>
          <a:sy n="87" d="100"/>
        </p:scale>
        <p:origin x="3804" y="96"/>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handoutMaster" Target="handoutMasters/handoutMaster1.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ags" Target="tags/tag1.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file:///F:\Transition%20Planning%20-%20temp\Sweat%20Equity\Fair%20vs%20Equal.xlsx" TargetMode="Externa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oleObject" Target="file:///F:\Transition%20Planning%20-%20temp\Sweat%20Equity\Fair%20vs%20Equal.xlsx" TargetMode="Externa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oleObject" Target="file:///F:\Transition%20Planning%20-%20temp\Sweat%20Equity\Fair%20vs%20Equal.xlsx" TargetMode="External"/></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oleObject" Target="file:///F:\Transition%20Planning%20-%20temp\Sweat%20Equity\Fair%20vs%20Equal.xlsx" TargetMode="External"/></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oleObject" Target="file:///F:\Transition%20Planning%20-%20temp\Sweat%20Equity\Fair%20vs%20Equal.xlsx" TargetMode="External"/></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oleObject" Target="file:///F:\Transition%20Planning%20-%20temp\Sweat%20Equity\Fair%20vs%20Equal.xlsx" TargetMode="External"/></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7.xml"/><Relationship Id="rId1" Type="http://schemas.microsoft.com/office/2011/relationships/chartStyle" Target="style7.xml"/><Relationship Id="rId4" Type="http://schemas.openxmlformats.org/officeDocument/2006/relationships/oleObject" Target="file:///F:\Transition%20Planning%20-%20temp\Sweat%20Equity\Fair%20vs%20Equal.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en-US" sz="2000" b="1" dirty="0">
                <a:solidFill>
                  <a:sysClr val="windowText" lastClr="000000"/>
                </a:solidFill>
              </a:rPr>
              <a:t>Definition of Family Fairness</a:t>
            </a:r>
          </a:p>
        </c:rich>
      </c:tx>
      <c:layout/>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spPr>
            <a:solidFill>
              <a:schemeClr val="accent1"/>
            </a:solidFill>
            <a:ln>
              <a:noFill/>
            </a:ln>
            <a:effectLst/>
          </c:spPr>
          <c:invertIfNegative val="0"/>
          <c:cat>
            <c:strRef>
              <c:f>Data!$G$5:$I$10</c:f>
              <c:strCache>
                <c:ptCount val="6"/>
                <c:pt idx="0">
                  <c:v>did not answer</c:v>
                </c:pt>
                <c:pt idx="1">
                  <c:v>don't know</c:v>
                </c:pt>
                <c:pt idx="2">
                  <c:v>treat according to needs</c:v>
                </c:pt>
                <c:pt idx="3">
                  <c:v>treat according to contribution</c:v>
                </c:pt>
                <c:pt idx="4">
                  <c:v>treat the same</c:v>
                </c:pt>
                <c:pt idx="5">
                  <c:v>do not have definition</c:v>
                </c:pt>
              </c:strCache>
            </c:strRef>
          </c:cat>
          <c:val>
            <c:numRef>
              <c:f>Data!$D$5:$D$10</c:f>
              <c:numCache>
                <c:formatCode>General</c:formatCode>
                <c:ptCount val="6"/>
                <c:pt idx="0">
                  <c:v>0.82</c:v>
                </c:pt>
                <c:pt idx="1">
                  <c:v>0.68</c:v>
                </c:pt>
                <c:pt idx="2">
                  <c:v>20.440000000000001</c:v>
                </c:pt>
                <c:pt idx="3">
                  <c:v>19.21</c:v>
                </c:pt>
                <c:pt idx="4">
                  <c:v>34.74</c:v>
                </c:pt>
                <c:pt idx="5">
                  <c:v>24.11</c:v>
                </c:pt>
              </c:numCache>
            </c:numRef>
          </c:val>
        </c:ser>
        <c:dLbls>
          <c:showLegendKey val="0"/>
          <c:showVal val="0"/>
          <c:showCatName val="0"/>
          <c:showSerName val="0"/>
          <c:showPercent val="0"/>
          <c:showBubbleSize val="0"/>
        </c:dLbls>
        <c:gapWidth val="219"/>
        <c:overlap val="-27"/>
        <c:axId val="246282592"/>
        <c:axId val="246335936"/>
      </c:barChart>
      <c:catAx>
        <c:axId val="246282592"/>
        <c:scaling>
          <c:orientation val="minMax"/>
        </c:scaling>
        <c:delete val="0"/>
        <c:axPos val="b"/>
        <c:title>
          <c:tx>
            <c:rich>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en-US" sz="1400" b="1" dirty="0">
                    <a:solidFill>
                      <a:sysClr val="windowText" lastClr="000000"/>
                    </a:solidFill>
                  </a:rPr>
                  <a:t>Survey Response</a:t>
                </a:r>
              </a:p>
            </c:rich>
          </c:tx>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crossAx val="246335936"/>
        <c:crosses val="autoZero"/>
        <c:auto val="1"/>
        <c:lblAlgn val="ctr"/>
        <c:lblOffset val="100"/>
        <c:noMultiLvlLbl val="0"/>
      </c:catAx>
      <c:valAx>
        <c:axId val="24633593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r>
                  <a:rPr lang="en-US" sz="1400" b="1" dirty="0">
                    <a:solidFill>
                      <a:sysClr val="windowText" lastClr="000000"/>
                    </a:solidFill>
                  </a:rPr>
                  <a:t>Percent of Responses</a:t>
                </a:r>
              </a:p>
            </c:rich>
          </c:tx>
          <c:layout/>
          <c:overlay val="0"/>
          <c:spPr>
            <a:noFill/>
            <a:ln>
              <a:noFill/>
            </a:ln>
            <a:effectLst/>
          </c:spPr>
          <c:txPr>
            <a:bodyPr rot="-54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crossAx val="24628259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en-US" sz="2000" b="1" dirty="0">
                <a:solidFill>
                  <a:sysClr val="windowText" lastClr="000000"/>
                </a:solidFill>
              </a:rPr>
              <a:t>Tension</a:t>
            </a:r>
            <a:r>
              <a:rPr lang="en-US" sz="2000" b="1" baseline="0" dirty="0">
                <a:solidFill>
                  <a:sysClr val="windowText" lastClr="000000"/>
                </a:solidFill>
              </a:rPr>
              <a:t> Related to Unequal Farm Ownership</a:t>
            </a:r>
            <a:endParaRPr lang="en-US" sz="2000" b="1" dirty="0">
              <a:solidFill>
                <a:sysClr val="windowText" lastClr="000000"/>
              </a:solidFill>
            </a:endParaRPr>
          </a:p>
        </c:rich>
      </c:tx>
      <c:layout/>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spPr>
            <a:solidFill>
              <a:srgbClr val="00B050"/>
            </a:solidFill>
            <a:ln>
              <a:solidFill>
                <a:srgbClr val="00B050"/>
              </a:solidFill>
            </a:ln>
            <a:effectLst/>
          </c:spPr>
          <c:invertIfNegative val="0"/>
          <c:cat>
            <c:strRef>
              <c:f>Data!$G$18:$I$24</c:f>
              <c:strCache>
                <c:ptCount val="7"/>
                <c:pt idx="0">
                  <c:v>did not answer</c:v>
                </c:pt>
                <c:pt idx="1">
                  <c:v>don't know</c:v>
                </c:pt>
                <c:pt idx="2">
                  <c:v>none</c:v>
                </c:pt>
                <c:pt idx="3">
                  <c:v>small amount</c:v>
                </c:pt>
                <c:pt idx="4">
                  <c:v>moderate amount</c:v>
                </c:pt>
                <c:pt idx="5">
                  <c:v>large amount</c:v>
                </c:pt>
                <c:pt idx="6">
                  <c:v>extremely large amount</c:v>
                </c:pt>
              </c:strCache>
            </c:strRef>
          </c:cat>
          <c:val>
            <c:numRef>
              <c:f>Data!$D$18:$D$24</c:f>
              <c:numCache>
                <c:formatCode>General</c:formatCode>
                <c:ptCount val="7"/>
                <c:pt idx="0">
                  <c:v>0.28000000000000003</c:v>
                </c:pt>
                <c:pt idx="1">
                  <c:v>0.83</c:v>
                </c:pt>
                <c:pt idx="2">
                  <c:v>77.58</c:v>
                </c:pt>
                <c:pt idx="3">
                  <c:v>14.03</c:v>
                </c:pt>
                <c:pt idx="4">
                  <c:v>5.09</c:v>
                </c:pt>
                <c:pt idx="5">
                  <c:v>1.93</c:v>
                </c:pt>
                <c:pt idx="6">
                  <c:v>0.28000000000000003</c:v>
                </c:pt>
              </c:numCache>
            </c:numRef>
          </c:val>
        </c:ser>
        <c:dLbls>
          <c:showLegendKey val="0"/>
          <c:showVal val="0"/>
          <c:showCatName val="0"/>
          <c:showSerName val="0"/>
          <c:showPercent val="0"/>
          <c:showBubbleSize val="0"/>
        </c:dLbls>
        <c:gapWidth val="219"/>
        <c:overlap val="-27"/>
        <c:axId val="246336720"/>
        <c:axId val="246337112"/>
      </c:barChart>
      <c:catAx>
        <c:axId val="246336720"/>
        <c:scaling>
          <c:orientation val="minMax"/>
        </c:scaling>
        <c:delete val="0"/>
        <c:axPos val="b"/>
        <c:title>
          <c:tx>
            <c:rich>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en-US" sz="1400" b="1" dirty="0">
                    <a:solidFill>
                      <a:sysClr val="windowText" lastClr="000000"/>
                    </a:solidFill>
                  </a:rPr>
                  <a:t>Survey Response</a:t>
                </a:r>
              </a:p>
            </c:rich>
          </c:tx>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crossAx val="246337112"/>
        <c:crosses val="autoZero"/>
        <c:auto val="1"/>
        <c:lblAlgn val="ctr"/>
        <c:lblOffset val="100"/>
        <c:noMultiLvlLbl val="0"/>
      </c:catAx>
      <c:valAx>
        <c:axId val="24633711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r>
                  <a:rPr lang="en-US" sz="1400" b="1" dirty="0">
                    <a:solidFill>
                      <a:sysClr val="windowText" lastClr="000000"/>
                    </a:solidFill>
                  </a:rPr>
                  <a:t>Percent of Responses</a:t>
                </a:r>
              </a:p>
            </c:rich>
          </c:tx>
          <c:layout/>
          <c:overlay val="0"/>
          <c:spPr>
            <a:noFill/>
            <a:ln>
              <a:noFill/>
            </a:ln>
            <a:effectLst/>
          </c:spPr>
          <c:txPr>
            <a:bodyPr rot="-54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crossAx val="24633672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en-US" sz="2000" b="1" dirty="0">
                <a:solidFill>
                  <a:sysClr val="windowText" lastClr="000000"/>
                </a:solidFill>
              </a:rPr>
              <a:t>Tension</a:t>
            </a:r>
            <a:r>
              <a:rPr lang="en-US" sz="2000" b="1" baseline="0" dirty="0">
                <a:solidFill>
                  <a:sysClr val="windowText" lastClr="000000"/>
                </a:solidFill>
              </a:rPr>
              <a:t> Related to Confusion Over Authority</a:t>
            </a:r>
            <a:endParaRPr lang="en-US" sz="2000" b="1" dirty="0">
              <a:solidFill>
                <a:sysClr val="windowText" lastClr="000000"/>
              </a:solidFill>
            </a:endParaRPr>
          </a:p>
        </c:rich>
      </c:tx>
      <c:layout/>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spPr>
            <a:solidFill>
              <a:schemeClr val="tx2"/>
            </a:solidFill>
            <a:ln>
              <a:solidFill>
                <a:schemeClr val="tx2"/>
              </a:solidFill>
            </a:ln>
            <a:effectLst/>
          </c:spPr>
          <c:invertIfNegative val="0"/>
          <c:cat>
            <c:strRef>
              <c:f>Data!$G$32:$I$37</c:f>
              <c:strCache>
                <c:ptCount val="6"/>
                <c:pt idx="0">
                  <c:v>did not answer</c:v>
                </c:pt>
                <c:pt idx="1">
                  <c:v>none</c:v>
                </c:pt>
                <c:pt idx="2">
                  <c:v>small amount</c:v>
                </c:pt>
                <c:pt idx="3">
                  <c:v>moderate amount</c:v>
                </c:pt>
                <c:pt idx="4">
                  <c:v>large amount</c:v>
                </c:pt>
                <c:pt idx="5">
                  <c:v>extremely large amount</c:v>
                </c:pt>
              </c:strCache>
            </c:strRef>
          </c:cat>
          <c:val>
            <c:numRef>
              <c:f>Data!$D$32:$D$37</c:f>
              <c:numCache>
                <c:formatCode>General</c:formatCode>
                <c:ptCount val="6"/>
                <c:pt idx="0">
                  <c:v>0.27</c:v>
                </c:pt>
                <c:pt idx="1">
                  <c:v>48.56</c:v>
                </c:pt>
                <c:pt idx="2">
                  <c:v>34.71</c:v>
                </c:pt>
                <c:pt idx="3">
                  <c:v>13.17</c:v>
                </c:pt>
                <c:pt idx="4">
                  <c:v>3.02</c:v>
                </c:pt>
                <c:pt idx="5">
                  <c:v>0.27</c:v>
                </c:pt>
              </c:numCache>
            </c:numRef>
          </c:val>
        </c:ser>
        <c:dLbls>
          <c:showLegendKey val="0"/>
          <c:showVal val="0"/>
          <c:showCatName val="0"/>
          <c:showSerName val="0"/>
          <c:showPercent val="0"/>
          <c:showBubbleSize val="0"/>
        </c:dLbls>
        <c:gapWidth val="219"/>
        <c:overlap val="-27"/>
        <c:axId val="246337896"/>
        <c:axId val="246338288"/>
      </c:barChart>
      <c:catAx>
        <c:axId val="246337896"/>
        <c:scaling>
          <c:orientation val="minMax"/>
        </c:scaling>
        <c:delete val="0"/>
        <c:axPos val="b"/>
        <c:title>
          <c:tx>
            <c:rich>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en-US" sz="1400" b="1" dirty="0">
                    <a:solidFill>
                      <a:sysClr val="windowText" lastClr="000000"/>
                    </a:solidFill>
                  </a:rPr>
                  <a:t>Survey Response</a:t>
                </a:r>
              </a:p>
            </c:rich>
          </c:tx>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crossAx val="246338288"/>
        <c:crosses val="autoZero"/>
        <c:auto val="1"/>
        <c:lblAlgn val="ctr"/>
        <c:lblOffset val="100"/>
        <c:noMultiLvlLbl val="0"/>
      </c:catAx>
      <c:valAx>
        <c:axId val="246338288"/>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r>
                  <a:rPr lang="en-US" sz="1400" b="1" dirty="0">
                    <a:solidFill>
                      <a:sysClr val="windowText" lastClr="000000"/>
                    </a:solidFill>
                  </a:rPr>
                  <a:t>Percent of Responses</a:t>
                </a:r>
              </a:p>
            </c:rich>
          </c:tx>
          <c:layout/>
          <c:overlay val="0"/>
          <c:spPr>
            <a:noFill/>
            <a:ln>
              <a:noFill/>
            </a:ln>
            <a:effectLst/>
          </c:spPr>
          <c:txPr>
            <a:bodyPr rot="-54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crossAx val="24633789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en-US" sz="2000" b="1" dirty="0">
                <a:solidFill>
                  <a:sysClr val="windowText" lastClr="000000"/>
                </a:solidFill>
              </a:rPr>
              <a:t>Tension</a:t>
            </a:r>
            <a:r>
              <a:rPr lang="en-US" sz="2000" b="1" baseline="0" dirty="0">
                <a:solidFill>
                  <a:sysClr val="windowText" lastClr="000000"/>
                </a:solidFill>
              </a:rPr>
              <a:t> Related to Family Compensation Issues</a:t>
            </a:r>
            <a:endParaRPr lang="en-US" sz="2000" b="1" dirty="0">
              <a:solidFill>
                <a:sysClr val="windowText" lastClr="000000"/>
              </a:solidFill>
            </a:endParaRPr>
          </a:p>
        </c:rich>
      </c:tx>
      <c:layout/>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spPr>
            <a:solidFill>
              <a:schemeClr val="accent5">
                <a:lumMod val="50000"/>
              </a:schemeClr>
            </a:solidFill>
            <a:ln>
              <a:solidFill>
                <a:schemeClr val="accent5">
                  <a:lumMod val="50000"/>
                </a:schemeClr>
              </a:solidFill>
            </a:ln>
            <a:effectLst/>
          </c:spPr>
          <c:invertIfNegative val="0"/>
          <c:cat>
            <c:strRef>
              <c:f>Data!$G$45:$I$51</c:f>
              <c:strCache>
                <c:ptCount val="7"/>
                <c:pt idx="0">
                  <c:v>did not answer</c:v>
                </c:pt>
                <c:pt idx="1">
                  <c:v>don't know</c:v>
                </c:pt>
                <c:pt idx="2">
                  <c:v>none</c:v>
                </c:pt>
                <c:pt idx="3">
                  <c:v>small amount</c:v>
                </c:pt>
                <c:pt idx="4">
                  <c:v>moderate amount</c:v>
                </c:pt>
                <c:pt idx="5">
                  <c:v>large amount</c:v>
                </c:pt>
                <c:pt idx="6">
                  <c:v>extremely large amount</c:v>
                </c:pt>
              </c:strCache>
            </c:strRef>
          </c:cat>
          <c:val>
            <c:numRef>
              <c:f>Data!$D$45:$D$51</c:f>
              <c:numCache>
                <c:formatCode>General</c:formatCode>
                <c:ptCount val="7"/>
                <c:pt idx="0">
                  <c:v>0.14000000000000001</c:v>
                </c:pt>
                <c:pt idx="1">
                  <c:v>0.14000000000000001</c:v>
                </c:pt>
                <c:pt idx="2">
                  <c:v>71.8</c:v>
                </c:pt>
                <c:pt idx="3">
                  <c:v>19.670000000000002</c:v>
                </c:pt>
                <c:pt idx="4">
                  <c:v>7.29</c:v>
                </c:pt>
                <c:pt idx="5">
                  <c:v>0.41</c:v>
                </c:pt>
                <c:pt idx="6">
                  <c:v>0.55000000000000004</c:v>
                </c:pt>
              </c:numCache>
            </c:numRef>
          </c:val>
        </c:ser>
        <c:dLbls>
          <c:showLegendKey val="0"/>
          <c:showVal val="0"/>
          <c:showCatName val="0"/>
          <c:showSerName val="0"/>
          <c:showPercent val="0"/>
          <c:showBubbleSize val="0"/>
        </c:dLbls>
        <c:gapWidth val="219"/>
        <c:overlap val="-27"/>
        <c:axId val="246339072"/>
        <c:axId val="246339464"/>
      </c:barChart>
      <c:catAx>
        <c:axId val="246339072"/>
        <c:scaling>
          <c:orientation val="minMax"/>
        </c:scaling>
        <c:delete val="0"/>
        <c:axPos val="b"/>
        <c:title>
          <c:tx>
            <c:rich>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en-US" sz="1400" b="1" dirty="0">
                    <a:solidFill>
                      <a:sysClr val="windowText" lastClr="000000"/>
                    </a:solidFill>
                  </a:rPr>
                  <a:t>Survey Response</a:t>
                </a:r>
              </a:p>
            </c:rich>
          </c:tx>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crossAx val="246339464"/>
        <c:crosses val="autoZero"/>
        <c:auto val="1"/>
        <c:lblAlgn val="ctr"/>
        <c:lblOffset val="100"/>
        <c:noMultiLvlLbl val="0"/>
      </c:catAx>
      <c:valAx>
        <c:axId val="24633946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r>
                  <a:rPr lang="en-US" sz="1400" b="1" dirty="0">
                    <a:solidFill>
                      <a:sysClr val="windowText" lastClr="000000"/>
                    </a:solidFill>
                  </a:rPr>
                  <a:t>Percent of Responses</a:t>
                </a:r>
              </a:p>
            </c:rich>
          </c:tx>
          <c:layout/>
          <c:overlay val="0"/>
          <c:spPr>
            <a:noFill/>
            <a:ln>
              <a:noFill/>
            </a:ln>
            <a:effectLst/>
          </c:spPr>
          <c:txPr>
            <a:bodyPr rot="-54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crossAx val="24633907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en-US" sz="2000" b="1" dirty="0">
                <a:solidFill>
                  <a:sysClr val="windowText" lastClr="000000"/>
                </a:solidFill>
              </a:rPr>
              <a:t>Tension</a:t>
            </a:r>
            <a:r>
              <a:rPr lang="en-US" sz="2000" b="1" baseline="0" dirty="0">
                <a:solidFill>
                  <a:sysClr val="windowText" lastClr="000000"/>
                </a:solidFill>
              </a:rPr>
              <a:t> Related to Family Workload Distribution</a:t>
            </a:r>
            <a:endParaRPr lang="en-US" sz="2000" b="1" dirty="0">
              <a:solidFill>
                <a:sysClr val="windowText" lastClr="000000"/>
              </a:solidFill>
            </a:endParaRPr>
          </a:p>
        </c:rich>
      </c:tx>
      <c:layout/>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spPr>
            <a:solidFill>
              <a:schemeClr val="accent6">
                <a:lumMod val="75000"/>
              </a:schemeClr>
            </a:solidFill>
            <a:ln>
              <a:solidFill>
                <a:schemeClr val="accent6">
                  <a:lumMod val="75000"/>
                </a:schemeClr>
              </a:solidFill>
            </a:ln>
            <a:effectLst/>
          </c:spPr>
          <c:invertIfNegative val="0"/>
          <c:cat>
            <c:strRef>
              <c:f>Data!$G$60:$I$66</c:f>
              <c:strCache>
                <c:ptCount val="7"/>
                <c:pt idx="0">
                  <c:v>did not answer</c:v>
                </c:pt>
                <c:pt idx="1">
                  <c:v>don't know</c:v>
                </c:pt>
                <c:pt idx="2">
                  <c:v>none</c:v>
                </c:pt>
                <c:pt idx="3">
                  <c:v>small amount</c:v>
                </c:pt>
                <c:pt idx="4">
                  <c:v>moderate amount</c:v>
                </c:pt>
                <c:pt idx="5">
                  <c:v>large amount</c:v>
                </c:pt>
                <c:pt idx="6">
                  <c:v>extremely large amount</c:v>
                </c:pt>
              </c:strCache>
            </c:strRef>
          </c:cat>
          <c:val>
            <c:numRef>
              <c:f>Data!$D$60:$D$66</c:f>
              <c:numCache>
                <c:formatCode>General</c:formatCode>
                <c:ptCount val="7"/>
                <c:pt idx="0">
                  <c:v>0.14000000000000001</c:v>
                </c:pt>
                <c:pt idx="1">
                  <c:v>0.14000000000000001</c:v>
                </c:pt>
                <c:pt idx="2">
                  <c:v>39.75</c:v>
                </c:pt>
                <c:pt idx="3">
                  <c:v>34.659999999999997</c:v>
                </c:pt>
                <c:pt idx="4">
                  <c:v>19.12</c:v>
                </c:pt>
                <c:pt idx="5">
                  <c:v>5.64</c:v>
                </c:pt>
                <c:pt idx="6">
                  <c:v>0.55000000000000004</c:v>
                </c:pt>
              </c:numCache>
            </c:numRef>
          </c:val>
        </c:ser>
        <c:dLbls>
          <c:showLegendKey val="0"/>
          <c:showVal val="0"/>
          <c:showCatName val="0"/>
          <c:showSerName val="0"/>
          <c:showPercent val="0"/>
          <c:showBubbleSize val="0"/>
        </c:dLbls>
        <c:gapWidth val="219"/>
        <c:overlap val="-27"/>
        <c:axId val="246943928"/>
        <c:axId val="246944320"/>
      </c:barChart>
      <c:catAx>
        <c:axId val="246943928"/>
        <c:scaling>
          <c:orientation val="minMax"/>
        </c:scaling>
        <c:delete val="0"/>
        <c:axPos val="b"/>
        <c:title>
          <c:tx>
            <c:rich>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en-US" sz="1400" b="1" dirty="0">
                    <a:solidFill>
                      <a:sysClr val="windowText" lastClr="000000"/>
                    </a:solidFill>
                  </a:rPr>
                  <a:t>Survey Response</a:t>
                </a:r>
              </a:p>
            </c:rich>
          </c:tx>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crossAx val="246944320"/>
        <c:crosses val="autoZero"/>
        <c:auto val="1"/>
        <c:lblAlgn val="ctr"/>
        <c:lblOffset val="100"/>
        <c:noMultiLvlLbl val="0"/>
      </c:catAx>
      <c:valAx>
        <c:axId val="24694432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r>
                  <a:rPr lang="en-US" sz="1400" b="1" dirty="0">
                    <a:solidFill>
                      <a:sysClr val="windowText" lastClr="000000"/>
                    </a:solidFill>
                  </a:rPr>
                  <a:t>Percent of Responses</a:t>
                </a:r>
              </a:p>
            </c:rich>
          </c:tx>
          <c:layout/>
          <c:overlay val="0"/>
          <c:spPr>
            <a:noFill/>
            <a:ln>
              <a:noFill/>
            </a:ln>
            <a:effectLst/>
          </c:spPr>
          <c:txPr>
            <a:bodyPr rot="-54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crossAx val="24694392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en-US" sz="2000" b="1" dirty="0">
                <a:solidFill>
                  <a:sysClr val="windowText" lastClr="000000"/>
                </a:solidFill>
              </a:rPr>
              <a:t>Interest in</a:t>
            </a:r>
            <a:r>
              <a:rPr lang="en-US" sz="2000" b="1" baseline="0" dirty="0">
                <a:solidFill>
                  <a:sysClr val="windowText" lastClr="000000"/>
                </a:solidFill>
              </a:rPr>
              <a:t> Transferring Farm to Children</a:t>
            </a:r>
            <a:endParaRPr lang="en-US" sz="2000" b="1" dirty="0">
              <a:solidFill>
                <a:sysClr val="windowText" lastClr="000000"/>
              </a:solidFill>
            </a:endParaRPr>
          </a:p>
        </c:rich>
      </c:tx>
      <c:layout/>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spPr>
            <a:solidFill>
              <a:srgbClr val="C00000"/>
            </a:solidFill>
            <a:ln>
              <a:solidFill>
                <a:srgbClr val="C00000"/>
              </a:solidFill>
            </a:ln>
            <a:effectLst/>
          </c:spPr>
          <c:invertIfNegative val="0"/>
          <c:cat>
            <c:strRef>
              <c:f>Data!$G$96:$I$102</c:f>
              <c:strCache>
                <c:ptCount val="7"/>
                <c:pt idx="0">
                  <c:v>did not answer</c:v>
                </c:pt>
                <c:pt idx="1">
                  <c:v>don't know</c:v>
                </c:pt>
                <c:pt idx="2">
                  <c:v>no interest</c:v>
                </c:pt>
                <c:pt idx="3">
                  <c:v>slight interest</c:v>
                </c:pt>
                <c:pt idx="4">
                  <c:v>moderate interest</c:v>
                </c:pt>
                <c:pt idx="5">
                  <c:v>large interest</c:v>
                </c:pt>
                <c:pt idx="6">
                  <c:v>extremely large interest</c:v>
                </c:pt>
              </c:strCache>
            </c:strRef>
          </c:cat>
          <c:val>
            <c:numRef>
              <c:f>Data!$C$96:$C$102</c:f>
              <c:numCache>
                <c:formatCode>General</c:formatCode>
                <c:ptCount val="7"/>
                <c:pt idx="0">
                  <c:v>0.84</c:v>
                </c:pt>
                <c:pt idx="1">
                  <c:v>1.1200000000000001</c:v>
                </c:pt>
                <c:pt idx="2">
                  <c:v>13.87</c:v>
                </c:pt>
                <c:pt idx="3">
                  <c:v>10.92</c:v>
                </c:pt>
                <c:pt idx="4">
                  <c:v>15.69</c:v>
                </c:pt>
                <c:pt idx="5">
                  <c:v>35.57</c:v>
                </c:pt>
                <c:pt idx="6">
                  <c:v>21.99</c:v>
                </c:pt>
              </c:numCache>
            </c:numRef>
          </c:val>
        </c:ser>
        <c:dLbls>
          <c:showLegendKey val="0"/>
          <c:showVal val="0"/>
          <c:showCatName val="0"/>
          <c:showSerName val="0"/>
          <c:showPercent val="0"/>
          <c:showBubbleSize val="0"/>
        </c:dLbls>
        <c:gapWidth val="219"/>
        <c:overlap val="-27"/>
        <c:axId val="246945104"/>
        <c:axId val="246945496"/>
      </c:barChart>
      <c:catAx>
        <c:axId val="246945104"/>
        <c:scaling>
          <c:orientation val="minMax"/>
        </c:scaling>
        <c:delete val="0"/>
        <c:axPos val="b"/>
        <c:title>
          <c:tx>
            <c:rich>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en-US" sz="1400" b="1" dirty="0">
                    <a:solidFill>
                      <a:sysClr val="windowText" lastClr="000000"/>
                    </a:solidFill>
                  </a:rPr>
                  <a:t>Survey Response</a:t>
                </a:r>
              </a:p>
            </c:rich>
          </c:tx>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crossAx val="246945496"/>
        <c:crosses val="autoZero"/>
        <c:auto val="1"/>
        <c:lblAlgn val="ctr"/>
        <c:lblOffset val="100"/>
        <c:noMultiLvlLbl val="0"/>
      </c:catAx>
      <c:valAx>
        <c:axId val="24694549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r>
                  <a:rPr lang="en-US" sz="1400" b="1" dirty="0">
                    <a:solidFill>
                      <a:sysClr val="windowText" lastClr="000000"/>
                    </a:solidFill>
                  </a:rPr>
                  <a:t>Percent of Responses</a:t>
                </a:r>
              </a:p>
            </c:rich>
          </c:tx>
          <c:layout/>
          <c:overlay val="0"/>
          <c:spPr>
            <a:noFill/>
            <a:ln>
              <a:noFill/>
            </a:ln>
            <a:effectLst/>
          </c:spPr>
          <c:txPr>
            <a:bodyPr rot="-54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crossAx val="24694510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r>
              <a:rPr lang="en-US" sz="2000" b="1" dirty="0">
                <a:solidFill>
                  <a:sysClr val="windowText" lastClr="000000"/>
                </a:solidFill>
              </a:rPr>
              <a:t>Heirs</a:t>
            </a:r>
            <a:r>
              <a:rPr lang="en-US" sz="2000" b="1" baseline="0" dirty="0">
                <a:solidFill>
                  <a:sysClr val="windowText" lastClr="000000"/>
                </a:solidFill>
              </a:rPr>
              <a:t> Should Share Equally</a:t>
            </a:r>
            <a:endParaRPr lang="en-US" sz="2000" b="1" dirty="0">
              <a:solidFill>
                <a:sysClr val="windowText" lastClr="000000"/>
              </a:solidFill>
            </a:endParaRPr>
          </a:p>
        </c:rich>
      </c:tx>
      <c:layout/>
      <c:overlay val="0"/>
      <c:spPr>
        <a:noFill/>
        <a:ln>
          <a:noFill/>
        </a:ln>
        <a:effectLst/>
      </c:spPr>
      <c:txPr>
        <a:bodyPr rot="0" spcFirstLastPara="1" vertOverflow="ellipsis" vert="horz" wrap="square" anchor="ctr" anchorCtr="1"/>
        <a:lstStyle/>
        <a:p>
          <a:pPr>
            <a:defRPr sz="20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spPr>
            <a:solidFill>
              <a:schemeClr val="accent5"/>
            </a:solidFill>
            <a:ln>
              <a:solidFill>
                <a:schemeClr val="accent5"/>
              </a:solidFill>
            </a:ln>
            <a:effectLst/>
          </c:spPr>
          <c:invertIfNegative val="0"/>
          <c:cat>
            <c:strRef>
              <c:f>Data!$G$111:$I$116</c:f>
              <c:strCache>
                <c:ptCount val="6"/>
                <c:pt idx="0">
                  <c:v>don't know</c:v>
                </c:pt>
                <c:pt idx="1">
                  <c:v>strongly disagree</c:v>
                </c:pt>
                <c:pt idx="2">
                  <c:v>slightly disagree</c:v>
                </c:pt>
                <c:pt idx="3">
                  <c:v>neither disagree nor agree</c:v>
                </c:pt>
                <c:pt idx="4">
                  <c:v>slightly agree</c:v>
                </c:pt>
                <c:pt idx="5">
                  <c:v>strongly agree</c:v>
                </c:pt>
              </c:strCache>
            </c:strRef>
          </c:cat>
          <c:val>
            <c:numRef>
              <c:f>Data!$D$111:$D$116</c:f>
              <c:numCache>
                <c:formatCode>General</c:formatCode>
                <c:ptCount val="6"/>
                <c:pt idx="0">
                  <c:v>0.54</c:v>
                </c:pt>
                <c:pt idx="1">
                  <c:v>25.89</c:v>
                </c:pt>
                <c:pt idx="2">
                  <c:v>26.84</c:v>
                </c:pt>
                <c:pt idx="3">
                  <c:v>14.17</c:v>
                </c:pt>
                <c:pt idx="4">
                  <c:v>18.12</c:v>
                </c:pt>
                <c:pt idx="5">
                  <c:v>14.44</c:v>
                </c:pt>
              </c:numCache>
            </c:numRef>
          </c:val>
        </c:ser>
        <c:dLbls>
          <c:showLegendKey val="0"/>
          <c:showVal val="0"/>
          <c:showCatName val="0"/>
          <c:showSerName val="0"/>
          <c:showPercent val="0"/>
          <c:showBubbleSize val="0"/>
        </c:dLbls>
        <c:gapWidth val="219"/>
        <c:overlap val="-27"/>
        <c:axId val="246946280"/>
        <c:axId val="246946672"/>
      </c:barChart>
      <c:catAx>
        <c:axId val="246946280"/>
        <c:scaling>
          <c:orientation val="minMax"/>
        </c:scaling>
        <c:delete val="0"/>
        <c:axPos val="b"/>
        <c:title>
          <c:tx>
            <c:rich>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r>
                  <a:rPr lang="en-US" sz="1400" b="1" dirty="0">
                    <a:solidFill>
                      <a:sysClr val="windowText" lastClr="000000"/>
                    </a:solidFill>
                  </a:rPr>
                  <a:t>Survey Response</a:t>
                </a:r>
              </a:p>
            </c:rich>
          </c:tx>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crossAx val="246946672"/>
        <c:crosses val="autoZero"/>
        <c:auto val="1"/>
        <c:lblAlgn val="ctr"/>
        <c:lblOffset val="100"/>
        <c:noMultiLvlLbl val="0"/>
      </c:catAx>
      <c:valAx>
        <c:axId val="24694667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r>
                  <a:rPr lang="en-US" sz="1400" b="1" dirty="0">
                    <a:solidFill>
                      <a:sysClr val="windowText" lastClr="000000"/>
                    </a:solidFill>
                  </a:rPr>
                  <a:t>Percent of Responses</a:t>
                </a:r>
              </a:p>
            </c:rich>
          </c:tx>
          <c:layout/>
          <c:overlay val="0"/>
          <c:spPr>
            <a:noFill/>
            <a:ln>
              <a:noFill/>
            </a:ln>
            <a:effectLst/>
          </c:spPr>
          <c:txPr>
            <a:bodyPr rot="-54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ysClr val="windowText" lastClr="000000"/>
                </a:solidFill>
                <a:latin typeface="+mn-lt"/>
                <a:ea typeface="+mn-ea"/>
                <a:cs typeface="+mn-cs"/>
              </a:defRPr>
            </a:pPr>
            <a:endParaRPr lang="en-US"/>
          </a:p>
        </c:txPr>
        <c:crossAx val="24694628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037" name="Rectangle 5"/>
          <p:cNvSpPr>
            <a:spLocks noGrp="1" noChangeArrowheads="1"/>
          </p:cNvSpPr>
          <p:nvPr>
            <p:ph type="sldNum" sz="quarter" idx="3"/>
          </p:nvPr>
        </p:nvSpPr>
        <p:spPr bwMode="auto">
          <a:xfrm>
            <a:off x="3427273" y="8600125"/>
            <a:ext cx="3037628" cy="462595"/>
          </a:xfrm>
          <a:prstGeom prst="rect">
            <a:avLst/>
          </a:prstGeom>
          <a:noFill/>
          <a:ln w="9525">
            <a:noFill/>
            <a:miter lim="800000"/>
            <a:headEnd/>
            <a:tailEnd/>
          </a:ln>
          <a:effectLst/>
        </p:spPr>
        <p:txBody>
          <a:bodyPr vert="horz" wrap="square" lIns="92877" tIns="46438" rIns="92877" bIns="46438" numCol="1" anchor="b" anchorCtr="0" compatLnSpc="1">
            <a:prstTxWarp prst="textNoShape">
              <a:avLst/>
            </a:prstTxWarp>
          </a:bodyPr>
          <a:lstStyle>
            <a:lvl1pPr algn="r" defTabSz="928483">
              <a:defRPr sz="1000">
                <a:latin typeface="Times New Roman" pitchFamily="18" charset="0"/>
              </a:defRPr>
            </a:lvl1pPr>
          </a:lstStyle>
          <a:p>
            <a:pPr>
              <a:defRPr/>
            </a:pPr>
            <a:fld id="{B0BEE43D-59CF-40E2-90D8-3A7CD772374E}" type="slidenum">
              <a:rPr lang="en-US"/>
              <a:pPr>
                <a:defRPr/>
              </a:pPr>
              <a:t>‹#›</a:t>
            </a:fld>
            <a:endParaRPr lang="en-US"/>
          </a:p>
        </p:txBody>
      </p:sp>
    </p:spTree>
    <p:extLst>
      <p:ext uri="{BB962C8B-B14F-4D97-AF65-F5344CB8AC3E}">
        <p14:creationId xmlns:p14="http://schemas.microsoft.com/office/powerpoint/2010/main" val="13322840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9" name="Rectangle 3"/>
          <p:cNvSpPr>
            <a:spLocks noGrp="1" noChangeArrowheads="1"/>
          </p:cNvSpPr>
          <p:nvPr>
            <p:ph type="dt" idx="1"/>
          </p:nvPr>
        </p:nvSpPr>
        <p:spPr bwMode="auto">
          <a:xfrm>
            <a:off x="3972773" y="0"/>
            <a:ext cx="3037628" cy="465775"/>
          </a:xfrm>
          <a:prstGeom prst="rect">
            <a:avLst/>
          </a:prstGeom>
          <a:noFill/>
          <a:ln w="9525">
            <a:noFill/>
            <a:miter lim="800000"/>
            <a:headEnd/>
            <a:tailEnd/>
          </a:ln>
          <a:effectLst/>
        </p:spPr>
        <p:txBody>
          <a:bodyPr vert="horz" wrap="square" lIns="92877" tIns="46438" rIns="92877" bIns="46438" numCol="1" anchor="t" anchorCtr="0" compatLnSpc="1">
            <a:prstTxWarp prst="textNoShape">
              <a:avLst/>
            </a:prstTxWarp>
          </a:bodyPr>
          <a:lstStyle>
            <a:lvl1pPr algn="r" defTabSz="928483">
              <a:defRPr sz="1200">
                <a:latin typeface="Times New Roman" pitchFamily="18" charset="0"/>
              </a:defRPr>
            </a:lvl1pPr>
          </a:lstStyle>
          <a:p>
            <a:pPr>
              <a:defRPr/>
            </a:pPr>
            <a:endParaRPr lang="en-US"/>
          </a:p>
        </p:txBody>
      </p:sp>
      <p:sp>
        <p:nvSpPr>
          <p:cNvPr id="17411"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1" name="Rectangle 5"/>
          <p:cNvSpPr>
            <a:spLocks noGrp="1" noChangeArrowheads="1"/>
          </p:cNvSpPr>
          <p:nvPr>
            <p:ph type="body" sz="quarter" idx="3"/>
          </p:nvPr>
        </p:nvSpPr>
        <p:spPr bwMode="auto">
          <a:xfrm>
            <a:off x="935145" y="4414520"/>
            <a:ext cx="5140112" cy="4185605"/>
          </a:xfrm>
          <a:prstGeom prst="rect">
            <a:avLst/>
          </a:prstGeom>
          <a:noFill/>
          <a:ln w="9525">
            <a:noFill/>
            <a:miter lim="800000"/>
            <a:headEnd/>
            <a:tailEnd/>
          </a:ln>
          <a:effectLst/>
        </p:spPr>
        <p:txBody>
          <a:bodyPr vert="horz" wrap="square" lIns="92877" tIns="46438" rIns="92877" bIns="46438"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5063" name="Rectangle 7"/>
          <p:cNvSpPr>
            <a:spLocks noGrp="1" noChangeArrowheads="1"/>
          </p:cNvSpPr>
          <p:nvPr>
            <p:ph type="sldNum" sz="quarter" idx="5"/>
          </p:nvPr>
        </p:nvSpPr>
        <p:spPr bwMode="auto">
          <a:xfrm>
            <a:off x="3037629" y="8522231"/>
            <a:ext cx="3037628" cy="464184"/>
          </a:xfrm>
          <a:prstGeom prst="rect">
            <a:avLst/>
          </a:prstGeom>
          <a:noFill/>
          <a:ln w="9525">
            <a:noFill/>
            <a:miter lim="800000"/>
            <a:headEnd/>
            <a:tailEnd/>
          </a:ln>
          <a:effectLst/>
        </p:spPr>
        <p:txBody>
          <a:bodyPr vert="horz" wrap="square" lIns="92877" tIns="46438" rIns="92877" bIns="46438" numCol="1" anchor="b" anchorCtr="0" compatLnSpc="1">
            <a:prstTxWarp prst="textNoShape">
              <a:avLst/>
            </a:prstTxWarp>
          </a:bodyPr>
          <a:lstStyle>
            <a:lvl1pPr algn="r" defTabSz="928483">
              <a:defRPr sz="1200">
                <a:latin typeface="Times New Roman" pitchFamily="18" charset="0"/>
              </a:defRPr>
            </a:lvl1pPr>
          </a:lstStyle>
          <a:p>
            <a:pPr>
              <a:defRPr/>
            </a:pPr>
            <a:fld id="{89AEF0B0-66E5-4575-9431-4D8A2970C626}" type="slidenum">
              <a:rPr lang="en-US"/>
              <a:pPr>
                <a:defRPr/>
              </a:pPr>
              <a:t>‹#›</a:t>
            </a:fld>
            <a:endParaRPr lang="en-US"/>
          </a:p>
        </p:txBody>
      </p:sp>
    </p:spTree>
    <p:extLst>
      <p:ext uri="{BB962C8B-B14F-4D97-AF65-F5344CB8AC3E}">
        <p14:creationId xmlns:p14="http://schemas.microsoft.com/office/powerpoint/2010/main" val="79381774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8483">
              <a:defRPr sz="2400">
                <a:solidFill>
                  <a:schemeClr val="tx1"/>
                </a:solidFill>
                <a:latin typeface="Arial" charset="0"/>
                <a:ea typeface="ＭＳ Ｐゴシック" pitchFamily="84" charset="-128"/>
              </a:defRPr>
            </a:lvl1pPr>
            <a:lvl2pPr marL="744059" indent="-286176" defTabSz="928483">
              <a:defRPr sz="2400">
                <a:solidFill>
                  <a:schemeClr val="tx1"/>
                </a:solidFill>
                <a:latin typeface="Arial" charset="0"/>
                <a:ea typeface="ＭＳ Ｐゴシック" pitchFamily="84" charset="-128"/>
              </a:defRPr>
            </a:lvl2pPr>
            <a:lvl3pPr marL="1144705" indent="-228941" defTabSz="928483">
              <a:defRPr sz="2400">
                <a:solidFill>
                  <a:schemeClr val="tx1"/>
                </a:solidFill>
                <a:latin typeface="Arial" charset="0"/>
                <a:ea typeface="ＭＳ Ｐゴシック" pitchFamily="84" charset="-128"/>
              </a:defRPr>
            </a:lvl3pPr>
            <a:lvl4pPr marL="1602588" indent="-228941" defTabSz="928483">
              <a:defRPr sz="2400">
                <a:solidFill>
                  <a:schemeClr val="tx1"/>
                </a:solidFill>
                <a:latin typeface="Arial" charset="0"/>
                <a:ea typeface="ＭＳ Ｐゴシック" pitchFamily="84" charset="-128"/>
              </a:defRPr>
            </a:lvl4pPr>
            <a:lvl5pPr marL="2060470" indent="-228941" defTabSz="928483">
              <a:defRPr sz="2400">
                <a:solidFill>
                  <a:schemeClr val="tx1"/>
                </a:solidFill>
                <a:latin typeface="Arial" charset="0"/>
                <a:ea typeface="ＭＳ Ｐゴシック" pitchFamily="84" charset="-128"/>
              </a:defRPr>
            </a:lvl5pPr>
            <a:lvl6pPr marL="2518352" indent="-228941" defTabSz="928483" eaLnBrk="0" fontAlgn="base" hangingPunct="0">
              <a:spcBef>
                <a:spcPct val="0"/>
              </a:spcBef>
              <a:spcAft>
                <a:spcPct val="0"/>
              </a:spcAft>
              <a:defRPr sz="2400">
                <a:solidFill>
                  <a:schemeClr val="tx1"/>
                </a:solidFill>
                <a:latin typeface="Arial" charset="0"/>
                <a:ea typeface="ＭＳ Ｐゴシック" pitchFamily="84" charset="-128"/>
              </a:defRPr>
            </a:lvl6pPr>
            <a:lvl7pPr marL="2976234" indent="-228941" defTabSz="928483" eaLnBrk="0" fontAlgn="base" hangingPunct="0">
              <a:spcBef>
                <a:spcPct val="0"/>
              </a:spcBef>
              <a:spcAft>
                <a:spcPct val="0"/>
              </a:spcAft>
              <a:defRPr sz="2400">
                <a:solidFill>
                  <a:schemeClr val="tx1"/>
                </a:solidFill>
                <a:latin typeface="Arial" charset="0"/>
                <a:ea typeface="ＭＳ Ｐゴシック" pitchFamily="84" charset="-128"/>
              </a:defRPr>
            </a:lvl7pPr>
            <a:lvl8pPr marL="3434116" indent="-228941" defTabSz="928483" eaLnBrk="0" fontAlgn="base" hangingPunct="0">
              <a:spcBef>
                <a:spcPct val="0"/>
              </a:spcBef>
              <a:spcAft>
                <a:spcPct val="0"/>
              </a:spcAft>
              <a:defRPr sz="2400">
                <a:solidFill>
                  <a:schemeClr val="tx1"/>
                </a:solidFill>
                <a:latin typeface="Arial" charset="0"/>
                <a:ea typeface="ＭＳ Ｐゴシック" pitchFamily="84" charset="-128"/>
              </a:defRPr>
            </a:lvl8pPr>
            <a:lvl9pPr marL="3891999" indent="-228941" defTabSz="928483" eaLnBrk="0" fontAlgn="base" hangingPunct="0">
              <a:spcBef>
                <a:spcPct val="0"/>
              </a:spcBef>
              <a:spcAft>
                <a:spcPct val="0"/>
              </a:spcAft>
              <a:defRPr sz="2400">
                <a:solidFill>
                  <a:schemeClr val="tx1"/>
                </a:solidFill>
                <a:latin typeface="Arial" charset="0"/>
                <a:ea typeface="ＭＳ Ｐゴシック" pitchFamily="84" charset="-128"/>
              </a:defRPr>
            </a:lvl9pPr>
          </a:lstStyle>
          <a:p>
            <a:fld id="{E439BA86-AEC1-429D-A413-A056FEBB6921}" type="slidenum">
              <a:rPr lang="en-US" sz="1200">
                <a:latin typeface="Times New Roman" pitchFamily="18" charset="0"/>
              </a:rPr>
              <a:pPr/>
              <a:t>1</a:t>
            </a:fld>
            <a:endParaRPr lang="en-US" sz="1200">
              <a:latin typeface="Times New Roman" pitchFamily="18"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Tree>
    <p:extLst>
      <p:ext uri="{BB962C8B-B14F-4D97-AF65-F5344CB8AC3E}">
        <p14:creationId xmlns:p14="http://schemas.microsoft.com/office/powerpoint/2010/main" val="1050387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smtClean="0"/>
          </a:p>
        </p:txBody>
      </p:sp>
      <p:sp>
        <p:nvSpPr>
          <p:cNvPr id="358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fld id="{D09CBC0A-6B3F-4FF5-9B45-4179DDB8587C}" type="slidenum">
              <a:rPr lang="en-US" altLang="en-US" sz="1200"/>
              <a:pPr eaLnBrk="1" hangingPunct="1"/>
              <a:t>18</a:t>
            </a:fld>
            <a:endParaRPr lang="en-US" altLang="en-US" sz="1200" dirty="0"/>
          </a:p>
        </p:txBody>
      </p:sp>
    </p:spTree>
    <p:extLst>
      <p:ext uri="{BB962C8B-B14F-4D97-AF65-F5344CB8AC3E}">
        <p14:creationId xmlns:p14="http://schemas.microsoft.com/office/powerpoint/2010/main" val="93671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p:spPr>
      </p:sp>
      <p:sp>
        <p:nvSpPr>
          <p:cNvPr id="8192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819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DDC8B61-A12E-4CB9-913B-EC18CF2EA021}" type="slidenum">
              <a:rPr lang="en-US" smtClean="0"/>
              <a:pPr/>
              <a:t>35</a:t>
            </a:fld>
            <a:endParaRPr lang="en-US" dirty="0" smtClean="0"/>
          </a:p>
        </p:txBody>
      </p:sp>
    </p:spTree>
    <p:extLst>
      <p:ext uri="{BB962C8B-B14F-4D97-AF65-F5344CB8AC3E}">
        <p14:creationId xmlns:p14="http://schemas.microsoft.com/office/powerpoint/2010/main" val="18694566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bwMode="auto">
          <a:noFill/>
          <a:ln>
            <a:solidFill>
              <a:srgbClr val="000000"/>
            </a:solidFill>
            <a:miter lim="800000"/>
            <a:headEnd/>
            <a:tailEnd/>
          </a:ln>
        </p:spPr>
      </p:sp>
      <p:sp>
        <p:nvSpPr>
          <p:cNvPr id="8294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829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F78131A-3548-4BAF-9152-5DFAF350DFC0}" type="slidenum">
              <a:rPr lang="en-US" smtClean="0"/>
              <a:pPr/>
              <a:t>36</a:t>
            </a:fld>
            <a:endParaRPr lang="en-US" dirty="0" smtClean="0"/>
          </a:p>
        </p:txBody>
      </p:sp>
    </p:spTree>
    <p:extLst>
      <p:ext uri="{BB962C8B-B14F-4D97-AF65-F5344CB8AC3E}">
        <p14:creationId xmlns:p14="http://schemas.microsoft.com/office/powerpoint/2010/main" val="18661080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p:spPr>
      </p:sp>
      <p:sp>
        <p:nvSpPr>
          <p:cNvPr id="8397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839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A512F03-4888-42B4-9427-8AA573C67B3F}" type="slidenum">
              <a:rPr lang="en-US" smtClean="0"/>
              <a:pPr/>
              <a:t>37</a:t>
            </a:fld>
            <a:endParaRPr lang="en-US" dirty="0" smtClean="0"/>
          </a:p>
        </p:txBody>
      </p:sp>
    </p:spTree>
    <p:extLst>
      <p:ext uri="{BB962C8B-B14F-4D97-AF65-F5344CB8AC3E}">
        <p14:creationId xmlns:p14="http://schemas.microsoft.com/office/powerpoint/2010/main" val="16254479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noFill/>
          <a:ln>
            <a:solidFill>
              <a:srgbClr val="000000"/>
            </a:solidFill>
            <a:miter lim="800000"/>
            <a:headEnd/>
            <a:tailEnd/>
          </a:ln>
        </p:spPr>
      </p:sp>
      <p:sp>
        <p:nvSpPr>
          <p:cNvPr id="8499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849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4760CA6-6E4F-42A0-A909-0B8792278A3C}" type="slidenum">
              <a:rPr lang="en-US" smtClean="0"/>
              <a:pPr/>
              <a:t>38</a:t>
            </a:fld>
            <a:endParaRPr lang="en-US" dirty="0" smtClean="0"/>
          </a:p>
        </p:txBody>
      </p:sp>
    </p:spTree>
    <p:extLst>
      <p:ext uri="{BB962C8B-B14F-4D97-AF65-F5344CB8AC3E}">
        <p14:creationId xmlns:p14="http://schemas.microsoft.com/office/powerpoint/2010/main" val="26352470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bwMode="auto">
          <a:noFill/>
          <a:ln>
            <a:solidFill>
              <a:srgbClr val="000000"/>
            </a:solidFill>
            <a:miter lim="800000"/>
            <a:headEnd/>
            <a:tailEnd/>
          </a:ln>
        </p:spPr>
      </p:sp>
      <p:sp>
        <p:nvSpPr>
          <p:cNvPr id="8601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8602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595BA3E-1BCF-404A-BCA5-327EA33DF8AB}" type="slidenum">
              <a:rPr lang="en-US" smtClean="0"/>
              <a:pPr/>
              <a:t>39</a:t>
            </a:fld>
            <a:endParaRPr lang="en-US" dirty="0" smtClean="0"/>
          </a:p>
        </p:txBody>
      </p:sp>
    </p:spTree>
    <p:extLst>
      <p:ext uri="{BB962C8B-B14F-4D97-AF65-F5344CB8AC3E}">
        <p14:creationId xmlns:p14="http://schemas.microsoft.com/office/powerpoint/2010/main" val="7352629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bwMode="auto">
          <a:noFill/>
          <a:ln>
            <a:solidFill>
              <a:srgbClr val="000000"/>
            </a:solidFill>
            <a:miter lim="800000"/>
            <a:headEnd/>
            <a:tailEnd/>
          </a:ln>
        </p:spPr>
      </p:sp>
      <p:sp>
        <p:nvSpPr>
          <p:cNvPr id="870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870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E3459E5-346B-4BBF-94C8-66B45F90273E}" type="slidenum">
              <a:rPr lang="en-US" smtClean="0"/>
              <a:pPr/>
              <a:t>40</a:t>
            </a:fld>
            <a:endParaRPr lang="en-US" dirty="0" smtClean="0"/>
          </a:p>
        </p:txBody>
      </p:sp>
    </p:spTree>
    <p:extLst>
      <p:ext uri="{BB962C8B-B14F-4D97-AF65-F5344CB8AC3E}">
        <p14:creationId xmlns:p14="http://schemas.microsoft.com/office/powerpoint/2010/main" val="31114590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bwMode="auto">
          <a:noFill/>
          <a:ln>
            <a:solidFill>
              <a:srgbClr val="000000"/>
            </a:solidFill>
            <a:miter lim="800000"/>
            <a:headEnd/>
            <a:tailEnd/>
          </a:ln>
        </p:spPr>
      </p:sp>
      <p:sp>
        <p:nvSpPr>
          <p:cNvPr id="8806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880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7ED7C45-A641-42F1-8AE5-77892B755680}" type="slidenum">
              <a:rPr lang="en-US" smtClean="0"/>
              <a:pPr/>
              <a:t>41</a:t>
            </a:fld>
            <a:endParaRPr lang="en-US" dirty="0" smtClean="0"/>
          </a:p>
        </p:txBody>
      </p:sp>
    </p:spTree>
    <p:extLst>
      <p:ext uri="{BB962C8B-B14F-4D97-AF65-F5344CB8AC3E}">
        <p14:creationId xmlns:p14="http://schemas.microsoft.com/office/powerpoint/2010/main" val="12797258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bwMode="auto">
          <a:noFill/>
          <a:ln>
            <a:solidFill>
              <a:srgbClr val="000000"/>
            </a:solidFill>
            <a:miter lim="800000"/>
            <a:headEnd/>
            <a:tailEnd/>
          </a:ln>
        </p:spPr>
      </p:sp>
      <p:sp>
        <p:nvSpPr>
          <p:cNvPr id="8909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8909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3321D80-1245-414D-B698-F79FA8BBF0B9}" type="slidenum">
              <a:rPr lang="en-US" smtClean="0"/>
              <a:pPr/>
              <a:t>42</a:t>
            </a:fld>
            <a:endParaRPr lang="en-US" dirty="0" smtClean="0"/>
          </a:p>
        </p:txBody>
      </p:sp>
    </p:spTree>
    <p:extLst>
      <p:ext uri="{BB962C8B-B14F-4D97-AF65-F5344CB8AC3E}">
        <p14:creationId xmlns:p14="http://schemas.microsoft.com/office/powerpoint/2010/main" val="19582021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bwMode="auto">
          <a:noFill/>
          <a:ln>
            <a:solidFill>
              <a:srgbClr val="000000"/>
            </a:solidFill>
            <a:miter lim="800000"/>
            <a:headEnd/>
            <a:tailEnd/>
          </a:ln>
        </p:spPr>
      </p:sp>
      <p:sp>
        <p:nvSpPr>
          <p:cNvPr id="8909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8909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3321D80-1245-414D-B698-F79FA8BBF0B9}" type="slidenum">
              <a:rPr lang="en-US" smtClean="0"/>
              <a:pPr/>
              <a:t>43</a:t>
            </a:fld>
            <a:endParaRPr lang="en-US" dirty="0" smtClean="0"/>
          </a:p>
        </p:txBody>
      </p:sp>
    </p:spTree>
    <p:extLst>
      <p:ext uri="{BB962C8B-B14F-4D97-AF65-F5344CB8AC3E}">
        <p14:creationId xmlns:p14="http://schemas.microsoft.com/office/powerpoint/2010/main" val="21890279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bwMode="auto">
          <a:noFill/>
          <a:ln>
            <a:solidFill>
              <a:srgbClr val="000000"/>
            </a:solidFill>
            <a:miter lim="800000"/>
            <a:headEnd/>
            <a:tailEnd/>
          </a:ln>
        </p:spPr>
      </p:sp>
      <p:sp>
        <p:nvSpPr>
          <p:cNvPr id="901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901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C060EC3-E73E-4D8A-A121-D9EFA66A9C11}" type="slidenum">
              <a:rPr lang="en-US" smtClean="0"/>
              <a:pPr/>
              <a:t>44</a:t>
            </a:fld>
            <a:endParaRPr lang="en-US" dirty="0" smtClean="0"/>
          </a:p>
        </p:txBody>
      </p:sp>
    </p:spTree>
    <p:extLst>
      <p:ext uri="{BB962C8B-B14F-4D97-AF65-F5344CB8AC3E}">
        <p14:creationId xmlns:p14="http://schemas.microsoft.com/office/powerpoint/2010/main" val="34686279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bwMode="auto">
          <a:noFill/>
          <a:ln>
            <a:solidFill>
              <a:srgbClr val="000000"/>
            </a:solidFill>
            <a:miter lim="800000"/>
            <a:headEnd/>
            <a:tailEnd/>
          </a:ln>
        </p:spPr>
      </p:sp>
      <p:sp>
        <p:nvSpPr>
          <p:cNvPr id="9113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9114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00785F1-EDAF-4ABA-9833-AE1539765827}" type="slidenum">
              <a:rPr lang="en-US" smtClean="0"/>
              <a:pPr/>
              <a:t>45</a:t>
            </a:fld>
            <a:endParaRPr lang="en-US" dirty="0" smtClean="0"/>
          </a:p>
        </p:txBody>
      </p:sp>
    </p:spTree>
    <p:extLst>
      <p:ext uri="{BB962C8B-B14F-4D97-AF65-F5344CB8AC3E}">
        <p14:creationId xmlns:p14="http://schemas.microsoft.com/office/powerpoint/2010/main" val="25360775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Tree>
    <p:extLst>
      <p:ext uri="{BB962C8B-B14F-4D97-AF65-F5344CB8AC3E}">
        <p14:creationId xmlns:p14="http://schemas.microsoft.com/office/powerpoint/2010/main" val="361438457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3.tiff"/><Relationship Id="rId1" Type="http://schemas.openxmlformats.org/officeDocument/2006/relationships/slideMaster" Target="../slideMasters/slideMaster1.xml"/><Relationship Id="rId6" Type="http://schemas.openxmlformats.org/officeDocument/2006/relationships/image" Target="../media/image6.jpg"/><Relationship Id="rId5" Type="http://schemas.openxmlformats.org/officeDocument/2006/relationships/image" Target="../media/image5.jpe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5900" y="6099724"/>
            <a:ext cx="1452621" cy="479171"/>
          </a:xfrm>
          <a:prstGeom prst="rect">
            <a:avLst/>
          </a:prstGeom>
        </p:spPr>
      </p:pic>
      <p:sp>
        <p:nvSpPr>
          <p:cNvPr id="13" name="Title 12"/>
          <p:cNvSpPr>
            <a:spLocks noGrp="1"/>
          </p:cNvSpPr>
          <p:nvPr>
            <p:ph type="title"/>
          </p:nvPr>
        </p:nvSpPr>
        <p:spPr>
          <a:xfrm>
            <a:off x="387350" y="3083694"/>
            <a:ext cx="7886700" cy="1325563"/>
          </a:xfrm>
          <a:prstGeom prst="rect">
            <a:avLst/>
          </a:prstGeom>
        </p:spPr>
        <p:txBody>
          <a:bodyPr/>
          <a:lstStyle/>
          <a:p>
            <a:r>
              <a:rPr lang="en-US" smtClean="0"/>
              <a:t>Click to edit Master title style</a:t>
            </a:r>
            <a:endParaRPr lang="en-US"/>
          </a:p>
        </p:txBody>
      </p:sp>
      <p:sp>
        <p:nvSpPr>
          <p:cNvPr id="15" name="Content Placeholder 14"/>
          <p:cNvSpPr>
            <a:spLocks noGrp="1"/>
          </p:cNvSpPr>
          <p:nvPr>
            <p:ph sz="quarter" idx="12"/>
          </p:nvPr>
        </p:nvSpPr>
        <p:spPr>
          <a:xfrm>
            <a:off x="4172981" y="5356481"/>
            <a:ext cx="2628900" cy="346075"/>
          </a:xfrm>
          <a:prstGeom prst="rect">
            <a:avLst/>
          </a:prstGeom>
        </p:spPr>
        <p:txBody>
          <a:bodyPr/>
          <a:lstStyle>
            <a:lvl1pPr marL="0" indent="0">
              <a:buNone/>
              <a:defRPr sz="1600">
                <a:solidFill>
                  <a:srgbClr val="8A6426"/>
                </a:solidFill>
              </a:defRPr>
            </a:lvl1pPr>
            <a:lvl2pPr>
              <a:defRPr sz="1600"/>
            </a:lvl2pPr>
            <a:lvl3pPr>
              <a:defRPr sz="1600"/>
            </a:lvl3pPr>
            <a:lvl4pPr>
              <a:defRPr sz="1600"/>
            </a:lvl4pPr>
            <a:lvl5pPr>
              <a:defRPr sz="1600"/>
            </a:lvl5pPr>
          </a:lstStyle>
          <a:p>
            <a:pPr lvl="0"/>
            <a:r>
              <a:rPr lang="en-US" smtClean="0"/>
              <a:t>Click to edit Master text styles</a:t>
            </a:r>
          </a:p>
        </p:txBody>
      </p:sp>
      <p:sp>
        <p:nvSpPr>
          <p:cNvPr id="19" name="Text Placeholder 18"/>
          <p:cNvSpPr>
            <a:spLocks noGrp="1"/>
          </p:cNvSpPr>
          <p:nvPr>
            <p:ph type="body" sz="quarter" idx="13" hasCustomPrompt="1"/>
          </p:nvPr>
        </p:nvSpPr>
        <p:spPr>
          <a:xfrm>
            <a:off x="4172981" y="4617902"/>
            <a:ext cx="4100512" cy="636588"/>
          </a:xfrm>
          <a:prstGeom prst="rect">
            <a:avLst/>
          </a:prstGeom>
        </p:spPr>
        <p:txBody>
          <a:bodyPr/>
          <a:lstStyle>
            <a:lvl1pPr marL="0" indent="0">
              <a:buNone/>
              <a:defRPr sz="1800" baseline="0">
                <a:solidFill>
                  <a:srgbClr val="8A6426"/>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smtClean="0"/>
              <a:t>Presenter name(s)</a:t>
            </a:r>
          </a:p>
          <a:p>
            <a:pPr lvl="0"/>
            <a:r>
              <a:rPr lang="en-US" sz="1400" dirty="0" smtClean="0"/>
              <a:t>Presenter Title</a:t>
            </a:r>
            <a:endParaRPr lang="en-US" dirty="0" smtClean="0"/>
          </a:p>
        </p:txBody>
      </p:sp>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15900" y="76200"/>
            <a:ext cx="3817706" cy="533400"/>
          </a:xfrm>
          <a:prstGeom prst="rect">
            <a:avLst/>
          </a:prstGeom>
        </p:spPr>
      </p:pic>
      <p:pic>
        <p:nvPicPr>
          <p:cNvPr id="3" name="Picture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905000" y="6130119"/>
            <a:ext cx="1524000" cy="477150"/>
          </a:xfrm>
          <a:prstGeom prst="rect">
            <a:avLst/>
          </a:prstGeom>
        </p:spPr>
      </p:pic>
      <p:pic>
        <p:nvPicPr>
          <p:cNvPr id="4" name="Picture 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3665479" y="6099724"/>
            <a:ext cx="1981200" cy="377371"/>
          </a:xfrm>
          <a:prstGeom prst="rect">
            <a:avLst/>
          </a:prstGeom>
        </p:spPr>
      </p:pic>
      <p:pic>
        <p:nvPicPr>
          <p:cNvPr id="5" name="Picture 4"/>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5883158" y="6107572"/>
            <a:ext cx="1270000" cy="522243"/>
          </a:xfrm>
          <a:prstGeom prst="rect">
            <a:avLst/>
          </a:prstGeom>
        </p:spPr>
      </p:pic>
    </p:spTree>
    <p:extLst>
      <p:ext uri="{BB962C8B-B14F-4D97-AF65-F5344CB8AC3E}">
        <p14:creationId xmlns:p14="http://schemas.microsoft.com/office/powerpoint/2010/main" val="521126857"/>
      </p:ext>
    </p:extLst>
  </p:cSld>
  <p:clrMapOvr>
    <a:masterClrMapping/>
  </p:clrMapOvr>
  <p:timing>
    <p:tnLst>
      <p:par>
        <p:cTn id="1" dur="indefinite" restart="never" nodeType="tmRoot"/>
      </p:par>
    </p:tnLst>
  </p:timing>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501650" y="631825"/>
            <a:ext cx="8172450" cy="866775"/>
          </a:xfrm>
          <a:prstGeom prst="rect">
            <a:avLst/>
          </a:prstGeom>
        </p:spPr>
        <p:txBody>
          <a:bodyPr/>
          <a:lstStyle/>
          <a:p>
            <a:r>
              <a:rPr lang="en-US" smtClean="0"/>
              <a:t>Click to edit Master title style</a:t>
            </a:r>
            <a:endParaRPr lang="en-US" dirty="0"/>
          </a:p>
        </p:txBody>
      </p:sp>
      <p:sp>
        <p:nvSpPr>
          <p:cNvPr id="4" name="Content Placeholder 3"/>
          <p:cNvSpPr>
            <a:spLocks noGrp="1"/>
          </p:cNvSpPr>
          <p:nvPr>
            <p:ph sz="quarter" idx="10"/>
          </p:nvPr>
        </p:nvSpPr>
        <p:spPr>
          <a:xfrm>
            <a:off x="501650" y="1663700"/>
            <a:ext cx="8172450" cy="47752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15900" y="76200"/>
            <a:ext cx="3817706" cy="533400"/>
          </a:xfrm>
          <a:prstGeom prst="rect">
            <a:avLst/>
          </a:prstGeom>
        </p:spPr>
      </p:pic>
    </p:spTree>
    <p:extLst>
      <p:ext uri="{BB962C8B-B14F-4D97-AF65-F5344CB8AC3E}">
        <p14:creationId xmlns:p14="http://schemas.microsoft.com/office/powerpoint/2010/main" val="2806991453"/>
      </p:ext>
    </p:extLst>
  </p:cSld>
  <p:clrMapOvr>
    <a:masterClrMapping/>
  </p:clrMapOvr>
  <p:timing>
    <p:tnLst>
      <p:par>
        <p:cTn id="1" dur="indefinite" restart="never" nodeType="tmRoot"/>
      </p:par>
    </p:tnLst>
  </p:timing>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76250" y="708025"/>
            <a:ext cx="8197850" cy="790575"/>
          </a:xfrm>
          <a:prstGeom prst="rect">
            <a:avLst/>
          </a:prstGeom>
        </p:spPr>
        <p:txBody>
          <a:bodyPr/>
          <a:lstStyle/>
          <a:p>
            <a:r>
              <a:rPr lang="en-US" smtClean="0"/>
              <a:t>Click to edit Master title style</a:t>
            </a:r>
            <a:endParaRPr lang="en-US"/>
          </a:p>
        </p:txBody>
      </p:sp>
      <p:sp>
        <p:nvSpPr>
          <p:cNvPr id="4" name="Picture Placeholder 3"/>
          <p:cNvSpPr>
            <a:spLocks noGrp="1"/>
          </p:cNvSpPr>
          <p:nvPr>
            <p:ph type="pic" sz="quarter" idx="10"/>
          </p:nvPr>
        </p:nvSpPr>
        <p:spPr>
          <a:xfrm>
            <a:off x="476250" y="1828800"/>
            <a:ext cx="8197850" cy="4572000"/>
          </a:xfrm>
          <a:prstGeom prst="rect">
            <a:avLst/>
          </a:prstGeom>
        </p:spPr>
        <p:txBody>
          <a:bodyPr/>
          <a:lstStyle/>
          <a:p>
            <a:r>
              <a:rPr lang="en-US" smtClean="0"/>
              <a:t>Click icon to add picture</a:t>
            </a:r>
            <a:endParaRPr lang="en-US"/>
          </a:p>
        </p:txBody>
      </p:sp>
    </p:spTree>
    <p:extLst>
      <p:ext uri="{BB962C8B-B14F-4D97-AF65-F5344CB8AC3E}">
        <p14:creationId xmlns:p14="http://schemas.microsoft.com/office/powerpoint/2010/main" val="4024556192"/>
      </p:ext>
    </p:extLst>
  </p:cSld>
  <p:clrMapOvr>
    <a:masterClrMapping/>
  </p:clrMapOvr>
  <p:timing>
    <p:tnLst>
      <p:par>
        <p:cTn id="1" dur="indefinite" restart="never" nodeType="tmRoot"/>
      </p:par>
    </p:tnLst>
  </p:timing>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28650" y="644525"/>
            <a:ext cx="7886700" cy="752475"/>
          </a:xfrm>
          <a:prstGeom prst="rect">
            <a:avLst/>
          </a:prstGeom>
        </p:spPr>
        <p:txBody>
          <a:bodyPr/>
          <a:lstStyle/>
          <a:p>
            <a:r>
              <a:rPr lang="en-US" smtClean="0"/>
              <a:t>Click to edit Master title style</a:t>
            </a:r>
            <a:endParaRPr lang="en-US"/>
          </a:p>
        </p:txBody>
      </p:sp>
      <p:sp>
        <p:nvSpPr>
          <p:cNvPr id="4" name="Text Placeholder 3"/>
          <p:cNvSpPr>
            <a:spLocks noGrp="1"/>
          </p:cNvSpPr>
          <p:nvPr>
            <p:ph type="body" sz="quarter" idx="10"/>
          </p:nvPr>
        </p:nvSpPr>
        <p:spPr>
          <a:xfrm>
            <a:off x="628650" y="1498600"/>
            <a:ext cx="3854450" cy="49403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Text Placeholder 5"/>
          <p:cNvSpPr>
            <a:spLocks noGrp="1"/>
          </p:cNvSpPr>
          <p:nvPr>
            <p:ph type="body" sz="quarter" idx="11"/>
          </p:nvPr>
        </p:nvSpPr>
        <p:spPr>
          <a:xfrm>
            <a:off x="4660900" y="1498600"/>
            <a:ext cx="3854450" cy="49403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01367067"/>
      </p:ext>
    </p:extLst>
  </p:cSld>
  <p:clrMapOvr>
    <a:masterClrMapping/>
  </p:clrMapOvr>
  <p:timing>
    <p:tnLst>
      <p:par>
        <p:cTn id="1" dur="indefinite" restart="never" nodeType="tmRoot"/>
      </p:par>
    </p:tnLst>
  </p:timing>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3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28650" y="692150"/>
            <a:ext cx="7886700" cy="739775"/>
          </a:xfrm>
          <a:prstGeom prst="rect">
            <a:avLst/>
          </a:prstGeom>
        </p:spPr>
        <p:txBody>
          <a:bodyPr/>
          <a:lstStyle/>
          <a:p>
            <a:r>
              <a:rPr lang="en-US" smtClean="0"/>
              <a:t>Click to edit Master title style</a:t>
            </a:r>
            <a:endParaRPr lang="en-US"/>
          </a:p>
        </p:txBody>
      </p:sp>
      <p:sp>
        <p:nvSpPr>
          <p:cNvPr id="4" name="Picture Placeholder 3"/>
          <p:cNvSpPr>
            <a:spLocks noGrp="1"/>
          </p:cNvSpPr>
          <p:nvPr>
            <p:ph type="pic" sz="quarter" idx="10"/>
          </p:nvPr>
        </p:nvSpPr>
        <p:spPr>
          <a:xfrm>
            <a:off x="628650" y="1701800"/>
            <a:ext cx="3778250" cy="4762500"/>
          </a:xfrm>
          <a:prstGeom prst="rect">
            <a:avLst/>
          </a:prstGeom>
        </p:spPr>
        <p:txBody>
          <a:bodyPr/>
          <a:lstStyle>
            <a:lvl1pPr marL="0" indent="0">
              <a:buNone/>
              <a:defRPr/>
            </a:lvl1pPr>
          </a:lstStyle>
          <a:p>
            <a:r>
              <a:rPr lang="en-US" smtClean="0"/>
              <a:t>Click icon to add picture</a:t>
            </a:r>
            <a:endParaRPr lang="en-US" dirty="0"/>
          </a:p>
        </p:txBody>
      </p:sp>
      <p:sp>
        <p:nvSpPr>
          <p:cNvPr id="5" name="Picture Placeholder 3"/>
          <p:cNvSpPr>
            <a:spLocks noGrp="1"/>
          </p:cNvSpPr>
          <p:nvPr>
            <p:ph type="pic" sz="quarter" idx="11"/>
          </p:nvPr>
        </p:nvSpPr>
        <p:spPr>
          <a:xfrm>
            <a:off x="4597400" y="1701800"/>
            <a:ext cx="3917950" cy="4762500"/>
          </a:xfrm>
          <a:prstGeom prst="rect">
            <a:avLst/>
          </a:prstGeom>
        </p:spPr>
        <p:txBody>
          <a:bodyPr/>
          <a:lstStyle>
            <a:lvl1pPr marL="0" indent="0">
              <a:buNone/>
              <a:defRPr/>
            </a:lvl1pPr>
          </a:lstStyle>
          <a:p>
            <a:r>
              <a:rPr lang="en-US" smtClean="0"/>
              <a:t>Click icon to add picture</a:t>
            </a:r>
            <a:endParaRPr lang="en-US" dirty="0"/>
          </a:p>
        </p:txBody>
      </p:sp>
    </p:spTree>
    <p:extLst>
      <p:ext uri="{BB962C8B-B14F-4D97-AF65-F5344CB8AC3E}">
        <p14:creationId xmlns:p14="http://schemas.microsoft.com/office/powerpoint/2010/main" val="2801388631"/>
      </p:ext>
    </p:extLst>
  </p:cSld>
  <p:clrMapOvr>
    <a:masterClrMapping/>
  </p:clrMapOvr>
  <p:timing>
    <p:tnLst>
      <p:par>
        <p:cTn id="1" dur="indefinite" restart="never" nodeType="tmRoot"/>
      </p:par>
    </p:tnLst>
  </p:timing>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13" name="Title 12"/>
          <p:cNvSpPr>
            <a:spLocks noGrp="1"/>
          </p:cNvSpPr>
          <p:nvPr>
            <p:ph type="title"/>
          </p:nvPr>
        </p:nvSpPr>
        <p:spPr>
          <a:xfrm>
            <a:off x="387350" y="3083694"/>
            <a:ext cx="7886700" cy="1325563"/>
          </a:xfrm>
          <a:prstGeom prst="rect">
            <a:avLst/>
          </a:prstGeom>
        </p:spPr>
        <p:txBody>
          <a:bodyPr/>
          <a:lstStyle/>
          <a:p>
            <a:r>
              <a:rPr lang="en-US" smtClean="0"/>
              <a:t>Click to edit Master title style</a:t>
            </a:r>
            <a:endParaRPr lang="en-US"/>
          </a:p>
        </p:txBody>
      </p:sp>
      <p:sp>
        <p:nvSpPr>
          <p:cNvPr id="15" name="Content Placeholder 14"/>
          <p:cNvSpPr>
            <a:spLocks noGrp="1"/>
          </p:cNvSpPr>
          <p:nvPr>
            <p:ph sz="quarter" idx="12"/>
          </p:nvPr>
        </p:nvSpPr>
        <p:spPr>
          <a:xfrm>
            <a:off x="4172981" y="5626300"/>
            <a:ext cx="2628900" cy="346075"/>
          </a:xfrm>
          <a:prstGeom prst="rect">
            <a:avLst/>
          </a:prstGeom>
        </p:spPr>
        <p:txBody>
          <a:bodyPr/>
          <a:lstStyle>
            <a:lvl1pPr marL="0" indent="0">
              <a:buNone/>
              <a:defRPr sz="1600">
                <a:solidFill>
                  <a:srgbClr val="8A6426"/>
                </a:solidFill>
              </a:defRPr>
            </a:lvl1pPr>
            <a:lvl2pPr>
              <a:defRPr sz="1600"/>
            </a:lvl2pPr>
            <a:lvl3pPr>
              <a:defRPr sz="1600"/>
            </a:lvl3pPr>
            <a:lvl4pPr>
              <a:defRPr sz="1600"/>
            </a:lvl4pPr>
            <a:lvl5pPr>
              <a:defRPr sz="1600"/>
            </a:lvl5pPr>
          </a:lstStyle>
          <a:p>
            <a:pPr lvl="0"/>
            <a:r>
              <a:rPr lang="en-US" smtClean="0"/>
              <a:t>Click to edit Master text styles</a:t>
            </a:r>
          </a:p>
        </p:txBody>
      </p:sp>
    </p:spTree>
    <p:extLst>
      <p:ext uri="{BB962C8B-B14F-4D97-AF65-F5344CB8AC3E}">
        <p14:creationId xmlns:p14="http://schemas.microsoft.com/office/powerpoint/2010/main" val="1794419231"/>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8" name="Content Placeholder 7"/>
          <p:cNvSpPr>
            <a:spLocks noGrp="1"/>
          </p:cNvSpPr>
          <p:nvPr>
            <p:ph sz="quarter" idx="1"/>
          </p:nvPr>
        </p:nvSpPr>
        <p:spPr>
          <a:xfrm>
            <a:off x="612648" y="1600200"/>
            <a:ext cx="8153400" cy="44958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7696200" y="6248400"/>
            <a:ext cx="1066800" cy="365125"/>
          </a:xfrm>
          <a:prstGeom prst="rect">
            <a:avLst/>
          </a:prstGeom>
        </p:spPr>
        <p:txBody>
          <a:bodyPr/>
          <a:lstStyle>
            <a:lvl1pPr>
              <a:defRPr sz="1000"/>
            </a:lvl1pPr>
          </a:lstStyle>
          <a:p>
            <a:pPr>
              <a:defRPr/>
            </a:pPr>
            <a:endParaRPr lang="en-US"/>
          </a:p>
        </p:txBody>
      </p:sp>
      <p:sp>
        <p:nvSpPr>
          <p:cNvPr id="5" name="Footer Placeholder 4"/>
          <p:cNvSpPr>
            <a:spLocks noGrp="1"/>
          </p:cNvSpPr>
          <p:nvPr>
            <p:ph type="ftr" sz="quarter" idx="11"/>
          </p:nvPr>
        </p:nvSpPr>
        <p:spPr>
          <a:xfrm>
            <a:off x="609600" y="6248400"/>
            <a:ext cx="5421313" cy="365125"/>
          </a:xfrm>
          <a:prstGeom prst="rect">
            <a:avLst/>
          </a:prstGeom>
        </p:spPr>
        <p:txBody>
          <a:bodyPr/>
          <a:lstStyle>
            <a:lvl1pPr>
              <a:defRPr sz="1000"/>
            </a:lvl1pPr>
          </a:lstStyle>
          <a:p>
            <a:pPr>
              <a:defRPr/>
            </a:pPr>
            <a:endParaRPr lang="en-US"/>
          </a:p>
        </p:txBody>
      </p:sp>
      <p:sp>
        <p:nvSpPr>
          <p:cNvPr id="6" name="Slide Number Placeholder 5"/>
          <p:cNvSpPr>
            <a:spLocks noGrp="1"/>
          </p:cNvSpPr>
          <p:nvPr>
            <p:ph type="sldNum" sz="quarter" idx="12"/>
          </p:nvPr>
        </p:nvSpPr>
        <p:spPr>
          <a:xfrm>
            <a:off x="0" y="1271588"/>
            <a:ext cx="533400" cy="244475"/>
          </a:xfrm>
          <a:prstGeom prst="rect">
            <a:avLst/>
          </a:prstGeom>
        </p:spPr>
        <p:txBody>
          <a:bodyPr/>
          <a:lstStyle>
            <a:lvl1pPr>
              <a:defRPr sz="1000">
                <a:solidFill>
                  <a:srgbClr val="FFFFFF"/>
                </a:solidFill>
              </a:defRPr>
            </a:lvl1pPr>
          </a:lstStyle>
          <a:p>
            <a:pPr>
              <a:defRPr/>
            </a:pPr>
            <a:fld id="{ED7B258F-636A-4939-A66F-926B084AA487}" type="slidenum">
              <a:rPr lang="en-US" smtClean="0"/>
              <a:pPr>
                <a:defRPr/>
              </a:pPr>
              <a:t>‹#›</a:t>
            </a:fld>
            <a:endParaRPr lang="en-US"/>
          </a:p>
        </p:txBody>
      </p:sp>
      <p:sp>
        <p:nvSpPr>
          <p:cNvPr id="3" name="Title 2"/>
          <p:cNvSpPr>
            <a:spLocks noGrp="1"/>
          </p:cNvSpPr>
          <p:nvPr>
            <p:ph type="title"/>
          </p:nvPr>
        </p:nvSpPr>
        <p:spPr>
          <a:xfrm>
            <a:off x="609600" y="228600"/>
            <a:ext cx="8153400" cy="990600"/>
          </a:xfrm>
          <a:prstGeom prst="rect">
            <a:avLst/>
          </a:prstGeom>
        </p:spPr>
        <p:txBody>
          <a:bodyPr/>
          <a:lstStyle/>
          <a:p>
            <a:r>
              <a:rPr lang="en-US" smtClean="0"/>
              <a:t>Click to edit Master title style</a:t>
            </a:r>
            <a:endParaRPr lang="en-US"/>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15900" y="76200"/>
            <a:ext cx="3817706" cy="533400"/>
          </a:xfrm>
          <a:prstGeom prst="rect">
            <a:avLst/>
          </a:prstGeom>
        </p:spPr>
      </p:pic>
    </p:spTree>
    <p:extLst>
      <p:ext uri="{BB962C8B-B14F-4D97-AF65-F5344CB8AC3E}">
        <p14:creationId xmlns:p14="http://schemas.microsoft.com/office/powerpoint/2010/main" val="3516242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dirty="0"/>
          </a:p>
        </p:txBody>
      </p:sp>
      <p:sp>
        <p:nvSpPr>
          <p:cNvPr id="3"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dirty="0"/>
          </a:p>
        </p:txBody>
      </p:sp>
      <p:sp>
        <p:nvSpPr>
          <p:cNvPr id="4"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fld id="{5E11D19A-A134-411B-BE8D-2B31E07DFF44}" type="slidenum">
              <a:rPr lang="en-US"/>
              <a:pPr/>
              <a:t>‹#›</a:t>
            </a:fld>
            <a:endParaRPr lang="en-US" dirty="0"/>
          </a:p>
        </p:txBody>
      </p:sp>
    </p:spTree>
    <p:extLst>
      <p:ext uri="{BB962C8B-B14F-4D97-AF65-F5344CB8AC3E}">
        <p14:creationId xmlns:p14="http://schemas.microsoft.com/office/powerpoint/2010/main" val="32585545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cSld name="Two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lgn="l">
              <a:defRPr b="1"/>
            </a:lvl1pPr>
          </a:lstStyle>
          <a:p>
            <a:r>
              <a:rPr lang="en-US" dirty="0" smtClean="0"/>
              <a:t>Click to edit Master title style</a:t>
            </a:r>
            <a:endParaRPr lang="en-US" dirty="0"/>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5359687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tiff"/><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PPT Master.tif"/>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0" y="0"/>
            <a:ext cx="9144000" cy="685800"/>
          </a:xfrm>
          <a:prstGeom prst="rect">
            <a:avLst/>
          </a:prstGeom>
        </p:spPr>
      </p:pic>
      <p:sp>
        <p:nvSpPr>
          <p:cNvPr id="8" name="Rectangle 15"/>
          <p:cNvSpPr>
            <a:spLocks noGrp="1" noChangeArrowheads="1"/>
          </p:cNvSpPr>
          <p:nvPr/>
        </p:nvSpPr>
        <p:spPr bwMode="auto">
          <a:xfrm>
            <a:off x="0" y="6620607"/>
            <a:ext cx="9144000" cy="252200"/>
          </a:xfrm>
          <a:prstGeom prst="rect">
            <a:avLst/>
          </a:prstGeom>
          <a:noFill/>
          <a:ln w="9525">
            <a:noFill/>
            <a:miter lim="800000"/>
            <a:headEnd/>
            <a:tailEnd/>
          </a:ln>
        </p:spPr>
        <p:txBody>
          <a:bodyPr>
            <a:prstTxWarp prst="textNoShape">
              <a:avLst/>
            </a:prstTxWarp>
          </a:bodyPr>
          <a:lstStyle/>
          <a:p>
            <a:pPr algn="ctr"/>
            <a:r>
              <a:rPr lang="en-US" sz="700" dirty="0">
                <a:latin typeface="Arial Narrow" pitchFamily="-111" charset="0"/>
              </a:rPr>
              <a:t>Purdue University Cooperative Extension Service is an equal access/equal opportunity institution.</a:t>
            </a:r>
          </a:p>
        </p:txBody>
      </p:sp>
      <p:pic>
        <p:nvPicPr>
          <p:cNvPr id="4" name="Picture 3"/>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215900" y="76200"/>
            <a:ext cx="3817706" cy="533400"/>
          </a:xfrm>
          <a:prstGeom prst="rect">
            <a:avLst/>
          </a:prstGeom>
        </p:spPr>
      </p:pic>
    </p:spTree>
    <p:extLst>
      <p:ext uri="{BB962C8B-B14F-4D97-AF65-F5344CB8AC3E}">
        <p14:creationId xmlns:p14="http://schemas.microsoft.com/office/powerpoint/2010/main" val="2369261523"/>
      </p:ext>
    </p:extLst>
  </p:cSld>
  <p:clrMap bg1="lt1" tx1="dk1" bg2="lt2" tx2="dk2" accent1="accent1" accent2="accent2" accent3="accent3" accent4="accent4" accent5="accent5" accent6="accent6" hlink="hlink" folHlink="folHlink"/>
  <p:sldLayoutIdLst>
    <p:sldLayoutId id="2147483825" r:id="rId1"/>
    <p:sldLayoutId id="2147483826" r:id="rId2"/>
    <p:sldLayoutId id="2147483827" r:id="rId3"/>
    <p:sldLayoutId id="2147483828" r:id="rId4"/>
    <p:sldLayoutId id="2147483829" r:id="rId5"/>
    <p:sldLayoutId id="2147483830" r:id="rId6"/>
    <p:sldLayoutId id="2147483831" r:id="rId7"/>
    <p:sldLayoutId id="2147483832" r:id="rId8"/>
    <p:sldLayoutId id="2147483833" r:id="rId9"/>
  </p:sldLayoutIdLst>
  <p:timing>
    <p:tnLst>
      <p:par>
        <p:cTn id="1" dur="indefinite" restart="never" nodeType="tmRoot"/>
      </p:par>
    </p:tnLst>
  </p:timing>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2209801"/>
            <a:ext cx="9144000" cy="1752600"/>
          </a:xfrm>
        </p:spPr>
        <p:txBody>
          <a:bodyPr/>
          <a:lstStyle/>
          <a:p>
            <a:r>
              <a:rPr lang="en-US" dirty="0" smtClean="0"/>
              <a:t>What’s it Worth if You Stay</a:t>
            </a:r>
            <a:br>
              <a:rPr lang="en-US" dirty="0" smtClean="0"/>
            </a:br>
            <a:r>
              <a:rPr lang="en-US" dirty="0" smtClean="0"/>
              <a:t>on the Farm?</a:t>
            </a:r>
            <a:endParaRPr lang="en-US" dirty="0"/>
          </a:p>
        </p:txBody>
      </p:sp>
      <p:sp>
        <p:nvSpPr>
          <p:cNvPr id="4" name="Text Placeholder 3"/>
          <p:cNvSpPr>
            <a:spLocks noGrp="1"/>
          </p:cNvSpPr>
          <p:nvPr>
            <p:ph type="body" sz="quarter" idx="13"/>
          </p:nvPr>
        </p:nvSpPr>
        <p:spPr>
          <a:xfrm>
            <a:off x="4191000" y="4191001"/>
            <a:ext cx="4100512" cy="1447800"/>
          </a:xfrm>
        </p:spPr>
        <p:txBody>
          <a:bodyPr/>
          <a:lstStyle/>
          <a:p>
            <a:pPr>
              <a:spcBef>
                <a:spcPts val="0"/>
              </a:spcBef>
            </a:pPr>
            <a:r>
              <a:rPr lang="en-US" sz="2800" dirty="0" smtClean="0"/>
              <a:t>Presenter: </a:t>
            </a:r>
          </a:p>
          <a:p>
            <a:pPr>
              <a:spcBef>
                <a:spcPts val="0"/>
              </a:spcBef>
            </a:pPr>
            <a:r>
              <a:rPr lang="en-US" sz="2800" dirty="0" smtClean="0"/>
              <a:t>Position: </a:t>
            </a:r>
          </a:p>
          <a:p>
            <a:pPr>
              <a:spcBef>
                <a:spcPts val="0"/>
              </a:spcBef>
            </a:pPr>
            <a:r>
              <a:rPr lang="en-US" sz="2800" dirty="0" smtClean="0"/>
              <a:t>Date: </a:t>
            </a:r>
            <a:endParaRPr lang="en-US" sz="2800" dirty="0"/>
          </a:p>
          <a:p>
            <a:pPr>
              <a:spcBef>
                <a:spcPts val="0"/>
              </a:spcBef>
            </a:pPr>
            <a:endParaRPr lang="en-US" sz="2800" dirty="0" smtClean="0"/>
          </a:p>
          <a:p>
            <a:pPr>
              <a:spcBef>
                <a:spcPts val="0"/>
              </a:spcBef>
            </a:pPr>
            <a:endParaRPr lang="en-US" sz="28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0570" y="1862201"/>
            <a:ext cx="7886700" cy="3173095"/>
          </a:xfrm>
        </p:spPr>
        <p:txBody>
          <a:bodyPr/>
          <a:lstStyle/>
          <a:p>
            <a:pPr marL="0" indent="0" algn="ctr">
              <a:buNone/>
            </a:pPr>
            <a:r>
              <a:rPr lang="en-US" sz="4000" dirty="0">
                <a:cs typeface="Aharoni" panose="02010803020104030203" pitchFamily="2" charset="-79"/>
              </a:rPr>
              <a:t>The Purdue Farm Succession Team is committed to cultivating strong farm families through the succession planning process by providing educational opportunities and current resources. </a:t>
            </a:r>
          </a:p>
          <a:p>
            <a:endParaRPr lang="en-US" dirty="0"/>
          </a:p>
        </p:txBody>
      </p:sp>
    </p:spTree>
    <p:extLst>
      <p:ext uri="{BB962C8B-B14F-4D97-AF65-F5344CB8AC3E}">
        <p14:creationId xmlns:p14="http://schemas.microsoft.com/office/powerpoint/2010/main" val="124007782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685800" y="762000"/>
            <a:ext cx="7772400" cy="914400"/>
          </a:xfrm>
        </p:spPr>
        <p:txBody>
          <a:bodyPr/>
          <a:lstStyle/>
          <a:p>
            <a:pPr algn="ctr"/>
            <a:r>
              <a:rPr lang="en-US" altLang="en-US" dirty="0" smtClean="0"/>
              <a:t>Outline of Presentation</a:t>
            </a:r>
          </a:p>
        </p:txBody>
      </p:sp>
      <p:sp>
        <p:nvSpPr>
          <p:cNvPr id="3" name="Content Placeholder 2"/>
          <p:cNvSpPr>
            <a:spLocks noGrp="1"/>
          </p:cNvSpPr>
          <p:nvPr>
            <p:ph idx="1"/>
          </p:nvPr>
        </p:nvSpPr>
        <p:spPr>
          <a:xfrm>
            <a:off x="76200" y="1676400"/>
            <a:ext cx="8915400" cy="4495800"/>
          </a:xfrm>
        </p:spPr>
        <p:txBody>
          <a:bodyPr/>
          <a:lstStyle/>
          <a:p>
            <a:r>
              <a:rPr lang="en-US" altLang="en-US" dirty="0" smtClean="0"/>
              <a:t>Background</a:t>
            </a:r>
          </a:p>
          <a:p>
            <a:r>
              <a:rPr lang="en-US" altLang="en-US" dirty="0" smtClean="0"/>
              <a:t>Important Concepts</a:t>
            </a:r>
          </a:p>
          <a:p>
            <a:pPr lvl="1"/>
            <a:r>
              <a:rPr lang="en-US" altLang="en-US" dirty="0" smtClean="0"/>
              <a:t>Succession Planning</a:t>
            </a:r>
          </a:p>
          <a:p>
            <a:pPr lvl="1"/>
            <a:r>
              <a:rPr lang="en-US" altLang="en-US" dirty="0" smtClean="0"/>
              <a:t>Compensation and Sweat Equity</a:t>
            </a:r>
          </a:p>
          <a:p>
            <a:r>
              <a:rPr lang="en-US" altLang="en-US" dirty="0" smtClean="0"/>
              <a:t>Sweat Equity Example</a:t>
            </a:r>
          </a:p>
          <a:p>
            <a:r>
              <a:rPr lang="en-US" altLang="en-US" dirty="0" smtClean="0"/>
              <a:t>Case Study</a:t>
            </a:r>
          </a:p>
          <a:p>
            <a:endParaRPr lang="en-US" altLang="en-US" dirty="0" smtClean="0"/>
          </a:p>
        </p:txBody>
      </p:sp>
    </p:spTree>
    <p:extLst>
      <p:ext uri="{BB962C8B-B14F-4D97-AF65-F5344CB8AC3E}">
        <p14:creationId xmlns:p14="http://schemas.microsoft.com/office/powerpoint/2010/main" val="4212759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8458200" cy="4114800"/>
          </a:xfrm>
        </p:spPr>
        <p:txBody>
          <a:bodyPr/>
          <a:lstStyle/>
          <a:p>
            <a:pPr marL="0" indent="0" algn="ctr">
              <a:buNone/>
            </a:pPr>
            <a:endParaRPr lang="en-US" sz="5400" dirty="0" smtClean="0"/>
          </a:p>
          <a:p>
            <a:pPr marL="0" indent="0" algn="ctr">
              <a:buNone/>
            </a:pPr>
            <a:r>
              <a:rPr lang="en-US" sz="5400" b="1" dirty="0" smtClean="0">
                <a:solidFill>
                  <a:srgbClr val="002060"/>
                </a:solidFill>
              </a:rPr>
              <a:t>Background</a:t>
            </a:r>
          </a:p>
          <a:p>
            <a:pPr marL="0" indent="0" algn="ctr">
              <a:buNone/>
            </a:pPr>
            <a:r>
              <a:rPr lang="en-US" sz="3600" b="1" dirty="0" smtClean="0">
                <a:solidFill>
                  <a:srgbClr val="002060"/>
                </a:solidFill>
              </a:rPr>
              <a:t>Recent Survey Results</a:t>
            </a:r>
            <a:r>
              <a:rPr lang="en-US" dirty="0" smtClean="0"/>
              <a:t> </a:t>
            </a:r>
          </a:p>
          <a:p>
            <a:endParaRPr lang="en-US" dirty="0"/>
          </a:p>
        </p:txBody>
      </p:sp>
    </p:spTree>
    <p:extLst>
      <p:ext uri="{BB962C8B-B14F-4D97-AF65-F5344CB8AC3E}">
        <p14:creationId xmlns:p14="http://schemas.microsoft.com/office/powerpoint/2010/main" val="36212306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a:graphicFrameLocks noGrp="1"/>
          </p:cNvGraphicFramePr>
          <p:nvPr>
            <p:extLst>
              <p:ext uri="{D42A27DB-BD31-4B8C-83A1-F6EECF244321}">
                <p14:modId xmlns:p14="http://schemas.microsoft.com/office/powerpoint/2010/main" val="3310692527"/>
              </p:ext>
            </p:extLst>
          </p:nvPr>
        </p:nvGraphicFramePr>
        <p:xfrm>
          <a:off x="235377" y="838200"/>
          <a:ext cx="8673245" cy="55626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566229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hart 2"/>
          <p:cNvGraphicFramePr>
            <a:graphicFrameLocks noGrp="1"/>
          </p:cNvGraphicFramePr>
          <p:nvPr>
            <p:extLst>
              <p:ext uri="{D42A27DB-BD31-4B8C-83A1-F6EECF244321}">
                <p14:modId xmlns:p14="http://schemas.microsoft.com/office/powerpoint/2010/main" val="4180396509"/>
              </p:ext>
            </p:extLst>
          </p:nvPr>
        </p:nvGraphicFramePr>
        <p:xfrm>
          <a:off x="235377" y="838200"/>
          <a:ext cx="8673245" cy="54864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8451553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a:graphicFrameLocks noGrp="1"/>
          </p:cNvGraphicFramePr>
          <p:nvPr>
            <p:extLst>
              <p:ext uri="{D42A27DB-BD31-4B8C-83A1-F6EECF244321}">
                <p14:modId xmlns:p14="http://schemas.microsoft.com/office/powerpoint/2010/main" val="3310570255"/>
              </p:ext>
            </p:extLst>
          </p:nvPr>
        </p:nvGraphicFramePr>
        <p:xfrm>
          <a:off x="235377" y="762000"/>
          <a:ext cx="8673245" cy="55626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8927796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a:graphicFrameLocks noGrp="1"/>
          </p:cNvGraphicFramePr>
          <p:nvPr>
            <p:extLst>
              <p:ext uri="{D42A27DB-BD31-4B8C-83A1-F6EECF244321}">
                <p14:modId xmlns:p14="http://schemas.microsoft.com/office/powerpoint/2010/main" val="261188516"/>
              </p:ext>
            </p:extLst>
          </p:nvPr>
        </p:nvGraphicFramePr>
        <p:xfrm>
          <a:off x="235377" y="838200"/>
          <a:ext cx="8673245" cy="54864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861708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a:graphicFrameLocks noGrp="1"/>
          </p:cNvGraphicFramePr>
          <p:nvPr>
            <p:extLst>
              <p:ext uri="{D42A27DB-BD31-4B8C-83A1-F6EECF244321}">
                <p14:modId xmlns:p14="http://schemas.microsoft.com/office/powerpoint/2010/main" val="822210177"/>
              </p:ext>
            </p:extLst>
          </p:nvPr>
        </p:nvGraphicFramePr>
        <p:xfrm>
          <a:off x="235377" y="838200"/>
          <a:ext cx="8673245" cy="54864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09045463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hart 2"/>
          <p:cNvGraphicFramePr>
            <a:graphicFrameLocks noGrp="1"/>
          </p:cNvGraphicFramePr>
          <p:nvPr>
            <p:extLst>
              <p:ext uri="{D42A27DB-BD31-4B8C-83A1-F6EECF244321}">
                <p14:modId xmlns:p14="http://schemas.microsoft.com/office/powerpoint/2010/main" val="34660656"/>
              </p:ext>
            </p:extLst>
          </p:nvPr>
        </p:nvGraphicFramePr>
        <p:xfrm>
          <a:off x="235377" y="762000"/>
          <a:ext cx="8673245" cy="56388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5102256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a:graphicFrameLocks noGrp="1"/>
          </p:cNvGraphicFramePr>
          <p:nvPr>
            <p:extLst>
              <p:ext uri="{D42A27DB-BD31-4B8C-83A1-F6EECF244321}">
                <p14:modId xmlns:p14="http://schemas.microsoft.com/office/powerpoint/2010/main" val="1984721209"/>
              </p:ext>
            </p:extLst>
          </p:nvPr>
        </p:nvGraphicFramePr>
        <p:xfrm>
          <a:off x="235377" y="914400"/>
          <a:ext cx="8673245" cy="54864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9860145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8458200" cy="4114800"/>
          </a:xfrm>
        </p:spPr>
        <p:txBody>
          <a:bodyPr/>
          <a:lstStyle/>
          <a:p>
            <a:pPr marL="0" indent="0" algn="ctr">
              <a:buNone/>
            </a:pPr>
            <a:endParaRPr lang="en-US" sz="5400" dirty="0" smtClean="0"/>
          </a:p>
          <a:p>
            <a:pPr marL="0" indent="0" algn="ctr">
              <a:buNone/>
            </a:pPr>
            <a:r>
              <a:rPr lang="en-US" sz="5400" b="1" dirty="0" smtClean="0">
                <a:solidFill>
                  <a:srgbClr val="002060"/>
                </a:solidFill>
              </a:rPr>
              <a:t>Important Concepts</a:t>
            </a:r>
            <a:r>
              <a:rPr lang="en-US" dirty="0" smtClean="0"/>
              <a:t> </a:t>
            </a:r>
          </a:p>
          <a:p>
            <a:endParaRPr lang="en-US" dirty="0"/>
          </a:p>
        </p:txBody>
      </p:sp>
    </p:spTree>
    <p:extLst>
      <p:ext uri="{BB962C8B-B14F-4D97-AF65-F5344CB8AC3E}">
        <p14:creationId xmlns:p14="http://schemas.microsoft.com/office/powerpoint/2010/main" val="26392494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685800" y="762000"/>
            <a:ext cx="7772400" cy="762000"/>
          </a:xfrm>
        </p:spPr>
        <p:txBody>
          <a:bodyPr/>
          <a:lstStyle/>
          <a:p>
            <a:r>
              <a:rPr lang="en-US" altLang="en-US" dirty="0" smtClean="0"/>
              <a:t>How is “family farm” defined?</a:t>
            </a:r>
          </a:p>
        </p:txBody>
      </p:sp>
      <p:sp>
        <p:nvSpPr>
          <p:cNvPr id="3" name="Content Placeholder 2"/>
          <p:cNvSpPr>
            <a:spLocks noGrp="1"/>
          </p:cNvSpPr>
          <p:nvPr>
            <p:ph idx="1"/>
          </p:nvPr>
        </p:nvSpPr>
        <p:spPr>
          <a:xfrm>
            <a:off x="76200" y="1981200"/>
            <a:ext cx="8915400" cy="4191000"/>
          </a:xfrm>
        </p:spPr>
        <p:txBody>
          <a:bodyPr/>
          <a:lstStyle/>
          <a:p>
            <a:r>
              <a:rPr lang="en-US" altLang="en-US" dirty="0" smtClean="0"/>
              <a:t>Maintaining family ownership of farm land is not the same as maintaining the family farm.</a:t>
            </a:r>
          </a:p>
          <a:p>
            <a:r>
              <a:rPr lang="en-US" altLang="en-US" dirty="0" smtClean="0"/>
              <a:t>The former is an investment in an illiquid, long term, appreciable fixed asset and the latter is a business.</a:t>
            </a:r>
          </a:p>
          <a:p>
            <a:r>
              <a:rPr lang="en-US" altLang="en-US" b="1" dirty="0" smtClean="0">
                <a:solidFill>
                  <a:srgbClr val="C00000"/>
                </a:solidFill>
              </a:rPr>
              <a:t>If inheriting farm land creates a farmer then inheriting economic books creates an economist.</a:t>
            </a:r>
          </a:p>
          <a:p>
            <a:endParaRPr lang="en-US" altLang="en-US" dirty="0" smtClean="0"/>
          </a:p>
        </p:txBody>
      </p:sp>
    </p:spTree>
    <p:extLst>
      <p:ext uri="{BB962C8B-B14F-4D97-AF65-F5344CB8AC3E}">
        <p14:creationId xmlns:p14="http://schemas.microsoft.com/office/powerpoint/2010/main" val="28368899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8153400" cy="838200"/>
          </a:xfrm>
        </p:spPr>
        <p:txBody>
          <a:bodyPr/>
          <a:lstStyle/>
          <a:p>
            <a:r>
              <a:rPr lang="en-US" dirty="0" smtClean="0"/>
              <a:t>The Farm</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25434617"/>
              </p:ext>
            </p:extLst>
          </p:nvPr>
        </p:nvGraphicFramePr>
        <p:xfrm>
          <a:off x="457200" y="1828800"/>
          <a:ext cx="8229600" cy="4572000"/>
        </p:xfrm>
        <a:graphic>
          <a:graphicData uri="http://schemas.openxmlformats.org/drawingml/2006/table">
            <a:tbl>
              <a:tblPr firstRow="1" bandRow="1">
                <a:tableStyleId>{7DF18680-E054-41AD-8BC1-D1AEF772440D}</a:tableStyleId>
              </a:tblPr>
              <a:tblGrid>
                <a:gridCol w="4114800"/>
                <a:gridCol w="4114800"/>
              </a:tblGrid>
              <a:tr h="1143000">
                <a:tc>
                  <a:txBody>
                    <a:bodyPr/>
                    <a:lstStyle/>
                    <a:p>
                      <a:pPr algn="ctr"/>
                      <a:r>
                        <a:rPr lang="en-US" sz="2000" b="1" dirty="0" smtClean="0">
                          <a:solidFill>
                            <a:schemeClr val="tx1"/>
                          </a:solidFill>
                        </a:rPr>
                        <a:t>Continuation of </a:t>
                      </a:r>
                    </a:p>
                    <a:p>
                      <a:pPr algn="ctr"/>
                      <a:r>
                        <a:rPr lang="en-US" sz="2000" b="1" dirty="0" smtClean="0">
                          <a:solidFill>
                            <a:schemeClr val="tx1"/>
                          </a:solidFill>
                        </a:rPr>
                        <a:t>Farm Family Business</a:t>
                      </a:r>
                      <a:endParaRPr lang="en-US" sz="2000" b="1" dirty="0">
                        <a:solidFill>
                          <a:schemeClr val="tx1"/>
                        </a:solidFill>
                      </a:endParaRPr>
                    </a:p>
                  </a:txBody>
                  <a:tcPr/>
                </a:tc>
                <a:tc>
                  <a:txBody>
                    <a:bodyPr/>
                    <a:lstStyle/>
                    <a:p>
                      <a:pPr algn="ctr"/>
                      <a:r>
                        <a:rPr lang="en-US" sz="2000" b="1" dirty="0" smtClean="0">
                          <a:solidFill>
                            <a:schemeClr val="tx1"/>
                          </a:solidFill>
                        </a:rPr>
                        <a:t>Continuation</a:t>
                      </a:r>
                      <a:r>
                        <a:rPr lang="en-US" sz="2000" b="1" baseline="0" dirty="0" smtClean="0">
                          <a:solidFill>
                            <a:schemeClr val="tx1"/>
                          </a:solidFill>
                        </a:rPr>
                        <a:t> of Family Ownership of Business Assets (e.g., Land)</a:t>
                      </a:r>
                      <a:endParaRPr lang="en-US" sz="2000" b="1" dirty="0">
                        <a:solidFill>
                          <a:schemeClr val="tx1"/>
                        </a:solidFill>
                      </a:endParaRPr>
                    </a:p>
                  </a:txBody>
                  <a:tcPr/>
                </a:tc>
              </a:tr>
              <a:tr h="1143000">
                <a:tc>
                  <a:txBody>
                    <a:bodyPr/>
                    <a:lstStyle/>
                    <a:p>
                      <a:pPr algn="ctr"/>
                      <a:r>
                        <a:rPr lang="en-US" sz="2000" b="1" dirty="0" smtClean="0">
                          <a:solidFill>
                            <a:srgbClr val="002060"/>
                          </a:solidFill>
                        </a:rPr>
                        <a:t>Succession Plan</a:t>
                      </a:r>
                      <a:endParaRPr lang="en-US" sz="2000" b="1" dirty="0">
                        <a:solidFill>
                          <a:srgbClr val="002060"/>
                        </a:solidFill>
                      </a:endParaRPr>
                    </a:p>
                  </a:txBody>
                  <a:tcPr/>
                </a:tc>
                <a:tc>
                  <a:txBody>
                    <a:bodyPr/>
                    <a:lstStyle/>
                    <a:p>
                      <a:pPr algn="ctr"/>
                      <a:r>
                        <a:rPr lang="en-US" sz="2000" b="1" dirty="0" smtClean="0">
                          <a:solidFill>
                            <a:srgbClr val="002060"/>
                          </a:solidFill>
                        </a:rPr>
                        <a:t>Estate Plan</a:t>
                      </a:r>
                      <a:endParaRPr lang="en-US" sz="2000" b="1" dirty="0">
                        <a:solidFill>
                          <a:srgbClr val="002060"/>
                        </a:solidFill>
                      </a:endParaRPr>
                    </a:p>
                  </a:txBody>
                  <a:tcPr/>
                </a:tc>
              </a:tr>
              <a:tr h="1143000">
                <a:tc>
                  <a:txBody>
                    <a:bodyPr/>
                    <a:lstStyle/>
                    <a:p>
                      <a:pPr algn="ctr"/>
                      <a:r>
                        <a:rPr lang="en-US" b="1" dirty="0" smtClean="0">
                          <a:solidFill>
                            <a:schemeClr val="accent6">
                              <a:lumMod val="50000"/>
                            </a:schemeClr>
                          </a:solidFill>
                        </a:rPr>
                        <a:t>Orderly transfer of business ownership</a:t>
                      </a:r>
                      <a:endParaRPr lang="en-US" b="1" dirty="0">
                        <a:solidFill>
                          <a:schemeClr val="accent6">
                            <a:lumMod val="50000"/>
                          </a:schemeClr>
                        </a:solidFill>
                      </a:endParaRPr>
                    </a:p>
                  </a:txBody>
                  <a:tcPr/>
                </a:tc>
                <a:tc>
                  <a:txBody>
                    <a:bodyPr/>
                    <a:lstStyle/>
                    <a:p>
                      <a:pPr algn="ctr"/>
                      <a:r>
                        <a:rPr lang="en-US" b="1" dirty="0" smtClean="0">
                          <a:solidFill>
                            <a:schemeClr val="accent6">
                              <a:lumMod val="50000"/>
                            </a:schemeClr>
                          </a:solidFill>
                        </a:rPr>
                        <a:t>Process</a:t>
                      </a:r>
                      <a:r>
                        <a:rPr lang="en-US" b="1" baseline="0" dirty="0" smtClean="0">
                          <a:solidFill>
                            <a:schemeClr val="accent6">
                              <a:lumMod val="50000"/>
                            </a:schemeClr>
                          </a:solidFill>
                        </a:rPr>
                        <a:t> of accumulating, conserving, and distributing of one’s assets during lifetime and at death</a:t>
                      </a:r>
                      <a:endParaRPr lang="en-US" b="1" dirty="0">
                        <a:solidFill>
                          <a:schemeClr val="accent6">
                            <a:lumMod val="50000"/>
                          </a:schemeClr>
                        </a:solidFill>
                      </a:endParaRPr>
                    </a:p>
                  </a:txBody>
                  <a:tcPr/>
                </a:tc>
              </a:tr>
              <a:tr h="1143000">
                <a:tc>
                  <a:txBody>
                    <a:bodyPr/>
                    <a:lstStyle/>
                    <a:p>
                      <a:pPr algn="ctr"/>
                      <a:r>
                        <a:rPr lang="en-US" b="1" i="1" dirty="0" smtClean="0">
                          <a:solidFill>
                            <a:srgbClr val="C00000"/>
                          </a:solidFill>
                        </a:rPr>
                        <a:t>Avoids</a:t>
                      </a:r>
                      <a:r>
                        <a:rPr lang="en-US" b="1" i="1" baseline="0" dirty="0" smtClean="0">
                          <a:solidFill>
                            <a:srgbClr val="C00000"/>
                          </a:solidFill>
                        </a:rPr>
                        <a:t> financial and managerial disruptive risk</a:t>
                      </a:r>
                      <a:endParaRPr lang="en-US" b="1" i="1" dirty="0">
                        <a:solidFill>
                          <a:srgbClr val="C00000"/>
                        </a:solidFill>
                      </a:endParaRPr>
                    </a:p>
                  </a:txBody>
                  <a:tcPr/>
                </a:tc>
                <a:tc>
                  <a:txBody>
                    <a:bodyPr/>
                    <a:lstStyle/>
                    <a:p>
                      <a:pPr algn="ctr"/>
                      <a:r>
                        <a:rPr lang="en-US" b="1" i="1" dirty="0" smtClean="0">
                          <a:solidFill>
                            <a:srgbClr val="C00000"/>
                          </a:solidFill>
                        </a:rPr>
                        <a:t>Avoids surprises and helps mitigate conflict</a:t>
                      </a:r>
                      <a:endParaRPr lang="en-US" b="1" i="1" dirty="0">
                        <a:solidFill>
                          <a:srgbClr val="C00000"/>
                        </a:solidFill>
                      </a:endParaRPr>
                    </a:p>
                  </a:txBody>
                  <a:tcPr/>
                </a:tc>
              </a:tr>
            </a:tbl>
          </a:graphicData>
        </a:graphic>
      </p:graphicFrame>
    </p:spTree>
    <p:extLst>
      <p:ext uri="{BB962C8B-B14F-4D97-AF65-F5344CB8AC3E}">
        <p14:creationId xmlns:p14="http://schemas.microsoft.com/office/powerpoint/2010/main" val="316693249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685800" y="609600"/>
            <a:ext cx="7772400" cy="838200"/>
          </a:xfrm>
        </p:spPr>
        <p:txBody>
          <a:bodyPr/>
          <a:lstStyle/>
          <a:p>
            <a:r>
              <a:rPr lang="en-US" altLang="en-US" dirty="0" smtClean="0"/>
              <a:t>Two Different Systems</a:t>
            </a:r>
          </a:p>
        </p:txBody>
      </p:sp>
      <p:sp>
        <p:nvSpPr>
          <p:cNvPr id="3" name="Content Placeholder 2"/>
          <p:cNvSpPr>
            <a:spLocks noGrp="1"/>
          </p:cNvSpPr>
          <p:nvPr>
            <p:ph sz="half" idx="1"/>
          </p:nvPr>
        </p:nvSpPr>
        <p:spPr>
          <a:xfrm>
            <a:off x="0" y="1600200"/>
            <a:ext cx="4648200" cy="4419600"/>
          </a:xfrm>
        </p:spPr>
        <p:txBody>
          <a:bodyPr/>
          <a:lstStyle/>
          <a:p>
            <a:pPr marL="0" indent="341313">
              <a:buFont typeface="Wingdings" panose="05000000000000000000" pitchFamily="2" charset="2"/>
              <a:buChar char="Ø"/>
              <a:defRPr/>
            </a:pPr>
            <a:r>
              <a:rPr lang="en-US" sz="2600" dirty="0" smtClean="0"/>
              <a:t>Family is inward looking</a:t>
            </a:r>
          </a:p>
          <a:p>
            <a:pPr marL="0" indent="341313">
              <a:buFont typeface="Wingdings" panose="05000000000000000000" pitchFamily="2" charset="2"/>
              <a:buChar char="Ø"/>
              <a:defRPr/>
            </a:pPr>
            <a:endParaRPr lang="en-US" sz="2600" dirty="0" smtClean="0"/>
          </a:p>
          <a:p>
            <a:pPr marL="0" lvl="1" indent="341313">
              <a:buFont typeface="Wingdings" panose="05000000000000000000" pitchFamily="2" charset="2"/>
              <a:buChar char="Ø"/>
              <a:defRPr/>
            </a:pPr>
            <a:r>
              <a:rPr lang="en-US" sz="2600" dirty="0" smtClean="0">
                <a:ea typeface="+mn-ea"/>
                <a:cs typeface="+mn-cs"/>
              </a:rPr>
              <a:t>Family avoids risk</a:t>
            </a:r>
          </a:p>
          <a:p>
            <a:pPr marL="0" lvl="1" indent="341313">
              <a:buFont typeface="Wingdings" panose="05000000000000000000" pitchFamily="2" charset="2"/>
              <a:buChar char="Ø"/>
              <a:defRPr/>
            </a:pPr>
            <a:endParaRPr lang="en-US" sz="2600" dirty="0" smtClean="0">
              <a:ea typeface="+mn-ea"/>
              <a:cs typeface="+mn-cs"/>
            </a:endParaRPr>
          </a:p>
          <a:p>
            <a:pPr marL="0" lvl="2" indent="341313">
              <a:buFont typeface="Wingdings" panose="05000000000000000000" pitchFamily="2" charset="2"/>
              <a:buChar char="Ø"/>
              <a:defRPr/>
            </a:pPr>
            <a:r>
              <a:rPr lang="en-US" sz="2600" dirty="0" smtClean="0">
                <a:ea typeface="+mn-ea"/>
                <a:cs typeface="+mn-cs"/>
              </a:rPr>
              <a:t>Family focuses on emotions</a:t>
            </a:r>
          </a:p>
          <a:p>
            <a:pPr marL="0" lvl="2" indent="341313">
              <a:buFont typeface="Wingdings" panose="05000000000000000000" pitchFamily="2" charset="2"/>
              <a:buChar char="Ø"/>
              <a:defRPr/>
            </a:pPr>
            <a:endParaRPr lang="en-US" sz="2600" dirty="0" smtClean="0">
              <a:ea typeface="+mn-ea"/>
              <a:cs typeface="+mn-cs"/>
            </a:endParaRPr>
          </a:p>
          <a:p>
            <a:pPr marL="0" lvl="3" indent="341313">
              <a:buFont typeface="Wingdings" panose="05000000000000000000" pitchFamily="2" charset="2"/>
              <a:buChar char="Ø"/>
              <a:defRPr/>
            </a:pPr>
            <a:r>
              <a:rPr lang="en-US" sz="2600" dirty="0" smtClean="0">
                <a:ea typeface="+mn-ea"/>
                <a:cs typeface="+mn-cs"/>
              </a:rPr>
              <a:t>Family seeks stability</a:t>
            </a:r>
          </a:p>
          <a:p>
            <a:pPr marL="0" lvl="3" indent="341313">
              <a:buFont typeface="Wingdings" panose="05000000000000000000" pitchFamily="2" charset="2"/>
              <a:buChar char="Ø"/>
              <a:defRPr/>
            </a:pPr>
            <a:endParaRPr lang="en-US" sz="2600" dirty="0">
              <a:ea typeface="+mn-ea"/>
              <a:cs typeface="+mn-cs"/>
            </a:endParaRPr>
          </a:p>
          <a:p>
            <a:pPr marL="0" lvl="3" indent="341313">
              <a:buFont typeface="Wingdings" panose="05000000000000000000" pitchFamily="2" charset="2"/>
              <a:buChar char="Ø"/>
              <a:defRPr/>
            </a:pPr>
            <a:r>
              <a:rPr lang="en-US" sz="2600" dirty="0" smtClean="0">
                <a:ea typeface="+mn-ea"/>
                <a:cs typeface="+mn-cs"/>
              </a:rPr>
              <a:t>Family does not count cost	</a:t>
            </a:r>
          </a:p>
          <a:p>
            <a:pPr marL="0" lvl="3" indent="0">
              <a:buFontTx/>
              <a:buNone/>
              <a:defRPr/>
            </a:pPr>
            <a:endParaRPr lang="en-US" sz="2600" dirty="0" smtClean="0">
              <a:ea typeface="+mn-ea"/>
              <a:cs typeface="+mn-cs"/>
            </a:endParaRPr>
          </a:p>
          <a:p>
            <a:pPr marL="0" lvl="3" indent="0">
              <a:buFont typeface="Wingdings" panose="05000000000000000000" pitchFamily="2" charset="2"/>
              <a:buChar char="Ø"/>
              <a:defRPr/>
            </a:pPr>
            <a:endParaRPr lang="en-US" sz="2800" dirty="0" smtClean="0">
              <a:ea typeface="+mn-ea"/>
              <a:cs typeface="+mn-cs"/>
            </a:endParaRPr>
          </a:p>
          <a:p>
            <a:pPr marL="6350" lvl="3" indent="0">
              <a:buFontTx/>
              <a:buNone/>
              <a:defRPr/>
            </a:pPr>
            <a:endParaRPr lang="en-US" sz="2800" dirty="0" smtClean="0">
              <a:ea typeface="+mn-ea"/>
              <a:cs typeface="+mn-cs"/>
            </a:endParaRPr>
          </a:p>
          <a:p>
            <a:pPr marL="60325" lvl="3" indent="0">
              <a:buFont typeface="Wingdings" panose="05000000000000000000" pitchFamily="2" charset="2"/>
              <a:buChar char="Ø"/>
              <a:defRPr/>
            </a:pPr>
            <a:endParaRPr lang="en-US" sz="2800" dirty="0" smtClean="0">
              <a:ea typeface="+mn-ea"/>
              <a:cs typeface="+mn-cs"/>
            </a:endParaRPr>
          </a:p>
          <a:p>
            <a:pPr marL="857250" lvl="2" indent="-457200">
              <a:buFont typeface="Wingdings" panose="05000000000000000000" pitchFamily="2" charset="2"/>
              <a:buChar char="Ø"/>
              <a:defRPr/>
            </a:pPr>
            <a:endParaRPr lang="en-US" sz="2400" dirty="0">
              <a:ea typeface="+mn-ea"/>
              <a:cs typeface="+mn-cs"/>
            </a:endParaRPr>
          </a:p>
        </p:txBody>
      </p:sp>
      <p:sp>
        <p:nvSpPr>
          <p:cNvPr id="4" name="Content Placeholder 3"/>
          <p:cNvSpPr>
            <a:spLocks noGrp="1"/>
          </p:cNvSpPr>
          <p:nvPr>
            <p:ph sz="half" idx="2"/>
          </p:nvPr>
        </p:nvSpPr>
        <p:spPr>
          <a:xfrm>
            <a:off x="4495800" y="1600200"/>
            <a:ext cx="4648200" cy="4419600"/>
          </a:xfrm>
        </p:spPr>
        <p:txBody>
          <a:bodyPr/>
          <a:lstStyle/>
          <a:p>
            <a:pPr marL="342900" lvl="1" indent="-342900">
              <a:buFontTx/>
              <a:buChar char="•"/>
              <a:defRPr/>
            </a:pPr>
            <a:r>
              <a:rPr lang="en-US" sz="2600" dirty="0" smtClean="0"/>
              <a:t>Business is outward looking</a:t>
            </a:r>
          </a:p>
          <a:p>
            <a:pPr marL="342900" lvl="1" indent="-342900">
              <a:buFontTx/>
              <a:buChar char="•"/>
              <a:defRPr/>
            </a:pPr>
            <a:endParaRPr lang="en-US" sz="2600" dirty="0"/>
          </a:p>
          <a:p>
            <a:pPr marL="342900" lvl="2" indent="-342900">
              <a:defRPr/>
            </a:pPr>
            <a:r>
              <a:rPr lang="en-US" sz="2600" dirty="0" smtClean="0">
                <a:ea typeface="+mn-ea"/>
                <a:cs typeface="+mn-cs"/>
              </a:rPr>
              <a:t>Business embraces risk</a:t>
            </a:r>
          </a:p>
          <a:p>
            <a:pPr marL="342900" lvl="2" indent="-342900">
              <a:defRPr/>
            </a:pPr>
            <a:endParaRPr lang="en-US" sz="2600" dirty="0">
              <a:ea typeface="+mn-ea"/>
              <a:cs typeface="+mn-cs"/>
            </a:endParaRPr>
          </a:p>
          <a:p>
            <a:pPr marL="342900" lvl="3" indent="-342900">
              <a:buFontTx/>
              <a:buChar char="•"/>
              <a:defRPr/>
            </a:pPr>
            <a:r>
              <a:rPr lang="en-US" sz="2600" dirty="0" smtClean="0">
                <a:ea typeface="+mn-ea"/>
                <a:cs typeface="+mn-cs"/>
              </a:rPr>
              <a:t>Business focuses on work</a:t>
            </a:r>
          </a:p>
          <a:p>
            <a:pPr marL="342900" lvl="3" indent="-342900">
              <a:buFontTx/>
              <a:buChar char="•"/>
              <a:defRPr/>
            </a:pPr>
            <a:endParaRPr lang="en-US" sz="2600" dirty="0">
              <a:ea typeface="+mn-ea"/>
              <a:cs typeface="+mn-cs"/>
            </a:endParaRPr>
          </a:p>
          <a:p>
            <a:pPr marL="342900" lvl="4" indent="-342900">
              <a:buFontTx/>
              <a:buChar char="•"/>
              <a:defRPr/>
            </a:pPr>
            <a:r>
              <a:rPr lang="en-US" sz="2600" dirty="0" smtClean="0">
                <a:ea typeface="+mn-ea"/>
                <a:cs typeface="+mn-cs"/>
              </a:rPr>
              <a:t>Business seeks change</a:t>
            </a:r>
          </a:p>
          <a:p>
            <a:pPr marL="342900" lvl="4" indent="-342900">
              <a:buFontTx/>
              <a:buChar char="•"/>
              <a:defRPr/>
            </a:pPr>
            <a:endParaRPr lang="en-US" sz="2600" dirty="0">
              <a:ea typeface="+mn-ea"/>
              <a:cs typeface="+mn-cs"/>
            </a:endParaRPr>
          </a:p>
          <a:p>
            <a:pPr marL="342900" lvl="4" indent="-342900">
              <a:buFontTx/>
              <a:buChar char="•"/>
              <a:defRPr/>
            </a:pPr>
            <a:r>
              <a:rPr lang="en-US" sz="2600" dirty="0" smtClean="0">
                <a:ea typeface="+mn-ea"/>
                <a:cs typeface="+mn-cs"/>
              </a:rPr>
              <a:t>Business tracks cost</a:t>
            </a:r>
            <a:endParaRPr lang="en-US" sz="2600" dirty="0">
              <a:ea typeface="+mn-ea"/>
              <a:cs typeface="+mn-cs"/>
            </a:endParaRPr>
          </a:p>
          <a:p>
            <a:pPr>
              <a:defRPr/>
            </a:pPr>
            <a:endParaRPr lang="en-US" dirty="0"/>
          </a:p>
        </p:txBody>
      </p:sp>
    </p:spTree>
    <p:extLst>
      <p:ext uri="{BB962C8B-B14F-4D97-AF65-F5344CB8AC3E}">
        <p14:creationId xmlns:p14="http://schemas.microsoft.com/office/powerpoint/2010/main" val="20133361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533400" y="609600"/>
            <a:ext cx="7772400" cy="838200"/>
          </a:xfrm>
        </p:spPr>
        <p:txBody>
          <a:bodyPr/>
          <a:lstStyle/>
          <a:p>
            <a:r>
              <a:rPr lang="en-US" altLang="en-US" dirty="0" smtClean="0"/>
              <a:t>The FAMILY System</a:t>
            </a:r>
          </a:p>
        </p:txBody>
      </p:sp>
      <p:sp>
        <p:nvSpPr>
          <p:cNvPr id="3" name="Content Placeholder 2"/>
          <p:cNvSpPr>
            <a:spLocks noGrp="1"/>
          </p:cNvSpPr>
          <p:nvPr>
            <p:ph idx="1"/>
          </p:nvPr>
        </p:nvSpPr>
        <p:spPr>
          <a:xfrm>
            <a:off x="685800" y="1752600"/>
            <a:ext cx="7772400" cy="4419600"/>
          </a:xfrm>
        </p:spPr>
        <p:txBody>
          <a:bodyPr/>
          <a:lstStyle/>
          <a:p>
            <a:pPr lvl="1"/>
            <a:r>
              <a:rPr lang="en-US" altLang="en-US" dirty="0" smtClean="0"/>
              <a:t>Attributes of a successful family</a:t>
            </a:r>
          </a:p>
          <a:p>
            <a:pPr lvl="2"/>
            <a:r>
              <a:rPr lang="en-US" altLang="en-US" dirty="0" smtClean="0"/>
              <a:t>Loving</a:t>
            </a:r>
          </a:p>
          <a:p>
            <a:pPr lvl="2"/>
            <a:r>
              <a:rPr lang="en-US" altLang="en-US" dirty="0" smtClean="0"/>
              <a:t>Loyal</a:t>
            </a:r>
          </a:p>
          <a:p>
            <a:pPr lvl="2"/>
            <a:r>
              <a:rPr lang="en-US" altLang="en-US" dirty="0" smtClean="0"/>
              <a:t>Affectionate</a:t>
            </a:r>
          </a:p>
          <a:p>
            <a:pPr lvl="2"/>
            <a:r>
              <a:rPr lang="en-US" altLang="en-US" dirty="0" smtClean="0"/>
              <a:t>Supportive</a:t>
            </a:r>
          </a:p>
          <a:p>
            <a:pPr lvl="2"/>
            <a:r>
              <a:rPr lang="en-US" altLang="en-US" dirty="0" smtClean="0"/>
              <a:t>Empathetic</a:t>
            </a:r>
          </a:p>
          <a:p>
            <a:pPr lvl="2"/>
            <a:r>
              <a:rPr lang="en-US" altLang="en-US" dirty="0" smtClean="0"/>
              <a:t>Understanding</a:t>
            </a:r>
          </a:p>
          <a:p>
            <a:pPr lvl="2"/>
            <a:r>
              <a:rPr lang="en-US" altLang="en-US" dirty="0" smtClean="0"/>
              <a:t>Enduring</a:t>
            </a:r>
          </a:p>
          <a:p>
            <a:pPr lvl="2"/>
            <a:r>
              <a:rPr lang="en-US" altLang="en-US" dirty="0" smtClean="0"/>
              <a:t>Communicative</a:t>
            </a:r>
          </a:p>
        </p:txBody>
      </p:sp>
    </p:spTree>
    <p:extLst>
      <p:ext uri="{BB962C8B-B14F-4D97-AF65-F5344CB8AC3E}">
        <p14:creationId xmlns:p14="http://schemas.microsoft.com/office/powerpoint/2010/main" val="42391879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609600"/>
            <a:ext cx="8001000" cy="838200"/>
          </a:xfrm>
        </p:spPr>
        <p:txBody>
          <a:bodyPr/>
          <a:lstStyle/>
          <a:p>
            <a:r>
              <a:rPr lang="en-US" altLang="en-US" dirty="0" smtClean="0"/>
              <a:t>The BUSINESS System</a:t>
            </a:r>
          </a:p>
        </p:txBody>
      </p:sp>
      <p:sp>
        <p:nvSpPr>
          <p:cNvPr id="3" name="Content Placeholder 2"/>
          <p:cNvSpPr>
            <a:spLocks noGrp="1"/>
          </p:cNvSpPr>
          <p:nvPr>
            <p:ph idx="1"/>
          </p:nvPr>
        </p:nvSpPr>
        <p:spPr>
          <a:xfrm>
            <a:off x="685800" y="1752600"/>
            <a:ext cx="7772400" cy="4572000"/>
          </a:xfrm>
        </p:spPr>
        <p:txBody>
          <a:bodyPr/>
          <a:lstStyle/>
          <a:p>
            <a:pPr lvl="1"/>
            <a:r>
              <a:rPr lang="en-US" altLang="en-US" dirty="0" smtClean="0"/>
              <a:t>Attributes of a successful business</a:t>
            </a:r>
          </a:p>
          <a:p>
            <a:pPr lvl="2"/>
            <a:r>
              <a:rPr lang="en-US" altLang="en-US" dirty="0" smtClean="0"/>
              <a:t>Efficient</a:t>
            </a:r>
          </a:p>
          <a:p>
            <a:pPr lvl="2"/>
            <a:r>
              <a:rPr lang="en-US" altLang="en-US" dirty="0" smtClean="0"/>
              <a:t>Profitable</a:t>
            </a:r>
          </a:p>
          <a:p>
            <a:pPr lvl="2"/>
            <a:r>
              <a:rPr lang="en-US" altLang="en-US" dirty="0" smtClean="0"/>
              <a:t>Goal Directed</a:t>
            </a:r>
          </a:p>
          <a:p>
            <a:pPr lvl="2"/>
            <a:r>
              <a:rPr lang="en-US" altLang="en-US" dirty="0" smtClean="0"/>
              <a:t>Effective</a:t>
            </a:r>
          </a:p>
          <a:p>
            <a:pPr lvl="2"/>
            <a:r>
              <a:rPr lang="en-US" altLang="en-US" dirty="0" smtClean="0"/>
              <a:t>Aggressive</a:t>
            </a:r>
          </a:p>
          <a:p>
            <a:pPr lvl="2"/>
            <a:r>
              <a:rPr lang="en-US" altLang="en-US" dirty="0" smtClean="0"/>
              <a:t>Evaluative</a:t>
            </a:r>
          </a:p>
          <a:p>
            <a:pPr lvl="2"/>
            <a:r>
              <a:rPr lang="en-US" altLang="en-US" dirty="0" smtClean="0"/>
              <a:t>Innovative</a:t>
            </a:r>
          </a:p>
          <a:p>
            <a:pPr lvl="2"/>
            <a:r>
              <a:rPr lang="en-US" altLang="en-US" dirty="0" smtClean="0"/>
              <a:t>Proficient</a:t>
            </a:r>
          </a:p>
          <a:p>
            <a:pPr lvl="2"/>
            <a:endParaRPr lang="en-US" altLang="en-US" dirty="0" smtClean="0"/>
          </a:p>
        </p:txBody>
      </p:sp>
    </p:spTree>
    <p:extLst>
      <p:ext uri="{BB962C8B-B14F-4D97-AF65-F5344CB8AC3E}">
        <p14:creationId xmlns:p14="http://schemas.microsoft.com/office/powerpoint/2010/main" val="11026569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609600" y="685800"/>
            <a:ext cx="8153400" cy="838200"/>
          </a:xfrm>
        </p:spPr>
        <p:txBody>
          <a:bodyPr/>
          <a:lstStyle/>
          <a:p>
            <a:r>
              <a:rPr lang="en-US" altLang="en-US" dirty="0" smtClean="0"/>
              <a:t>Structure</a:t>
            </a:r>
          </a:p>
        </p:txBody>
      </p:sp>
      <p:sp>
        <p:nvSpPr>
          <p:cNvPr id="3" name="Content Placeholder 2"/>
          <p:cNvSpPr>
            <a:spLocks noGrp="1"/>
          </p:cNvSpPr>
          <p:nvPr>
            <p:ph idx="1"/>
          </p:nvPr>
        </p:nvSpPr>
        <p:spPr>
          <a:xfrm>
            <a:off x="304800" y="1828800"/>
            <a:ext cx="8610600" cy="4419600"/>
          </a:xfrm>
        </p:spPr>
        <p:txBody>
          <a:bodyPr/>
          <a:lstStyle/>
          <a:p>
            <a:pPr>
              <a:defRPr/>
            </a:pPr>
            <a:r>
              <a:rPr lang="en-US" dirty="0" smtClean="0"/>
              <a:t>The Structure Of A Family Does Not Change</a:t>
            </a:r>
          </a:p>
          <a:p>
            <a:pPr lvl="1">
              <a:defRPr/>
            </a:pPr>
            <a:r>
              <a:rPr lang="en-US" dirty="0" smtClean="0"/>
              <a:t>What Is The Genogram (Family Tree)?</a:t>
            </a:r>
          </a:p>
          <a:p>
            <a:pPr lvl="1">
              <a:defRPr/>
            </a:pPr>
            <a:endParaRPr lang="en-US" dirty="0" smtClean="0"/>
          </a:p>
          <a:p>
            <a:pPr>
              <a:defRPr/>
            </a:pPr>
            <a:r>
              <a:rPr lang="en-US" dirty="0" smtClean="0"/>
              <a:t>The Structure Of A Business Must Change</a:t>
            </a:r>
          </a:p>
          <a:p>
            <a:pPr lvl="1">
              <a:defRPr/>
            </a:pPr>
            <a:r>
              <a:rPr lang="en-US" dirty="0" smtClean="0"/>
              <a:t>What Is </a:t>
            </a:r>
            <a:r>
              <a:rPr lang="en-US" dirty="0"/>
              <a:t>T</a:t>
            </a:r>
            <a:r>
              <a:rPr lang="en-US" dirty="0" smtClean="0"/>
              <a:t>he Organization Chart?</a:t>
            </a:r>
          </a:p>
          <a:p>
            <a:pPr lvl="1">
              <a:defRPr/>
            </a:pPr>
            <a:endParaRPr lang="en-US" dirty="0"/>
          </a:p>
          <a:p>
            <a:pPr marL="457200" lvl="1" indent="-457200">
              <a:buFont typeface="Wingdings" pitchFamily="2" charset="2"/>
              <a:buChar char="Ø"/>
              <a:defRPr/>
            </a:pPr>
            <a:r>
              <a:rPr lang="en-US" sz="3200" b="1" dirty="0" smtClean="0">
                <a:solidFill>
                  <a:srgbClr val="C00000"/>
                </a:solidFill>
                <a:ea typeface="+mn-ea"/>
                <a:cs typeface="+mn-cs"/>
              </a:rPr>
              <a:t>Succession Planning Is The Planned Change Of The Organization Chart</a:t>
            </a:r>
            <a:endParaRPr lang="en-US" sz="3200" b="1" dirty="0">
              <a:solidFill>
                <a:srgbClr val="C00000"/>
              </a:solidFill>
              <a:ea typeface="+mn-ea"/>
              <a:cs typeface="+mn-cs"/>
            </a:endParaRPr>
          </a:p>
          <a:p>
            <a:pPr>
              <a:defRPr/>
            </a:pPr>
            <a:endParaRPr lang="en-US" dirty="0"/>
          </a:p>
        </p:txBody>
      </p:sp>
    </p:spTree>
    <p:extLst>
      <p:ext uri="{BB962C8B-B14F-4D97-AF65-F5344CB8AC3E}">
        <p14:creationId xmlns:p14="http://schemas.microsoft.com/office/powerpoint/2010/main" val="37977202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8153400" cy="762000"/>
          </a:xfrm>
        </p:spPr>
        <p:txBody>
          <a:bodyPr/>
          <a:lstStyle/>
          <a:p>
            <a:r>
              <a:rPr lang="en-US" altLang="en-US" dirty="0" smtClean="0"/>
              <a:t>What is Fair?</a:t>
            </a:r>
            <a:br>
              <a:rPr lang="en-US" altLang="en-US" dirty="0" smtClean="0"/>
            </a:br>
            <a:endParaRPr lang="en-US" altLang="en-US" dirty="0" smtClean="0"/>
          </a:p>
        </p:txBody>
      </p:sp>
      <p:sp>
        <p:nvSpPr>
          <p:cNvPr id="3" name="Content Placeholder 2"/>
          <p:cNvSpPr>
            <a:spLocks noGrp="1"/>
          </p:cNvSpPr>
          <p:nvPr>
            <p:ph idx="1"/>
          </p:nvPr>
        </p:nvSpPr>
        <p:spPr>
          <a:xfrm>
            <a:off x="685800" y="1600200"/>
            <a:ext cx="7772400" cy="4648200"/>
          </a:xfrm>
        </p:spPr>
        <p:txBody>
          <a:bodyPr/>
          <a:lstStyle/>
          <a:p>
            <a:pPr>
              <a:defRPr/>
            </a:pPr>
            <a:r>
              <a:rPr lang="en-US" b="1" dirty="0" smtClean="0">
                <a:solidFill>
                  <a:srgbClr val="002060"/>
                </a:solidFill>
              </a:rPr>
              <a:t>Your children are not the same.</a:t>
            </a:r>
          </a:p>
          <a:p>
            <a:pPr lvl="1">
              <a:defRPr/>
            </a:pPr>
            <a:r>
              <a:rPr lang="en-US" dirty="0" smtClean="0"/>
              <a:t>Different motivations</a:t>
            </a:r>
          </a:p>
          <a:p>
            <a:pPr lvl="1">
              <a:defRPr/>
            </a:pPr>
            <a:r>
              <a:rPr lang="en-US" dirty="0" smtClean="0"/>
              <a:t>Likes</a:t>
            </a:r>
          </a:p>
          <a:p>
            <a:pPr lvl="1">
              <a:defRPr/>
            </a:pPr>
            <a:r>
              <a:rPr lang="en-US" dirty="0" smtClean="0"/>
              <a:t>Dislikes</a:t>
            </a:r>
          </a:p>
          <a:p>
            <a:pPr lvl="1">
              <a:defRPr/>
            </a:pPr>
            <a:r>
              <a:rPr lang="en-US" dirty="0" smtClean="0"/>
              <a:t>Different needs</a:t>
            </a:r>
          </a:p>
          <a:p>
            <a:pPr lvl="1">
              <a:defRPr/>
            </a:pPr>
            <a:r>
              <a:rPr lang="en-US" dirty="0" smtClean="0"/>
              <a:t>Different causes for problems</a:t>
            </a:r>
          </a:p>
        </p:txBody>
      </p:sp>
    </p:spTree>
    <p:extLst>
      <p:ext uri="{BB962C8B-B14F-4D97-AF65-F5344CB8AC3E}">
        <p14:creationId xmlns:p14="http://schemas.microsoft.com/office/powerpoint/2010/main" val="10997791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8153400" cy="762000"/>
          </a:xfrm>
        </p:spPr>
        <p:txBody>
          <a:bodyPr/>
          <a:lstStyle/>
          <a:p>
            <a:r>
              <a:rPr lang="en-US" altLang="en-US" dirty="0" smtClean="0"/>
              <a:t>Dividing Business Income</a:t>
            </a:r>
            <a:br>
              <a:rPr lang="en-US" altLang="en-US" dirty="0" smtClean="0"/>
            </a:br>
            <a:endParaRPr lang="en-US" altLang="en-US" dirty="0" smtClean="0"/>
          </a:p>
        </p:txBody>
      </p:sp>
      <p:sp>
        <p:nvSpPr>
          <p:cNvPr id="3" name="Content Placeholder 2"/>
          <p:cNvSpPr>
            <a:spLocks noGrp="1"/>
          </p:cNvSpPr>
          <p:nvPr>
            <p:ph idx="1"/>
          </p:nvPr>
        </p:nvSpPr>
        <p:spPr>
          <a:xfrm>
            <a:off x="685800" y="1676400"/>
            <a:ext cx="7772400" cy="4724400"/>
          </a:xfrm>
        </p:spPr>
        <p:txBody>
          <a:bodyPr/>
          <a:lstStyle/>
          <a:p>
            <a:pPr>
              <a:defRPr/>
            </a:pPr>
            <a:r>
              <a:rPr lang="en-US" b="1" dirty="0" smtClean="0">
                <a:solidFill>
                  <a:srgbClr val="002060"/>
                </a:solidFill>
              </a:rPr>
              <a:t>Common Income Sharing Models</a:t>
            </a:r>
          </a:p>
          <a:p>
            <a:pPr lvl="1">
              <a:buFont typeface="Wingdings" panose="05000000000000000000" pitchFamily="2" charset="2"/>
              <a:buChar char="§"/>
              <a:defRPr/>
            </a:pPr>
            <a:r>
              <a:rPr lang="en-US" b="1" dirty="0" smtClean="0">
                <a:solidFill>
                  <a:srgbClr val="00B050"/>
                </a:solidFill>
              </a:rPr>
              <a:t>Contributions Model</a:t>
            </a:r>
          </a:p>
          <a:p>
            <a:pPr marL="914400" lvl="2" indent="0">
              <a:buNone/>
              <a:defRPr/>
            </a:pPr>
            <a:r>
              <a:rPr lang="en-US" dirty="0" smtClean="0"/>
              <a:t>Income is divided in the same proportion as the relative value of each party’s contribution of resources to the business venture.</a:t>
            </a:r>
          </a:p>
          <a:p>
            <a:pPr lvl="1">
              <a:buFont typeface="Wingdings" panose="05000000000000000000" pitchFamily="2" charset="2"/>
              <a:buChar char="§"/>
              <a:defRPr/>
            </a:pPr>
            <a:r>
              <a:rPr lang="en-US" b="1" dirty="0" smtClean="0">
                <a:solidFill>
                  <a:srgbClr val="00B050"/>
                </a:solidFill>
              </a:rPr>
              <a:t>50/50 Model</a:t>
            </a:r>
          </a:p>
          <a:p>
            <a:pPr marL="914400" lvl="2" indent="0">
              <a:buNone/>
              <a:defRPr/>
            </a:pPr>
            <a:r>
              <a:rPr lang="en-US" dirty="0" smtClean="0"/>
              <a:t>A return is paid to each party for his/her contribution of resources to the venture.  Any remaining profit or loss is shared equally.</a:t>
            </a:r>
          </a:p>
        </p:txBody>
      </p:sp>
    </p:spTree>
    <p:extLst>
      <p:ext uri="{BB962C8B-B14F-4D97-AF65-F5344CB8AC3E}">
        <p14:creationId xmlns:p14="http://schemas.microsoft.com/office/powerpoint/2010/main" val="39087042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85800"/>
            <a:ext cx="8153400" cy="838200"/>
          </a:xfrm>
        </p:spPr>
        <p:txBody>
          <a:bodyPr/>
          <a:lstStyle/>
          <a:p>
            <a:r>
              <a:rPr lang="en-US" altLang="en-US" dirty="0" smtClean="0"/>
              <a:t>Dividing Business Income</a:t>
            </a:r>
            <a:br>
              <a:rPr lang="en-US" altLang="en-US" dirty="0" smtClean="0"/>
            </a:br>
            <a:endParaRPr lang="en-US" altLang="en-US" dirty="0" smtClean="0"/>
          </a:p>
        </p:txBody>
      </p:sp>
      <p:sp>
        <p:nvSpPr>
          <p:cNvPr id="3" name="Content Placeholder 2"/>
          <p:cNvSpPr>
            <a:spLocks noGrp="1"/>
          </p:cNvSpPr>
          <p:nvPr>
            <p:ph idx="1"/>
          </p:nvPr>
        </p:nvSpPr>
        <p:spPr>
          <a:xfrm>
            <a:off x="685800" y="1676400"/>
            <a:ext cx="7772400" cy="4724400"/>
          </a:xfrm>
        </p:spPr>
        <p:txBody>
          <a:bodyPr/>
          <a:lstStyle/>
          <a:p>
            <a:pPr>
              <a:defRPr/>
            </a:pPr>
            <a:r>
              <a:rPr lang="en-US" sz="2800" b="1" dirty="0" smtClean="0">
                <a:solidFill>
                  <a:srgbClr val="002060"/>
                </a:solidFill>
              </a:rPr>
              <a:t>Contributions Model</a:t>
            </a:r>
          </a:p>
          <a:p>
            <a:pPr lvl="1">
              <a:buFont typeface="Wingdings" panose="05000000000000000000" pitchFamily="2" charset="2"/>
              <a:buChar char="§"/>
              <a:defRPr/>
            </a:pPr>
            <a:r>
              <a:rPr lang="en-US" sz="2600" b="1" dirty="0" smtClean="0">
                <a:solidFill>
                  <a:srgbClr val="00B050"/>
                </a:solidFill>
              </a:rPr>
              <a:t>Compute the annual value of each party’s contribution of resources to the venture.</a:t>
            </a:r>
          </a:p>
          <a:p>
            <a:pPr lvl="2">
              <a:buFont typeface="Wingdings" panose="05000000000000000000" pitchFamily="2" charset="2"/>
              <a:buChar char="§"/>
              <a:defRPr/>
            </a:pPr>
            <a:r>
              <a:rPr lang="en-US" dirty="0" smtClean="0"/>
              <a:t>Land and Buildings</a:t>
            </a:r>
          </a:p>
          <a:p>
            <a:pPr lvl="2">
              <a:buFont typeface="Wingdings" panose="05000000000000000000" pitchFamily="2" charset="2"/>
              <a:buChar char="§"/>
              <a:defRPr/>
            </a:pPr>
            <a:r>
              <a:rPr lang="en-US" dirty="0" smtClean="0"/>
              <a:t>Machinery, Equipment, and Livestock</a:t>
            </a:r>
          </a:p>
          <a:p>
            <a:pPr lvl="2">
              <a:buFont typeface="Wingdings" panose="05000000000000000000" pitchFamily="2" charset="2"/>
              <a:buChar char="§"/>
              <a:defRPr/>
            </a:pPr>
            <a:r>
              <a:rPr lang="en-US" dirty="0" smtClean="0"/>
              <a:t>Working Capital</a:t>
            </a:r>
          </a:p>
          <a:p>
            <a:pPr lvl="2">
              <a:buFont typeface="Wingdings" panose="05000000000000000000" pitchFamily="2" charset="2"/>
              <a:buChar char="§"/>
              <a:defRPr/>
            </a:pPr>
            <a:r>
              <a:rPr lang="en-US" dirty="0" smtClean="0"/>
              <a:t>Labor</a:t>
            </a:r>
          </a:p>
          <a:p>
            <a:pPr lvl="2">
              <a:buFont typeface="Wingdings" panose="05000000000000000000" pitchFamily="2" charset="2"/>
              <a:buChar char="§"/>
              <a:defRPr/>
            </a:pPr>
            <a:r>
              <a:rPr lang="en-US" dirty="0" smtClean="0"/>
              <a:t>Management</a:t>
            </a:r>
          </a:p>
          <a:p>
            <a:pPr lvl="1">
              <a:buFont typeface="Wingdings" panose="05000000000000000000" pitchFamily="2" charset="2"/>
              <a:buChar char="§"/>
              <a:defRPr/>
            </a:pPr>
            <a:r>
              <a:rPr lang="en-US" sz="2600" b="1" dirty="0" smtClean="0">
                <a:solidFill>
                  <a:srgbClr val="00B050"/>
                </a:solidFill>
              </a:rPr>
              <a:t>Net income is shared in the same proportion as each party’s respective contribution to resources.</a:t>
            </a:r>
            <a:endParaRPr lang="en-US" sz="2600" dirty="0" smtClean="0"/>
          </a:p>
        </p:txBody>
      </p:sp>
    </p:spTree>
    <p:extLst>
      <p:ext uri="{BB962C8B-B14F-4D97-AF65-F5344CB8AC3E}">
        <p14:creationId xmlns:p14="http://schemas.microsoft.com/office/powerpoint/2010/main" val="25096409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8153400" cy="762000"/>
          </a:xfrm>
        </p:spPr>
        <p:txBody>
          <a:bodyPr/>
          <a:lstStyle/>
          <a:p>
            <a:r>
              <a:rPr lang="en-US" altLang="en-US" dirty="0" smtClean="0"/>
              <a:t>Dividing Business Income</a:t>
            </a:r>
            <a:br>
              <a:rPr lang="en-US" altLang="en-US" dirty="0" smtClean="0"/>
            </a:br>
            <a:endParaRPr lang="en-US" altLang="en-US" dirty="0" smtClean="0"/>
          </a:p>
        </p:txBody>
      </p:sp>
      <p:sp>
        <p:nvSpPr>
          <p:cNvPr id="3" name="Content Placeholder 2"/>
          <p:cNvSpPr>
            <a:spLocks noGrp="1"/>
          </p:cNvSpPr>
          <p:nvPr>
            <p:ph idx="1"/>
          </p:nvPr>
        </p:nvSpPr>
        <p:spPr>
          <a:xfrm>
            <a:off x="685800" y="1600200"/>
            <a:ext cx="7772400" cy="4800600"/>
          </a:xfrm>
        </p:spPr>
        <p:txBody>
          <a:bodyPr/>
          <a:lstStyle/>
          <a:p>
            <a:pPr>
              <a:defRPr/>
            </a:pPr>
            <a:r>
              <a:rPr lang="en-US" sz="2800" b="1" dirty="0" smtClean="0">
                <a:solidFill>
                  <a:srgbClr val="002060"/>
                </a:solidFill>
              </a:rPr>
              <a:t>50/50 Model</a:t>
            </a:r>
          </a:p>
          <a:p>
            <a:pPr lvl="1">
              <a:buFont typeface="Wingdings" panose="05000000000000000000" pitchFamily="2" charset="2"/>
              <a:buChar char="§"/>
              <a:defRPr/>
            </a:pPr>
            <a:r>
              <a:rPr lang="en-US" sz="2600" b="1" dirty="0" smtClean="0">
                <a:solidFill>
                  <a:srgbClr val="00B050"/>
                </a:solidFill>
              </a:rPr>
              <a:t>Each resource is paid a return similar to a rental payment or wage.</a:t>
            </a:r>
          </a:p>
          <a:p>
            <a:pPr lvl="2">
              <a:buFont typeface="Wingdings" panose="05000000000000000000" pitchFamily="2" charset="2"/>
              <a:buChar char="§"/>
              <a:defRPr/>
            </a:pPr>
            <a:r>
              <a:rPr lang="en-US" dirty="0" smtClean="0"/>
              <a:t>Land and Buildings</a:t>
            </a:r>
          </a:p>
          <a:p>
            <a:pPr lvl="2">
              <a:buFont typeface="Wingdings" panose="05000000000000000000" pitchFamily="2" charset="2"/>
              <a:buChar char="§"/>
              <a:defRPr/>
            </a:pPr>
            <a:r>
              <a:rPr lang="en-US" dirty="0" smtClean="0"/>
              <a:t>Machinery, Equipment, and Livestock</a:t>
            </a:r>
          </a:p>
          <a:p>
            <a:pPr lvl="2">
              <a:buFont typeface="Wingdings" panose="05000000000000000000" pitchFamily="2" charset="2"/>
              <a:buChar char="§"/>
              <a:defRPr/>
            </a:pPr>
            <a:r>
              <a:rPr lang="en-US" dirty="0" smtClean="0"/>
              <a:t>Working Capital</a:t>
            </a:r>
          </a:p>
          <a:p>
            <a:pPr lvl="2">
              <a:buFont typeface="Wingdings" panose="05000000000000000000" pitchFamily="2" charset="2"/>
              <a:buChar char="§"/>
              <a:defRPr/>
            </a:pPr>
            <a:r>
              <a:rPr lang="en-US" dirty="0" smtClean="0"/>
              <a:t>Labor</a:t>
            </a:r>
          </a:p>
          <a:p>
            <a:pPr lvl="2">
              <a:buFont typeface="Wingdings" panose="05000000000000000000" pitchFamily="2" charset="2"/>
              <a:buChar char="§"/>
              <a:defRPr/>
            </a:pPr>
            <a:r>
              <a:rPr lang="en-US" dirty="0" smtClean="0"/>
              <a:t>Management</a:t>
            </a:r>
          </a:p>
          <a:p>
            <a:pPr lvl="1">
              <a:buFont typeface="Wingdings" panose="05000000000000000000" pitchFamily="2" charset="2"/>
              <a:buChar char="§"/>
              <a:defRPr/>
            </a:pPr>
            <a:r>
              <a:rPr lang="en-US" sz="2600" b="1" dirty="0" smtClean="0">
                <a:solidFill>
                  <a:srgbClr val="00B050"/>
                </a:solidFill>
              </a:rPr>
              <a:t>The remaining return (or loss) is shared equally among the parties.</a:t>
            </a:r>
            <a:endParaRPr lang="en-US" sz="2600" dirty="0" smtClean="0"/>
          </a:p>
        </p:txBody>
      </p:sp>
    </p:spTree>
    <p:extLst>
      <p:ext uri="{BB962C8B-B14F-4D97-AF65-F5344CB8AC3E}">
        <p14:creationId xmlns:p14="http://schemas.microsoft.com/office/powerpoint/2010/main" val="5184938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8153400" cy="762000"/>
          </a:xfrm>
        </p:spPr>
        <p:txBody>
          <a:bodyPr/>
          <a:lstStyle/>
          <a:p>
            <a:r>
              <a:rPr lang="en-US" altLang="en-US" dirty="0" smtClean="0"/>
              <a:t>What is Sweat Equity?</a:t>
            </a:r>
            <a:br>
              <a:rPr lang="en-US" altLang="en-US" dirty="0" smtClean="0"/>
            </a:br>
            <a:endParaRPr lang="en-US" altLang="en-US" dirty="0" smtClean="0"/>
          </a:p>
        </p:txBody>
      </p:sp>
      <p:sp>
        <p:nvSpPr>
          <p:cNvPr id="3" name="Content Placeholder 2"/>
          <p:cNvSpPr>
            <a:spLocks noGrp="1"/>
          </p:cNvSpPr>
          <p:nvPr>
            <p:ph idx="1"/>
          </p:nvPr>
        </p:nvSpPr>
        <p:spPr>
          <a:xfrm>
            <a:off x="685800" y="1752600"/>
            <a:ext cx="7772400" cy="4572000"/>
          </a:xfrm>
        </p:spPr>
        <p:txBody>
          <a:bodyPr/>
          <a:lstStyle/>
          <a:p>
            <a:pPr>
              <a:defRPr/>
            </a:pPr>
            <a:r>
              <a:rPr lang="en-US" sz="2800" dirty="0" smtClean="0"/>
              <a:t>The term “sweat equity” is used frequently in discussions of the contributions of an on-farm heir to the value of the family owned business.</a:t>
            </a:r>
          </a:p>
          <a:p>
            <a:pPr>
              <a:defRPr/>
            </a:pPr>
            <a:r>
              <a:rPr lang="en-US" sz="2800" dirty="0" smtClean="0"/>
              <a:t>Sweat equity arises in part when an on-farm heir is paid less than their true opportunity cost to work for the business.</a:t>
            </a:r>
          </a:p>
          <a:p>
            <a:pPr>
              <a:defRPr/>
            </a:pPr>
            <a:r>
              <a:rPr lang="en-US" sz="2800" dirty="0" smtClean="0"/>
              <a:t>The term also arises in situations where the business has grown substantially in value due to the managerial ability of the on-farm heir.</a:t>
            </a:r>
          </a:p>
        </p:txBody>
      </p:sp>
    </p:spTree>
    <p:extLst>
      <p:ext uri="{BB962C8B-B14F-4D97-AF65-F5344CB8AC3E}">
        <p14:creationId xmlns:p14="http://schemas.microsoft.com/office/powerpoint/2010/main" val="5906377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8458200" cy="4114800"/>
          </a:xfrm>
        </p:spPr>
        <p:txBody>
          <a:bodyPr/>
          <a:lstStyle/>
          <a:p>
            <a:pPr marL="0" indent="0" algn="ctr">
              <a:buNone/>
            </a:pPr>
            <a:endParaRPr lang="en-US" sz="5400" dirty="0" smtClean="0"/>
          </a:p>
          <a:p>
            <a:pPr marL="0" indent="0" algn="ctr">
              <a:buNone/>
            </a:pPr>
            <a:r>
              <a:rPr lang="en-US" sz="5400" b="1" dirty="0" smtClean="0">
                <a:solidFill>
                  <a:srgbClr val="002060"/>
                </a:solidFill>
              </a:rPr>
              <a:t>Sweat Equity Example</a:t>
            </a:r>
          </a:p>
          <a:p>
            <a:pPr marL="0" indent="0" algn="ctr">
              <a:buNone/>
            </a:pPr>
            <a:r>
              <a:rPr lang="en-US" dirty="0" smtClean="0"/>
              <a:t>Adapted using information from</a:t>
            </a:r>
          </a:p>
          <a:p>
            <a:pPr marL="0" indent="0" algn="ctr">
              <a:buNone/>
            </a:pPr>
            <a:r>
              <a:rPr lang="en-US" dirty="0" smtClean="0"/>
              <a:t>David Goeller, University of Nebraska-Lincoln </a:t>
            </a:r>
          </a:p>
          <a:p>
            <a:endParaRPr lang="en-US" dirty="0"/>
          </a:p>
        </p:txBody>
      </p:sp>
    </p:spTree>
    <p:extLst>
      <p:ext uri="{BB962C8B-B14F-4D97-AF65-F5344CB8AC3E}">
        <p14:creationId xmlns:p14="http://schemas.microsoft.com/office/powerpoint/2010/main" val="27810252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8153400" cy="762000"/>
          </a:xfrm>
        </p:spPr>
        <p:txBody>
          <a:bodyPr/>
          <a:lstStyle/>
          <a:p>
            <a:r>
              <a:rPr lang="en-US" altLang="en-US" dirty="0" smtClean="0"/>
              <a:t>Putting a Value on Sweat Equity</a:t>
            </a:r>
            <a:br>
              <a:rPr lang="en-US" altLang="en-US" dirty="0" smtClean="0"/>
            </a:br>
            <a:endParaRPr lang="en-US" altLang="en-US" dirty="0" smtClean="0"/>
          </a:p>
        </p:txBody>
      </p:sp>
      <p:sp>
        <p:nvSpPr>
          <p:cNvPr id="3" name="Content Placeholder 2"/>
          <p:cNvSpPr>
            <a:spLocks noGrp="1"/>
          </p:cNvSpPr>
          <p:nvPr>
            <p:ph idx="1"/>
          </p:nvPr>
        </p:nvSpPr>
        <p:spPr>
          <a:xfrm>
            <a:off x="685800" y="1600200"/>
            <a:ext cx="7772400" cy="4724400"/>
          </a:xfrm>
        </p:spPr>
        <p:txBody>
          <a:bodyPr/>
          <a:lstStyle/>
          <a:p>
            <a:pPr>
              <a:defRPr/>
            </a:pPr>
            <a:r>
              <a:rPr lang="en-US" sz="2800" dirty="0" smtClean="0"/>
              <a:t>Let’s use a family situation to illustrate a few key points.</a:t>
            </a:r>
          </a:p>
          <a:p>
            <a:pPr>
              <a:defRPr/>
            </a:pPr>
            <a:r>
              <a:rPr lang="en-US" sz="2800" dirty="0" smtClean="0"/>
              <a:t>Mom and Dad want to keep the “farm in the family.”</a:t>
            </a:r>
          </a:p>
          <a:p>
            <a:pPr>
              <a:defRPr/>
            </a:pPr>
            <a:r>
              <a:rPr lang="en-US" sz="2800" dirty="0" smtClean="0"/>
              <a:t>The youngest of three children, Michael, came back to the farm in 1990.  Unfortunately, if the farm business were divided into three equal pieces, it would not be of adequate size to create a viable enterprise.</a:t>
            </a:r>
          </a:p>
        </p:txBody>
      </p:sp>
    </p:spTree>
    <p:extLst>
      <p:ext uri="{BB962C8B-B14F-4D97-AF65-F5344CB8AC3E}">
        <p14:creationId xmlns:p14="http://schemas.microsoft.com/office/powerpoint/2010/main" val="28642117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85800"/>
            <a:ext cx="8153400" cy="762000"/>
          </a:xfrm>
        </p:spPr>
        <p:txBody>
          <a:bodyPr/>
          <a:lstStyle/>
          <a:p>
            <a:r>
              <a:rPr lang="en-US" altLang="en-US" dirty="0" smtClean="0"/>
              <a:t>Putting a Value on Sweat Equity</a:t>
            </a:r>
            <a:br>
              <a:rPr lang="en-US" altLang="en-US" dirty="0" smtClean="0"/>
            </a:br>
            <a:endParaRPr lang="en-US" altLang="en-US" dirty="0" smtClean="0"/>
          </a:p>
        </p:txBody>
      </p:sp>
      <p:sp>
        <p:nvSpPr>
          <p:cNvPr id="3" name="Content Placeholder 2"/>
          <p:cNvSpPr>
            <a:spLocks noGrp="1"/>
          </p:cNvSpPr>
          <p:nvPr>
            <p:ph idx="1"/>
          </p:nvPr>
        </p:nvSpPr>
        <p:spPr>
          <a:xfrm>
            <a:off x="685800" y="1676400"/>
            <a:ext cx="7772400" cy="4724400"/>
          </a:xfrm>
        </p:spPr>
        <p:txBody>
          <a:bodyPr/>
          <a:lstStyle/>
          <a:p>
            <a:pPr>
              <a:defRPr/>
            </a:pPr>
            <a:r>
              <a:rPr lang="en-US" dirty="0" smtClean="0"/>
              <a:t>When Michael came back to the family farm in 1990, the fair market value of the business was $420,000.</a:t>
            </a:r>
          </a:p>
          <a:p>
            <a:pPr>
              <a:defRPr/>
            </a:pPr>
            <a:r>
              <a:rPr lang="en-US" dirty="0" smtClean="0"/>
              <a:t>At that time, Mom and Dad agreed that the contribution of each child up to 1990 was equal.  Dividing the $420,000 by three results in a contribution of each child of $140,000. </a:t>
            </a:r>
          </a:p>
        </p:txBody>
      </p:sp>
    </p:spTree>
    <p:extLst>
      <p:ext uri="{BB962C8B-B14F-4D97-AF65-F5344CB8AC3E}">
        <p14:creationId xmlns:p14="http://schemas.microsoft.com/office/powerpoint/2010/main" val="255756911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62000"/>
            <a:ext cx="8153400" cy="838200"/>
          </a:xfrm>
        </p:spPr>
        <p:txBody>
          <a:bodyPr/>
          <a:lstStyle/>
          <a:p>
            <a:r>
              <a:rPr lang="en-US" altLang="en-US" dirty="0" smtClean="0"/>
              <a:t>Putting a Value on Sweat Equity</a:t>
            </a:r>
            <a:br>
              <a:rPr lang="en-US" altLang="en-US" dirty="0" smtClean="0"/>
            </a:br>
            <a:endParaRPr lang="en-US" altLang="en-US" dirty="0" smtClean="0"/>
          </a:p>
        </p:txBody>
      </p:sp>
      <p:sp>
        <p:nvSpPr>
          <p:cNvPr id="3" name="Content Placeholder 2"/>
          <p:cNvSpPr>
            <a:spLocks noGrp="1"/>
          </p:cNvSpPr>
          <p:nvPr>
            <p:ph idx="1"/>
          </p:nvPr>
        </p:nvSpPr>
        <p:spPr>
          <a:xfrm>
            <a:off x="685800" y="1828800"/>
            <a:ext cx="7772400" cy="4648200"/>
          </a:xfrm>
        </p:spPr>
        <p:txBody>
          <a:bodyPr/>
          <a:lstStyle/>
          <a:p>
            <a:pPr>
              <a:defRPr/>
            </a:pPr>
            <a:r>
              <a:rPr lang="en-US" sz="3000" dirty="0" smtClean="0"/>
              <a:t>Today’s fair market value of the business is $1,680,000.  If we divide by three, $560,000 would be left to each child.  However, the contributions of the three children have not been equal since 1990.</a:t>
            </a:r>
          </a:p>
          <a:p>
            <a:pPr>
              <a:defRPr/>
            </a:pPr>
            <a:r>
              <a:rPr lang="en-US" sz="3000" dirty="0" smtClean="0"/>
              <a:t>There were very few promises made to Michael when he returned to the farm.  However, decisions were made because he came back (e.g., land was purchased).</a:t>
            </a:r>
          </a:p>
          <a:p>
            <a:pPr>
              <a:defRPr/>
            </a:pPr>
            <a:endParaRPr lang="en-US" dirty="0" smtClean="0"/>
          </a:p>
        </p:txBody>
      </p:sp>
    </p:spTree>
    <p:extLst>
      <p:ext uri="{BB962C8B-B14F-4D97-AF65-F5344CB8AC3E}">
        <p14:creationId xmlns:p14="http://schemas.microsoft.com/office/powerpoint/2010/main" val="7911863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85800"/>
            <a:ext cx="8153400" cy="838200"/>
          </a:xfrm>
        </p:spPr>
        <p:txBody>
          <a:bodyPr/>
          <a:lstStyle/>
          <a:p>
            <a:r>
              <a:rPr lang="en-US" altLang="en-US" dirty="0" smtClean="0"/>
              <a:t>Putting a Value on Sweat Equity</a:t>
            </a:r>
            <a:br>
              <a:rPr lang="en-US" altLang="en-US" dirty="0" smtClean="0"/>
            </a:br>
            <a:endParaRPr lang="en-US" altLang="en-US" dirty="0" smtClean="0"/>
          </a:p>
        </p:txBody>
      </p:sp>
      <p:sp>
        <p:nvSpPr>
          <p:cNvPr id="3" name="Content Placeholder 2"/>
          <p:cNvSpPr>
            <a:spLocks noGrp="1"/>
          </p:cNvSpPr>
          <p:nvPr>
            <p:ph idx="1"/>
          </p:nvPr>
        </p:nvSpPr>
        <p:spPr>
          <a:xfrm>
            <a:off x="685800" y="1752600"/>
            <a:ext cx="7772400" cy="4648200"/>
          </a:xfrm>
        </p:spPr>
        <p:txBody>
          <a:bodyPr/>
          <a:lstStyle/>
          <a:p>
            <a:pPr>
              <a:defRPr/>
            </a:pPr>
            <a:r>
              <a:rPr lang="en-US" dirty="0" smtClean="0"/>
              <a:t>Mom, Dad, and Michael know that his contribution to the family farm has resulted in Michael developing a sizable investment of “sweat equity” into the farm business.</a:t>
            </a:r>
          </a:p>
          <a:p>
            <a:pPr>
              <a:defRPr/>
            </a:pPr>
            <a:r>
              <a:rPr lang="en-US" dirty="0" smtClean="0"/>
              <a:t>There are two dilemmas present in this example.</a:t>
            </a:r>
          </a:p>
          <a:p>
            <a:pPr lvl="1">
              <a:defRPr/>
            </a:pPr>
            <a:r>
              <a:rPr lang="en-US" dirty="0" smtClean="0"/>
              <a:t>Treating each child fairly</a:t>
            </a:r>
          </a:p>
          <a:p>
            <a:pPr lvl="1">
              <a:defRPr/>
            </a:pPr>
            <a:r>
              <a:rPr lang="en-US" dirty="0" smtClean="0"/>
              <a:t>Farm assets have increased dramatically</a:t>
            </a:r>
          </a:p>
        </p:txBody>
      </p:sp>
    </p:spTree>
    <p:extLst>
      <p:ext uri="{BB962C8B-B14F-4D97-AF65-F5344CB8AC3E}">
        <p14:creationId xmlns:p14="http://schemas.microsoft.com/office/powerpoint/2010/main" val="282374988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914400"/>
            <a:ext cx="8153400" cy="838200"/>
          </a:xfrm>
        </p:spPr>
        <p:txBody>
          <a:bodyPr/>
          <a:lstStyle/>
          <a:p>
            <a:r>
              <a:rPr lang="en-US" altLang="en-US" dirty="0" smtClean="0"/>
              <a:t>Putting a Value on Sweat Equity</a:t>
            </a:r>
            <a:br>
              <a:rPr lang="en-US" altLang="en-US" dirty="0" smtClean="0"/>
            </a:br>
            <a:endParaRPr lang="en-US" altLang="en-US" dirty="0" smtClean="0"/>
          </a:p>
        </p:txBody>
      </p:sp>
      <p:sp>
        <p:nvSpPr>
          <p:cNvPr id="3" name="Content Placeholder 2"/>
          <p:cNvSpPr>
            <a:spLocks noGrp="1"/>
          </p:cNvSpPr>
          <p:nvPr>
            <p:ph idx="1"/>
          </p:nvPr>
        </p:nvSpPr>
        <p:spPr>
          <a:xfrm>
            <a:off x="685800" y="1905000"/>
            <a:ext cx="7772400" cy="4495800"/>
          </a:xfrm>
        </p:spPr>
        <p:txBody>
          <a:bodyPr/>
          <a:lstStyle/>
          <a:p>
            <a:pPr>
              <a:defRPr/>
            </a:pPr>
            <a:r>
              <a:rPr lang="en-US" b="1" dirty="0" smtClean="0">
                <a:solidFill>
                  <a:srgbClr val="002060"/>
                </a:solidFill>
              </a:rPr>
              <a:t>First Dilemma</a:t>
            </a:r>
          </a:p>
          <a:p>
            <a:pPr lvl="1">
              <a:defRPr/>
            </a:pPr>
            <a:r>
              <a:rPr lang="en-US" dirty="0" smtClean="0"/>
              <a:t>We don’t want the non-farm kids to feel that they have been mistreated or slighted, but if you were divide the farm business into equal pieces would each slice be large enough to create a viable business?</a:t>
            </a:r>
          </a:p>
          <a:p>
            <a:pPr lvl="1">
              <a:defRPr/>
            </a:pPr>
            <a:r>
              <a:rPr lang="en-US" dirty="0" smtClean="0"/>
              <a:t>What about the contribution of the farming child to the growth or success of the business?</a:t>
            </a:r>
          </a:p>
        </p:txBody>
      </p:sp>
    </p:spTree>
    <p:extLst>
      <p:ext uri="{BB962C8B-B14F-4D97-AF65-F5344CB8AC3E}">
        <p14:creationId xmlns:p14="http://schemas.microsoft.com/office/powerpoint/2010/main" val="33612954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685800"/>
            <a:ext cx="8153400" cy="914400"/>
          </a:xfrm>
        </p:spPr>
        <p:txBody>
          <a:bodyPr/>
          <a:lstStyle/>
          <a:p>
            <a:r>
              <a:rPr lang="en-US" altLang="en-US" dirty="0" smtClean="0"/>
              <a:t>Putting a Value on Sweat Equity</a:t>
            </a:r>
            <a:br>
              <a:rPr lang="en-US" altLang="en-US" dirty="0" smtClean="0"/>
            </a:br>
            <a:endParaRPr lang="en-US" altLang="en-US" dirty="0" smtClean="0"/>
          </a:p>
        </p:txBody>
      </p:sp>
      <p:sp>
        <p:nvSpPr>
          <p:cNvPr id="3" name="Content Placeholder 2"/>
          <p:cNvSpPr>
            <a:spLocks noGrp="1"/>
          </p:cNvSpPr>
          <p:nvPr>
            <p:ph idx="1"/>
          </p:nvPr>
        </p:nvSpPr>
        <p:spPr>
          <a:xfrm>
            <a:off x="685800" y="1828800"/>
            <a:ext cx="7772400" cy="4648200"/>
          </a:xfrm>
        </p:spPr>
        <p:txBody>
          <a:bodyPr/>
          <a:lstStyle/>
          <a:p>
            <a:pPr>
              <a:defRPr/>
            </a:pPr>
            <a:r>
              <a:rPr lang="en-US" b="1" dirty="0" smtClean="0">
                <a:solidFill>
                  <a:srgbClr val="002060"/>
                </a:solidFill>
              </a:rPr>
              <a:t>Second Dilemma</a:t>
            </a:r>
          </a:p>
          <a:p>
            <a:pPr lvl="1">
              <a:defRPr/>
            </a:pPr>
            <a:r>
              <a:rPr lang="en-US" dirty="0" smtClean="0"/>
              <a:t>Earning adequate income to pay for the increased value of the assets may be difficult, if not impossible, for a successor to accomplish.</a:t>
            </a:r>
          </a:p>
          <a:p>
            <a:pPr lvl="1">
              <a:defRPr/>
            </a:pPr>
            <a:r>
              <a:rPr lang="en-US" dirty="0" smtClean="0"/>
              <a:t>For Michael to be successful, both the income the business generates and the market value of the farm assets has to be considered.</a:t>
            </a:r>
          </a:p>
        </p:txBody>
      </p:sp>
    </p:spTree>
    <p:extLst>
      <p:ext uri="{BB962C8B-B14F-4D97-AF65-F5344CB8AC3E}">
        <p14:creationId xmlns:p14="http://schemas.microsoft.com/office/powerpoint/2010/main" val="23942185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62000"/>
            <a:ext cx="8153400" cy="762000"/>
          </a:xfrm>
        </p:spPr>
        <p:txBody>
          <a:bodyPr/>
          <a:lstStyle/>
          <a:p>
            <a:r>
              <a:rPr lang="en-US" altLang="en-US" dirty="0" smtClean="0"/>
              <a:t>Putting a Value on Sweat Equity</a:t>
            </a:r>
            <a:br>
              <a:rPr lang="en-US" altLang="en-US" dirty="0" smtClean="0"/>
            </a:br>
            <a:endParaRPr lang="en-US" altLang="en-US" dirty="0" smtClean="0"/>
          </a:p>
        </p:txBody>
      </p:sp>
      <p:sp>
        <p:nvSpPr>
          <p:cNvPr id="3" name="Content Placeholder 2"/>
          <p:cNvSpPr>
            <a:spLocks noGrp="1"/>
          </p:cNvSpPr>
          <p:nvPr>
            <p:ph idx="1"/>
          </p:nvPr>
        </p:nvSpPr>
        <p:spPr>
          <a:xfrm>
            <a:off x="685800" y="1752600"/>
            <a:ext cx="7772400" cy="4648200"/>
          </a:xfrm>
        </p:spPr>
        <p:txBody>
          <a:bodyPr/>
          <a:lstStyle/>
          <a:p>
            <a:pPr>
              <a:defRPr/>
            </a:pPr>
            <a:r>
              <a:rPr lang="en-US" b="1" dirty="0" smtClean="0">
                <a:solidFill>
                  <a:srgbClr val="002060"/>
                </a:solidFill>
              </a:rPr>
              <a:t>Resolution</a:t>
            </a:r>
          </a:p>
          <a:p>
            <a:pPr lvl="1">
              <a:defRPr/>
            </a:pPr>
            <a:r>
              <a:rPr lang="en-US" dirty="0" smtClean="0"/>
              <a:t>After careful consideration, Mom and Dad decided that they would equally divide the 1990 value of the farm between the three children.</a:t>
            </a:r>
          </a:p>
          <a:p>
            <a:pPr lvl="1">
              <a:defRPr/>
            </a:pPr>
            <a:r>
              <a:rPr lang="en-US" dirty="0" smtClean="0"/>
              <a:t>They also decided that Michael was responsible for 50 percent of the growth since 1990 (value of business grew from $420,000 to $1,680,000 or $1,260,000).</a:t>
            </a:r>
          </a:p>
        </p:txBody>
      </p:sp>
    </p:spTree>
    <p:extLst>
      <p:ext uri="{BB962C8B-B14F-4D97-AF65-F5344CB8AC3E}">
        <p14:creationId xmlns:p14="http://schemas.microsoft.com/office/powerpoint/2010/main" val="2953371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62000"/>
            <a:ext cx="8153400" cy="914400"/>
          </a:xfrm>
        </p:spPr>
        <p:txBody>
          <a:bodyPr/>
          <a:lstStyle/>
          <a:p>
            <a:r>
              <a:rPr lang="en-US" altLang="en-US" dirty="0" smtClean="0"/>
              <a:t>Putting a Value on Sweat Equity</a:t>
            </a:r>
            <a:br>
              <a:rPr lang="en-US" altLang="en-US" dirty="0" smtClean="0"/>
            </a:br>
            <a:endParaRPr lang="en-US" altLang="en-US" dirty="0" smtClean="0"/>
          </a:p>
        </p:txBody>
      </p:sp>
      <p:sp>
        <p:nvSpPr>
          <p:cNvPr id="3" name="Content Placeholder 2"/>
          <p:cNvSpPr>
            <a:spLocks noGrp="1"/>
          </p:cNvSpPr>
          <p:nvPr>
            <p:ph idx="1"/>
          </p:nvPr>
        </p:nvSpPr>
        <p:spPr>
          <a:xfrm>
            <a:off x="685800" y="1828800"/>
            <a:ext cx="7772400" cy="4572000"/>
          </a:xfrm>
        </p:spPr>
        <p:txBody>
          <a:bodyPr/>
          <a:lstStyle/>
          <a:p>
            <a:pPr>
              <a:defRPr/>
            </a:pPr>
            <a:r>
              <a:rPr lang="en-US" b="1" dirty="0" smtClean="0">
                <a:solidFill>
                  <a:srgbClr val="002060"/>
                </a:solidFill>
              </a:rPr>
              <a:t>Asset Distribution in Estate Plan</a:t>
            </a:r>
          </a:p>
          <a:p>
            <a:pPr lvl="1">
              <a:defRPr/>
            </a:pPr>
            <a:r>
              <a:rPr lang="en-US" dirty="0" smtClean="0"/>
              <a:t>Michael receives $980,000:</a:t>
            </a:r>
          </a:p>
          <a:p>
            <a:pPr lvl="2">
              <a:defRPr/>
            </a:pPr>
            <a:r>
              <a:rPr lang="en-US" dirty="0" smtClean="0"/>
              <a:t>$140,000 (1/3 of 1990 value)</a:t>
            </a:r>
          </a:p>
          <a:p>
            <a:pPr lvl="2">
              <a:defRPr/>
            </a:pPr>
            <a:r>
              <a:rPr lang="en-US" dirty="0" smtClean="0"/>
              <a:t>$630,000 (50% of growth)</a:t>
            </a:r>
          </a:p>
          <a:p>
            <a:pPr lvl="2">
              <a:defRPr/>
            </a:pPr>
            <a:r>
              <a:rPr lang="en-US" dirty="0" smtClean="0"/>
              <a:t>$210,000 (1/3 of parent’s contribution to growth)</a:t>
            </a:r>
          </a:p>
          <a:p>
            <a:pPr lvl="1">
              <a:defRPr/>
            </a:pPr>
            <a:r>
              <a:rPr lang="en-US" dirty="0" smtClean="0"/>
              <a:t>Non-farm siblings receive $350,000 each:</a:t>
            </a:r>
          </a:p>
          <a:p>
            <a:pPr lvl="2">
              <a:defRPr/>
            </a:pPr>
            <a:r>
              <a:rPr lang="en-US" dirty="0" smtClean="0"/>
              <a:t>$140,000 (1/3 of 1990 value)</a:t>
            </a:r>
          </a:p>
          <a:p>
            <a:pPr lvl="2">
              <a:defRPr/>
            </a:pPr>
            <a:r>
              <a:rPr lang="en-US" dirty="0" smtClean="0"/>
              <a:t>$210,000 (1/3 of parent’s contribution to growth)</a:t>
            </a:r>
          </a:p>
          <a:p>
            <a:pPr lvl="2">
              <a:defRPr/>
            </a:pPr>
            <a:endParaRPr lang="en-US" dirty="0" smtClean="0"/>
          </a:p>
        </p:txBody>
      </p:sp>
    </p:spTree>
    <p:extLst>
      <p:ext uri="{BB962C8B-B14F-4D97-AF65-F5344CB8AC3E}">
        <p14:creationId xmlns:p14="http://schemas.microsoft.com/office/powerpoint/2010/main" val="30814968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62000"/>
            <a:ext cx="8153400" cy="762000"/>
          </a:xfrm>
        </p:spPr>
        <p:txBody>
          <a:bodyPr/>
          <a:lstStyle/>
          <a:p>
            <a:r>
              <a:rPr lang="en-US" altLang="en-US" dirty="0" smtClean="0"/>
              <a:t>Putting a Value on Sweat Equity</a:t>
            </a:r>
            <a:br>
              <a:rPr lang="en-US" altLang="en-US" dirty="0" smtClean="0"/>
            </a:br>
            <a:endParaRPr lang="en-US" altLang="en-US" dirty="0" smtClean="0"/>
          </a:p>
        </p:txBody>
      </p:sp>
      <p:sp>
        <p:nvSpPr>
          <p:cNvPr id="3" name="Content Placeholder 2"/>
          <p:cNvSpPr>
            <a:spLocks noGrp="1"/>
          </p:cNvSpPr>
          <p:nvPr>
            <p:ph idx="1"/>
          </p:nvPr>
        </p:nvSpPr>
        <p:spPr>
          <a:xfrm>
            <a:off x="685800" y="1524000"/>
            <a:ext cx="7772400" cy="5181600"/>
          </a:xfrm>
        </p:spPr>
        <p:txBody>
          <a:bodyPr/>
          <a:lstStyle/>
          <a:p>
            <a:pPr>
              <a:defRPr/>
            </a:pPr>
            <a:r>
              <a:rPr lang="en-US" b="1" dirty="0" smtClean="0">
                <a:solidFill>
                  <a:srgbClr val="002060"/>
                </a:solidFill>
              </a:rPr>
              <a:t>Contributions Equal Compensation</a:t>
            </a:r>
          </a:p>
          <a:p>
            <a:pPr lvl="1">
              <a:defRPr/>
            </a:pPr>
            <a:r>
              <a:rPr lang="en-US" dirty="0" smtClean="0"/>
              <a:t>The family business looks different today because Michael came back to the farm.</a:t>
            </a:r>
          </a:p>
          <a:p>
            <a:pPr>
              <a:defRPr/>
            </a:pPr>
            <a:r>
              <a:rPr lang="en-US" b="1" dirty="0" smtClean="0">
                <a:solidFill>
                  <a:srgbClr val="002060"/>
                </a:solidFill>
              </a:rPr>
              <a:t>Caveats</a:t>
            </a:r>
          </a:p>
          <a:p>
            <a:pPr lvl="1">
              <a:defRPr/>
            </a:pPr>
            <a:r>
              <a:rPr lang="en-US" dirty="0" smtClean="0"/>
              <a:t>It is often difficult to determine how much “sweat equity” contributed to the increase in value of the business.</a:t>
            </a:r>
          </a:p>
          <a:p>
            <a:pPr lvl="1">
              <a:defRPr/>
            </a:pPr>
            <a:r>
              <a:rPr lang="en-US" dirty="0" smtClean="0"/>
              <a:t>The level of Michael’s annual compensation is an important consideration when valuing “sweat equity.” </a:t>
            </a:r>
          </a:p>
        </p:txBody>
      </p:sp>
    </p:spTree>
    <p:extLst>
      <p:ext uri="{BB962C8B-B14F-4D97-AF65-F5344CB8AC3E}">
        <p14:creationId xmlns:p14="http://schemas.microsoft.com/office/powerpoint/2010/main" val="160575400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1295400"/>
            <a:ext cx="8458200" cy="4114800"/>
          </a:xfrm>
        </p:spPr>
        <p:txBody>
          <a:bodyPr/>
          <a:lstStyle/>
          <a:p>
            <a:pPr marL="0" indent="0" algn="ctr">
              <a:buNone/>
            </a:pPr>
            <a:endParaRPr lang="en-US" sz="5400" dirty="0" smtClean="0"/>
          </a:p>
          <a:p>
            <a:pPr marL="0" indent="0" algn="ctr">
              <a:buNone/>
            </a:pPr>
            <a:r>
              <a:rPr lang="en-US" sz="4400" b="1" dirty="0" smtClean="0">
                <a:solidFill>
                  <a:srgbClr val="002060"/>
                </a:solidFill>
              </a:rPr>
              <a:t>Case Study</a:t>
            </a:r>
          </a:p>
          <a:p>
            <a:pPr marL="0" indent="0" algn="ctr">
              <a:buNone/>
            </a:pPr>
            <a:r>
              <a:rPr lang="en-US" dirty="0" smtClean="0"/>
              <a:t>Adapted using information from</a:t>
            </a:r>
          </a:p>
          <a:p>
            <a:pPr marL="0" indent="0" algn="ctr">
              <a:buNone/>
            </a:pPr>
            <a:r>
              <a:rPr lang="en-US" dirty="0" smtClean="0"/>
              <a:t>John Baker, Iowa State University </a:t>
            </a:r>
          </a:p>
          <a:p>
            <a:endParaRPr lang="en-US" dirty="0"/>
          </a:p>
        </p:txBody>
      </p:sp>
    </p:spTree>
    <p:extLst>
      <p:ext uri="{BB962C8B-B14F-4D97-AF65-F5344CB8AC3E}">
        <p14:creationId xmlns:p14="http://schemas.microsoft.com/office/powerpoint/2010/main" val="114122362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p:cNvSpPr>
            <a:spLocks noGrp="1"/>
          </p:cNvSpPr>
          <p:nvPr>
            <p:ph type="title"/>
          </p:nvPr>
        </p:nvSpPr>
        <p:spPr>
          <a:xfrm>
            <a:off x="381000" y="1143000"/>
            <a:ext cx="8077200" cy="914400"/>
          </a:xfrm>
        </p:spPr>
        <p:txBody>
          <a:bodyPr/>
          <a:lstStyle/>
          <a:p>
            <a:r>
              <a:rPr lang="en-US" dirty="0" smtClean="0"/>
              <a:t>Johnson Family</a:t>
            </a:r>
          </a:p>
        </p:txBody>
      </p:sp>
      <p:sp>
        <p:nvSpPr>
          <p:cNvPr id="57347" name="Content Placeholder 2"/>
          <p:cNvSpPr>
            <a:spLocks noGrp="1"/>
          </p:cNvSpPr>
          <p:nvPr>
            <p:ph idx="1"/>
          </p:nvPr>
        </p:nvSpPr>
        <p:spPr>
          <a:xfrm>
            <a:off x="381000" y="2286000"/>
            <a:ext cx="8382000" cy="4114800"/>
          </a:xfrm>
        </p:spPr>
        <p:txBody>
          <a:bodyPr/>
          <a:lstStyle/>
          <a:p>
            <a:pPr marL="55563" indent="-55563">
              <a:buFontTx/>
              <a:buNone/>
            </a:pPr>
            <a:r>
              <a:rPr lang="en-US" sz="3600" dirty="0" smtClean="0"/>
              <a:t>The Johnson family is a typical Indiana family who own and operate a farm family business and they want it to continue for another generation.  Only one of their children is interested in farming. </a:t>
            </a:r>
          </a:p>
          <a:p>
            <a:pPr marL="55563" indent="-55563">
              <a:buFontTx/>
              <a:buNone/>
            </a:pPr>
            <a:endParaRPr lang="en-US" dirty="0" smtClean="0"/>
          </a:p>
        </p:txBody>
      </p:sp>
    </p:spTree>
    <p:extLst>
      <p:ext uri="{BB962C8B-B14F-4D97-AF65-F5344CB8AC3E}">
        <p14:creationId xmlns:p14="http://schemas.microsoft.com/office/powerpoint/2010/main" val="216532805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685800" y="914400"/>
            <a:ext cx="7772400" cy="914400"/>
          </a:xfrm>
        </p:spPr>
        <p:txBody>
          <a:bodyPr/>
          <a:lstStyle/>
          <a:p>
            <a:r>
              <a:rPr lang="en-US" dirty="0" smtClean="0"/>
              <a:t>The Johnson’s</a:t>
            </a:r>
          </a:p>
        </p:txBody>
      </p:sp>
      <p:sp>
        <p:nvSpPr>
          <p:cNvPr id="58371" name="Rectangle 3"/>
          <p:cNvSpPr>
            <a:spLocks noGrp="1" noChangeArrowheads="1"/>
          </p:cNvSpPr>
          <p:nvPr>
            <p:ph type="body" idx="1"/>
          </p:nvPr>
        </p:nvSpPr>
        <p:spPr>
          <a:xfrm>
            <a:off x="685800" y="2133600"/>
            <a:ext cx="7772400" cy="4114800"/>
          </a:xfrm>
        </p:spPr>
        <p:txBody>
          <a:bodyPr/>
          <a:lstStyle/>
          <a:p>
            <a:r>
              <a:rPr lang="en-US" sz="2800" dirty="0" smtClean="0"/>
              <a:t>Matthew and Mary farm with Matthew’s father, Richard.</a:t>
            </a:r>
          </a:p>
          <a:p>
            <a:r>
              <a:rPr lang="en-US" sz="2800" dirty="0" smtClean="0"/>
              <a:t>They have three children: Luke, John, and Elizabeth. </a:t>
            </a:r>
          </a:p>
          <a:p>
            <a:pPr lvl="1"/>
            <a:r>
              <a:rPr lang="en-US" sz="2400" dirty="0" smtClean="0"/>
              <a:t>Luke has expressed interest in returning to the farm.</a:t>
            </a:r>
          </a:p>
          <a:p>
            <a:r>
              <a:rPr lang="en-US" sz="2800" dirty="0" smtClean="0"/>
              <a:t>Matthew and Mary love all their children and wonder how to divide assets when they are gone.</a:t>
            </a:r>
          </a:p>
          <a:p>
            <a:endParaRPr lang="en-US" dirty="0" smtClean="0"/>
          </a:p>
        </p:txBody>
      </p:sp>
    </p:spTree>
    <p:extLst>
      <p:ext uri="{BB962C8B-B14F-4D97-AF65-F5344CB8AC3E}">
        <p14:creationId xmlns:p14="http://schemas.microsoft.com/office/powerpoint/2010/main" val="64092837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609600" y="914400"/>
            <a:ext cx="8153400" cy="1066800"/>
          </a:xfrm>
        </p:spPr>
        <p:txBody>
          <a:bodyPr/>
          <a:lstStyle/>
          <a:p>
            <a:r>
              <a:rPr lang="en-US" dirty="0" smtClean="0"/>
              <a:t>The Johnson’s: Stage One</a:t>
            </a:r>
          </a:p>
        </p:txBody>
      </p:sp>
      <p:sp>
        <p:nvSpPr>
          <p:cNvPr id="59395" name="Rectangle 3"/>
          <p:cNvSpPr>
            <a:spLocks noGrp="1" noChangeArrowheads="1"/>
          </p:cNvSpPr>
          <p:nvPr>
            <p:ph type="body" idx="1"/>
          </p:nvPr>
        </p:nvSpPr>
        <p:spPr>
          <a:xfrm>
            <a:off x="457200" y="2209800"/>
            <a:ext cx="7924800" cy="4191000"/>
          </a:xfrm>
        </p:spPr>
        <p:txBody>
          <a:bodyPr/>
          <a:lstStyle/>
          <a:p>
            <a:r>
              <a:rPr lang="en-US" dirty="0" smtClean="0"/>
              <a:t>Luke is 21 and has a cattle herd of 10.</a:t>
            </a:r>
          </a:p>
          <a:p>
            <a:r>
              <a:rPr lang="en-US" dirty="0" smtClean="0"/>
              <a:t>He is in college and will finish this year.</a:t>
            </a:r>
          </a:p>
          <a:p>
            <a:r>
              <a:rPr lang="en-US" dirty="0" smtClean="0"/>
              <a:t>Since he hasn’t contributed to the farm, no compensation is needed.</a:t>
            </a:r>
          </a:p>
          <a:p>
            <a:r>
              <a:rPr lang="en-US" b="1" dirty="0" smtClean="0"/>
              <a:t>Equal division would be fair because Luke hasn’t done anything “extra.”</a:t>
            </a:r>
          </a:p>
        </p:txBody>
      </p:sp>
    </p:spTree>
    <p:extLst>
      <p:ext uri="{BB962C8B-B14F-4D97-AF65-F5344CB8AC3E}">
        <p14:creationId xmlns:p14="http://schemas.microsoft.com/office/powerpoint/2010/main" val="9703686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685800" y="990600"/>
            <a:ext cx="7772400" cy="838200"/>
          </a:xfrm>
        </p:spPr>
        <p:txBody>
          <a:bodyPr/>
          <a:lstStyle/>
          <a:p>
            <a:r>
              <a:rPr lang="en-US" dirty="0" smtClean="0"/>
              <a:t>The Johnson’s: Stage Two</a:t>
            </a:r>
          </a:p>
        </p:txBody>
      </p:sp>
      <p:sp>
        <p:nvSpPr>
          <p:cNvPr id="60419" name="Rectangle 3"/>
          <p:cNvSpPr>
            <a:spLocks noGrp="1" noChangeArrowheads="1"/>
          </p:cNvSpPr>
          <p:nvPr>
            <p:ph type="body" idx="1"/>
          </p:nvPr>
        </p:nvSpPr>
        <p:spPr>
          <a:xfrm>
            <a:off x="228600" y="2133600"/>
            <a:ext cx="8915400" cy="4191000"/>
          </a:xfrm>
        </p:spPr>
        <p:txBody>
          <a:bodyPr/>
          <a:lstStyle/>
          <a:p>
            <a:r>
              <a:rPr lang="en-US" sz="2600" dirty="0" smtClean="0"/>
              <a:t>Matthew and Mary are 65.</a:t>
            </a:r>
          </a:p>
          <a:p>
            <a:r>
              <a:rPr lang="en-US" sz="2600" dirty="0" smtClean="0"/>
              <a:t>Luke is 41 and is married to Jane, and has two children.</a:t>
            </a:r>
          </a:p>
          <a:p>
            <a:r>
              <a:rPr lang="en-US" sz="2600" dirty="0" smtClean="0"/>
              <a:t>Matthew and Luke have been farming together for 20 years.</a:t>
            </a:r>
          </a:p>
          <a:p>
            <a:r>
              <a:rPr lang="en-US" sz="2600" dirty="0" smtClean="0"/>
              <a:t>Luke makes </a:t>
            </a:r>
            <a:r>
              <a:rPr lang="en-US" sz="2600" i="1" u="sng" dirty="0" smtClean="0"/>
              <a:t>some</a:t>
            </a:r>
            <a:r>
              <a:rPr lang="en-US" sz="2600" dirty="0" smtClean="0"/>
              <a:t> management decisions.</a:t>
            </a:r>
          </a:p>
          <a:p>
            <a:r>
              <a:rPr lang="en-US" sz="2600" dirty="0" smtClean="0"/>
              <a:t>2,000 acres are farmed by Matthew and Luke.</a:t>
            </a:r>
          </a:p>
          <a:p>
            <a:r>
              <a:rPr lang="en-US" sz="2600" dirty="0" smtClean="0"/>
              <a:t>Their herds have grown significantly.</a:t>
            </a:r>
          </a:p>
          <a:p>
            <a:r>
              <a:rPr lang="en-US" sz="2600" b="1" u="sng" dirty="0" smtClean="0"/>
              <a:t>How do we value Luke’s contribution to the farm?</a:t>
            </a:r>
          </a:p>
        </p:txBody>
      </p:sp>
    </p:spTree>
    <p:extLst>
      <p:ext uri="{BB962C8B-B14F-4D97-AF65-F5344CB8AC3E}">
        <p14:creationId xmlns:p14="http://schemas.microsoft.com/office/powerpoint/2010/main" val="35848087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457200" y="762000"/>
            <a:ext cx="8153400" cy="990600"/>
          </a:xfrm>
        </p:spPr>
        <p:txBody>
          <a:bodyPr/>
          <a:lstStyle/>
          <a:p>
            <a:r>
              <a:rPr lang="en-US" dirty="0" smtClean="0"/>
              <a:t>Factors to Consider</a:t>
            </a:r>
          </a:p>
        </p:txBody>
      </p:sp>
      <p:sp>
        <p:nvSpPr>
          <p:cNvPr id="61443" name="Rectangle 3"/>
          <p:cNvSpPr>
            <a:spLocks noGrp="1" noChangeArrowheads="1"/>
          </p:cNvSpPr>
          <p:nvPr>
            <p:ph type="body" idx="1"/>
          </p:nvPr>
        </p:nvSpPr>
        <p:spPr>
          <a:xfrm>
            <a:off x="533400" y="1752600"/>
            <a:ext cx="8077200" cy="4724400"/>
          </a:xfrm>
        </p:spPr>
        <p:txBody>
          <a:bodyPr/>
          <a:lstStyle/>
          <a:p>
            <a:pPr marL="571500" indent="-571500">
              <a:buFont typeface="Wingdings" pitchFamily="2" charset="2"/>
              <a:buAutoNum type="arabicPeriod"/>
            </a:pPr>
            <a:r>
              <a:rPr lang="en-US" sz="2800" dirty="0" smtClean="0"/>
              <a:t>What value has Luke added to the farm?</a:t>
            </a:r>
          </a:p>
          <a:p>
            <a:pPr marL="571500" indent="-571500">
              <a:buFont typeface="Wingdings" pitchFamily="2" charset="2"/>
              <a:buAutoNum type="arabicPeriod"/>
            </a:pPr>
            <a:r>
              <a:rPr lang="en-US" sz="2800" dirty="0" smtClean="0"/>
              <a:t>What value has Matthew added because he knows Luke is going to take over?</a:t>
            </a:r>
          </a:p>
          <a:p>
            <a:pPr marL="571500" indent="-571500">
              <a:buFont typeface="Wingdings" pitchFamily="2" charset="2"/>
              <a:buAutoNum type="arabicPeriod"/>
            </a:pPr>
            <a:r>
              <a:rPr lang="en-US" sz="2800" dirty="0" smtClean="0"/>
              <a:t>Has Luke built assets on Matthew’s land?</a:t>
            </a:r>
          </a:p>
          <a:p>
            <a:pPr marL="571500" indent="-571500">
              <a:buFont typeface="Wingdings" pitchFamily="2" charset="2"/>
              <a:buAutoNum type="arabicPeriod"/>
            </a:pPr>
            <a:r>
              <a:rPr lang="en-US" sz="2800" dirty="0" smtClean="0"/>
              <a:t>What amount should Luke receive for management decisions?</a:t>
            </a:r>
          </a:p>
          <a:p>
            <a:pPr marL="571500" indent="-571500">
              <a:buFont typeface="Wingdings" pitchFamily="2" charset="2"/>
              <a:buAutoNum type="arabicPeriod"/>
            </a:pPr>
            <a:r>
              <a:rPr lang="en-US" sz="2800" dirty="0" smtClean="0"/>
              <a:t>Has Luke made repairs and improvements to the property (machinery, buildings, land)?</a:t>
            </a:r>
          </a:p>
        </p:txBody>
      </p:sp>
    </p:spTree>
    <p:extLst>
      <p:ext uri="{BB962C8B-B14F-4D97-AF65-F5344CB8AC3E}">
        <p14:creationId xmlns:p14="http://schemas.microsoft.com/office/powerpoint/2010/main" val="114756118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xfrm>
            <a:off x="457200" y="762000"/>
            <a:ext cx="7543800" cy="838200"/>
          </a:xfrm>
        </p:spPr>
        <p:txBody>
          <a:bodyPr/>
          <a:lstStyle/>
          <a:p>
            <a:r>
              <a:rPr lang="en-US" dirty="0" smtClean="0"/>
              <a:t>The Johnson’s: Stage Three</a:t>
            </a:r>
          </a:p>
        </p:txBody>
      </p:sp>
      <p:sp>
        <p:nvSpPr>
          <p:cNvPr id="62467" name="Rectangle 3"/>
          <p:cNvSpPr>
            <a:spLocks noGrp="1" noChangeArrowheads="1"/>
          </p:cNvSpPr>
          <p:nvPr>
            <p:ph type="body" idx="1"/>
          </p:nvPr>
        </p:nvSpPr>
        <p:spPr>
          <a:xfrm>
            <a:off x="457200" y="1600200"/>
            <a:ext cx="8001000" cy="4953000"/>
          </a:xfrm>
        </p:spPr>
        <p:txBody>
          <a:bodyPr/>
          <a:lstStyle/>
          <a:p>
            <a:r>
              <a:rPr lang="en-US" sz="2600" dirty="0" smtClean="0"/>
              <a:t>Matthew’s dad, Richard, passes away.</a:t>
            </a:r>
          </a:p>
          <a:p>
            <a:r>
              <a:rPr lang="en-US" sz="2600" dirty="0" smtClean="0"/>
              <a:t>Matthew is having back problems and finds it hard to drive a tractor.</a:t>
            </a:r>
          </a:p>
          <a:p>
            <a:r>
              <a:rPr lang="en-US" sz="2600" dirty="0" smtClean="0"/>
              <a:t>Luke’s daughter, Jessica, and her husband want to come back and farm.</a:t>
            </a:r>
          </a:p>
          <a:p>
            <a:r>
              <a:rPr lang="en-US" sz="2600" dirty="0" smtClean="0"/>
              <a:t>Half of the cash leases have been transferred to Luke’s name.</a:t>
            </a:r>
          </a:p>
          <a:p>
            <a:r>
              <a:rPr lang="en-US" sz="2600" dirty="0" smtClean="0"/>
              <a:t>Luke has taken over the hay operation and all management tasks.</a:t>
            </a:r>
          </a:p>
          <a:p>
            <a:r>
              <a:rPr lang="en-US" sz="2600" dirty="0" smtClean="0"/>
              <a:t>Matthew is slowly phasing out of the business.</a:t>
            </a:r>
          </a:p>
          <a:p>
            <a:r>
              <a:rPr lang="en-US" sz="2600" b="1" dirty="0" smtClean="0"/>
              <a:t>How do we value Luke’s contribution to the farm?</a:t>
            </a:r>
            <a:endParaRPr lang="en-US" sz="2600" dirty="0" smtClean="0"/>
          </a:p>
        </p:txBody>
      </p:sp>
    </p:spTree>
    <p:extLst>
      <p:ext uri="{BB962C8B-B14F-4D97-AF65-F5344CB8AC3E}">
        <p14:creationId xmlns:p14="http://schemas.microsoft.com/office/powerpoint/2010/main" val="246744855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381000" y="609600"/>
            <a:ext cx="8382000" cy="914400"/>
          </a:xfrm>
        </p:spPr>
        <p:txBody>
          <a:bodyPr/>
          <a:lstStyle/>
          <a:p>
            <a:r>
              <a:rPr lang="en-US" dirty="0" smtClean="0"/>
              <a:t>Factors to Consider</a:t>
            </a:r>
          </a:p>
        </p:txBody>
      </p:sp>
      <p:sp>
        <p:nvSpPr>
          <p:cNvPr id="63491" name="Rectangle 3"/>
          <p:cNvSpPr>
            <a:spLocks noGrp="1" noChangeArrowheads="1"/>
          </p:cNvSpPr>
          <p:nvPr>
            <p:ph type="body" idx="1"/>
          </p:nvPr>
        </p:nvSpPr>
        <p:spPr>
          <a:xfrm>
            <a:off x="533400" y="1524000"/>
            <a:ext cx="8077200" cy="4800600"/>
          </a:xfrm>
        </p:spPr>
        <p:txBody>
          <a:bodyPr/>
          <a:lstStyle/>
          <a:p>
            <a:r>
              <a:rPr lang="en-US" sz="2600" dirty="0" smtClean="0"/>
              <a:t>What value has Luke added to the farm?</a:t>
            </a:r>
          </a:p>
          <a:p>
            <a:r>
              <a:rPr lang="en-US" sz="2600" dirty="0" smtClean="0"/>
              <a:t>Does Luke have assets on Matthew’s property?</a:t>
            </a:r>
          </a:p>
          <a:p>
            <a:r>
              <a:rPr lang="en-US" sz="2600" dirty="0" smtClean="0"/>
              <a:t>How much of the physical work does Luke provide on Matthew’s land.</a:t>
            </a:r>
          </a:p>
          <a:p>
            <a:r>
              <a:rPr lang="en-US" sz="2600" dirty="0" smtClean="0"/>
              <a:t>How much has Luke been compensated for managing the farm?</a:t>
            </a:r>
          </a:p>
          <a:p>
            <a:r>
              <a:rPr lang="en-US" sz="2600" dirty="0" smtClean="0"/>
              <a:t>How much wealth has been preserved because of Luke’s presence?</a:t>
            </a:r>
          </a:p>
          <a:p>
            <a:r>
              <a:rPr lang="en-US" sz="2600" dirty="0" smtClean="0"/>
              <a:t>What personal services for Matthew and Mary have been performed by Luke and Jane?</a:t>
            </a:r>
          </a:p>
        </p:txBody>
      </p:sp>
    </p:spTree>
    <p:extLst>
      <p:ext uri="{BB962C8B-B14F-4D97-AF65-F5344CB8AC3E}">
        <p14:creationId xmlns:p14="http://schemas.microsoft.com/office/powerpoint/2010/main" val="310625263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457200" y="838200"/>
            <a:ext cx="8001000" cy="914400"/>
          </a:xfrm>
        </p:spPr>
        <p:txBody>
          <a:bodyPr/>
          <a:lstStyle/>
          <a:p>
            <a:r>
              <a:rPr lang="en-US" dirty="0" smtClean="0"/>
              <a:t>The Johnson’s: Stage Four</a:t>
            </a:r>
          </a:p>
        </p:txBody>
      </p:sp>
      <p:sp>
        <p:nvSpPr>
          <p:cNvPr id="64515" name="Rectangle 3"/>
          <p:cNvSpPr>
            <a:spLocks noGrp="1" noChangeArrowheads="1"/>
          </p:cNvSpPr>
          <p:nvPr>
            <p:ph type="body" idx="1"/>
          </p:nvPr>
        </p:nvSpPr>
        <p:spPr>
          <a:xfrm>
            <a:off x="457200" y="2057400"/>
            <a:ext cx="8153400" cy="4343400"/>
          </a:xfrm>
        </p:spPr>
        <p:txBody>
          <a:bodyPr/>
          <a:lstStyle/>
          <a:p>
            <a:pPr>
              <a:lnSpc>
                <a:spcPct val="90000"/>
              </a:lnSpc>
            </a:pPr>
            <a:r>
              <a:rPr lang="en-US" sz="2800" dirty="0" smtClean="0"/>
              <a:t>Matthew dies; Mary’s health declines rapidly.</a:t>
            </a:r>
          </a:p>
          <a:p>
            <a:pPr>
              <a:lnSpc>
                <a:spcPct val="90000"/>
              </a:lnSpc>
            </a:pPr>
            <a:r>
              <a:rPr lang="en-US" sz="2800" dirty="0" smtClean="0"/>
              <a:t>Luke and Jane help her with almost everything (i.e., chores, doctor visits, cooking meals, laundry, etc.)</a:t>
            </a:r>
          </a:p>
          <a:p>
            <a:pPr>
              <a:lnSpc>
                <a:spcPct val="90000"/>
              </a:lnSpc>
            </a:pPr>
            <a:r>
              <a:rPr lang="en-US" sz="2800" dirty="0" smtClean="0"/>
              <a:t>Cows are gone; Luke uses buildings, shop, and grain bins on the farm.</a:t>
            </a:r>
          </a:p>
          <a:p>
            <a:pPr>
              <a:lnSpc>
                <a:spcPct val="90000"/>
              </a:lnSpc>
            </a:pPr>
            <a:r>
              <a:rPr lang="en-US" sz="2800" dirty="0" smtClean="0"/>
              <a:t>Luke received all of Matthew’s machinery.</a:t>
            </a:r>
          </a:p>
          <a:p>
            <a:pPr>
              <a:lnSpc>
                <a:spcPct val="90000"/>
              </a:lnSpc>
            </a:pPr>
            <a:r>
              <a:rPr lang="en-US" sz="2800" dirty="0" smtClean="0"/>
              <a:t>Mary now owns a portion of the land because Matthew and her held the land in joint tenancy.</a:t>
            </a:r>
          </a:p>
          <a:p>
            <a:pPr>
              <a:lnSpc>
                <a:spcPct val="90000"/>
              </a:lnSpc>
            </a:pPr>
            <a:endParaRPr lang="en-US" sz="2600" dirty="0" smtClean="0"/>
          </a:p>
        </p:txBody>
      </p:sp>
    </p:spTree>
    <p:extLst>
      <p:ext uri="{BB962C8B-B14F-4D97-AF65-F5344CB8AC3E}">
        <p14:creationId xmlns:p14="http://schemas.microsoft.com/office/powerpoint/2010/main" val="407249497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457200" y="914400"/>
            <a:ext cx="8001000" cy="914400"/>
          </a:xfrm>
        </p:spPr>
        <p:txBody>
          <a:bodyPr/>
          <a:lstStyle/>
          <a:p>
            <a:r>
              <a:rPr lang="en-US" dirty="0" smtClean="0"/>
              <a:t>The Johnson’s: Stage Four</a:t>
            </a:r>
          </a:p>
        </p:txBody>
      </p:sp>
      <p:sp>
        <p:nvSpPr>
          <p:cNvPr id="64515" name="Rectangle 3"/>
          <p:cNvSpPr>
            <a:spLocks noGrp="1" noChangeArrowheads="1"/>
          </p:cNvSpPr>
          <p:nvPr>
            <p:ph type="body" idx="1"/>
          </p:nvPr>
        </p:nvSpPr>
        <p:spPr>
          <a:xfrm>
            <a:off x="457200" y="1981200"/>
            <a:ext cx="8153400" cy="4343400"/>
          </a:xfrm>
        </p:spPr>
        <p:txBody>
          <a:bodyPr/>
          <a:lstStyle/>
          <a:p>
            <a:pPr>
              <a:lnSpc>
                <a:spcPct val="90000"/>
              </a:lnSpc>
            </a:pPr>
            <a:r>
              <a:rPr lang="en-US" b="1" dirty="0" smtClean="0"/>
              <a:t>How do we value Luke’s contribution to the farm?</a:t>
            </a:r>
          </a:p>
          <a:p>
            <a:pPr>
              <a:lnSpc>
                <a:spcPct val="90000"/>
              </a:lnSpc>
            </a:pPr>
            <a:r>
              <a:rPr lang="en-US" b="1" dirty="0" smtClean="0"/>
              <a:t>How do we value Luke and Jane’s extra work on the farm and caring for Mary?</a:t>
            </a:r>
            <a:endParaRPr lang="en-US" sz="2600" dirty="0" smtClean="0"/>
          </a:p>
        </p:txBody>
      </p:sp>
    </p:spTree>
    <p:extLst>
      <p:ext uri="{BB962C8B-B14F-4D97-AF65-F5344CB8AC3E}">
        <p14:creationId xmlns:p14="http://schemas.microsoft.com/office/powerpoint/2010/main" val="33938303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381000" y="762000"/>
            <a:ext cx="8229600" cy="914400"/>
          </a:xfrm>
        </p:spPr>
        <p:txBody>
          <a:bodyPr/>
          <a:lstStyle/>
          <a:p>
            <a:r>
              <a:rPr lang="en-US" dirty="0" smtClean="0"/>
              <a:t>Factors to Consider</a:t>
            </a:r>
          </a:p>
        </p:txBody>
      </p:sp>
      <p:sp>
        <p:nvSpPr>
          <p:cNvPr id="65539" name="Rectangle 3"/>
          <p:cNvSpPr>
            <a:spLocks noGrp="1" noChangeArrowheads="1"/>
          </p:cNvSpPr>
          <p:nvPr>
            <p:ph type="body" idx="1"/>
          </p:nvPr>
        </p:nvSpPr>
        <p:spPr>
          <a:xfrm>
            <a:off x="533400" y="1828800"/>
            <a:ext cx="7848600" cy="4419600"/>
          </a:xfrm>
        </p:spPr>
        <p:txBody>
          <a:bodyPr/>
          <a:lstStyle/>
          <a:p>
            <a:pPr>
              <a:lnSpc>
                <a:spcPct val="90000"/>
              </a:lnSpc>
            </a:pPr>
            <a:r>
              <a:rPr lang="en-US" sz="2800" dirty="0" smtClean="0"/>
              <a:t>Would the farm business still exist without Luke?</a:t>
            </a:r>
          </a:p>
          <a:p>
            <a:pPr>
              <a:lnSpc>
                <a:spcPct val="90000"/>
              </a:lnSpc>
            </a:pPr>
            <a:r>
              <a:rPr lang="en-US" sz="2800" dirty="0" smtClean="0"/>
              <a:t>Would Mary be in a nursing home if Luke and Jane didn’t care for her?</a:t>
            </a:r>
          </a:p>
          <a:p>
            <a:pPr>
              <a:lnSpc>
                <a:spcPct val="90000"/>
              </a:lnSpc>
            </a:pPr>
            <a:r>
              <a:rPr lang="en-US" sz="2800" dirty="0" smtClean="0"/>
              <a:t>Are Luke and Jane receiving other benefits by staying on the farm?</a:t>
            </a:r>
          </a:p>
          <a:p>
            <a:pPr>
              <a:lnSpc>
                <a:spcPct val="90000"/>
              </a:lnSpc>
            </a:pPr>
            <a:r>
              <a:rPr lang="en-US" sz="2800" dirty="0" smtClean="0"/>
              <a:t>How much value has Luke added to the farm?</a:t>
            </a:r>
          </a:p>
          <a:p>
            <a:pPr>
              <a:lnSpc>
                <a:spcPct val="90000"/>
              </a:lnSpc>
            </a:pPr>
            <a:r>
              <a:rPr lang="en-US" sz="2800" dirty="0" smtClean="0"/>
              <a:t>Is Luke managing the entire business?</a:t>
            </a:r>
          </a:p>
          <a:p>
            <a:pPr>
              <a:lnSpc>
                <a:spcPct val="90000"/>
              </a:lnSpc>
            </a:pPr>
            <a:r>
              <a:rPr lang="en-US" sz="2800" dirty="0" smtClean="0"/>
              <a:t>What are increased profits due to Luke’s management?</a:t>
            </a:r>
          </a:p>
        </p:txBody>
      </p:sp>
    </p:spTree>
    <p:extLst>
      <p:ext uri="{BB962C8B-B14F-4D97-AF65-F5344CB8AC3E}">
        <p14:creationId xmlns:p14="http://schemas.microsoft.com/office/powerpoint/2010/main" val="345910473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703811" y="838200"/>
            <a:ext cx="7772400" cy="914400"/>
          </a:xfrm>
        </p:spPr>
        <p:txBody>
          <a:bodyPr/>
          <a:lstStyle/>
          <a:p>
            <a:r>
              <a:rPr lang="en-US" dirty="0" smtClean="0"/>
              <a:t>Now, how do we value?</a:t>
            </a:r>
          </a:p>
        </p:txBody>
      </p:sp>
      <p:sp>
        <p:nvSpPr>
          <p:cNvPr id="66563" name="Rectangle 3"/>
          <p:cNvSpPr>
            <a:spLocks noGrp="1" noChangeArrowheads="1"/>
          </p:cNvSpPr>
          <p:nvPr>
            <p:ph type="body" idx="1"/>
          </p:nvPr>
        </p:nvSpPr>
        <p:spPr>
          <a:xfrm>
            <a:off x="685800" y="1981200"/>
            <a:ext cx="7772400" cy="4191000"/>
          </a:xfrm>
        </p:spPr>
        <p:txBody>
          <a:bodyPr/>
          <a:lstStyle/>
          <a:p>
            <a:r>
              <a:rPr lang="en-US" dirty="0" smtClean="0"/>
              <a:t>There is no exact formula to do this!</a:t>
            </a:r>
          </a:p>
          <a:p>
            <a:r>
              <a:rPr lang="en-US" dirty="0" smtClean="0"/>
              <a:t>However, we can place values on services and increase in wealth. </a:t>
            </a:r>
          </a:p>
          <a:p>
            <a:r>
              <a:rPr lang="en-US" dirty="0" smtClean="0"/>
              <a:t>Once values have been determined, we can multiply this by the number of years worked by Luke.</a:t>
            </a:r>
          </a:p>
        </p:txBody>
      </p:sp>
    </p:spTree>
    <p:extLst>
      <p:ext uri="{BB962C8B-B14F-4D97-AF65-F5344CB8AC3E}">
        <p14:creationId xmlns:p14="http://schemas.microsoft.com/office/powerpoint/2010/main" val="199548964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685800" y="914400"/>
            <a:ext cx="7772400" cy="838200"/>
          </a:xfrm>
        </p:spPr>
        <p:txBody>
          <a:bodyPr/>
          <a:lstStyle/>
          <a:p>
            <a:r>
              <a:rPr lang="en-US" altLang="en-US" dirty="0" smtClean="0"/>
              <a:t>Key Take Home Messages</a:t>
            </a:r>
          </a:p>
        </p:txBody>
      </p:sp>
      <p:sp>
        <p:nvSpPr>
          <p:cNvPr id="3" name="Content Placeholder 2"/>
          <p:cNvSpPr>
            <a:spLocks noGrp="1"/>
          </p:cNvSpPr>
          <p:nvPr>
            <p:ph idx="1"/>
          </p:nvPr>
        </p:nvSpPr>
        <p:spPr>
          <a:xfrm>
            <a:off x="685800" y="2057400"/>
            <a:ext cx="7543800" cy="4267200"/>
          </a:xfrm>
        </p:spPr>
        <p:txBody>
          <a:bodyPr/>
          <a:lstStyle/>
          <a:p>
            <a:r>
              <a:rPr lang="en-US" altLang="en-US" dirty="0" smtClean="0"/>
              <a:t>Equal is not always fair.</a:t>
            </a:r>
          </a:p>
          <a:p>
            <a:r>
              <a:rPr lang="en-US" altLang="en-US" dirty="0" smtClean="0"/>
              <a:t>An equitable division needs to address on-farm heir compensation and the ability of the on-farm heir to maintain the farm family business.</a:t>
            </a:r>
          </a:p>
          <a:p>
            <a:endParaRPr lang="en-US" altLang="en-US" dirty="0" smtClean="0"/>
          </a:p>
        </p:txBody>
      </p:sp>
    </p:spTree>
    <p:extLst>
      <p:ext uri="{BB962C8B-B14F-4D97-AF65-F5344CB8AC3E}">
        <p14:creationId xmlns:p14="http://schemas.microsoft.com/office/powerpoint/2010/main" val="35940977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609600" y="685800"/>
            <a:ext cx="8153400" cy="914400"/>
          </a:xfrm>
        </p:spPr>
        <p:txBody>
          <a:bodyPr/>
          <a:lstStyle/>
          <a:p>
            <a:r>
              <a:rPr lang="en-US" dirty="0" smtClean="0"/>
              <a:t>Questions, Comments</a:t>
            </a:r>
          </a:p>
        </p:txBody>
      </p:sp>
      <p:pic>
        <p:nvPicPr>
          <p:cNvPr id="30724" name="Picture 5" descr="C:\Documents and Settings\cdobbins\Local Settings\Temporary Internet Files\Content.IE5\VC0NUUH6\MC900078811[1].wmf"/>
          <p:cNvPicPr>
            <a:picLocks noGrp="1" noChangeAspect="1" noChangeArrowheads="1"/>
          </p:cNvPicPr>
          <p:nvPr>
            <p:ph idx="1"/>
          </p:nvPr>
        </p:nvPicPr>
        <p:blipFill>
          <a:blip r:embed="rId3" cstate="print"/>
          <a:srcRect/>
          <a:stretch>
            <a:fillRect/>
          </a:stretch>
        </p:blipFill>
        <p:spPr>
          <a:xfrm>
            <a:off x="2209800" y="1828800"/>
            <a:ext cx="4402138" cy="4419600"/>
          </a:xfrm>
        </p:spPr>
      </p:pic>
    </p:spTree>
    <p:extLst>
      <p:ext uri="{BB962C8B-B14F-4D97-AF65-F5344CB8AC3E}">
        <p14:creationId xmlns:p14="http://schemas.microsoft.com/office/powerpoint/2010/main" val="531330449"/>
      </p:ext>
    </p:extLst>
  </p:cSld>
  <p:clrMapOvr>
    <a:masterClrMapping/>
  </p:clrMapOv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Job Descriptions &amp;#x0D;&amp;#x0A;&amp;amp; &amp;#x0D;&amp;#x0A;Organizational Structure&amp;amp;#x09;&amp;quot;&quot;/&gt;&lt;property id=&quot;20307&quot; value=&quot;256&quot;/&gt;&lt;/object&gt;&lt;object type=&quot;3&quot; unique_id=&quot;10005&quot;&gt;&lt;property id=&quot;20148&quot; value=&quot;5&quot;/&gt;&lt;property id=&quot;20300&quot; value=&quot;Slide 2 - &amp;quot;We’re adding to the team&amp;quot;&quot;/&gt;&lt;property id=&quot;20307&quot; value=&quot;288&quot;/&gt;&lt;/object&gt;&lt;object type=&quot;3&quot; unique_id=&quot;10006&quot;&gt;&lt;property id=&quot;20148&quot; value=&quot;5&quot;/&gt;&lt;property id=&quot;20300&quot; value=&quot;Slide 4 - &amp;quot;Job descriptions can:&amp;quot;&quot;/&gt;&lt;property id=&quot;20307&quot; value=&quot;292&quot;/&gt;&lt;/object&gt;&lt;object type=&quot;3&quot; unique_id=&quot;10007&quot;&gt;&lt;property id=&quot;20148&quot; value=&quot;5&quot;/&gt;&lt;property id=&quot;20300&quot; value=&quot;Slide 6 - &amp;quot;Job Description Anatomy&amp;quot;&quot;/&gt;&lt;property id=&quot;20307&quot; value=&quot;287&quot;/&gt;&lt;/object&gt;&lt;object type=&quot;3&quot; unique_id=&quot;10008&quot;&gt;&lt;property id=&quot;20148&quot; value=&quot;5&quot;/&gt;&lt;property id=&quot;20300&quot; value=&quot;Slide 7 - &amp;quot;Responsibility/Authority&amp;quot;&quot;/&gt;&lt;property id=&quot;20307&quot; value=&quot;289&quot;/&gt;&lt;/object&gt;&lt;object type=&quot;3&quot; unique_id=&quot;10009&quot;&gt;&lt;property id=&quot;20148&quot; value=&quot;5&quot;/&gt;&lt;property id=&quot;20300&quot; value=&quot;Slide 8 - &amp;quot;Job Description Anatomy&amp;quot;&quot;/&gt;&lt;property id=&quot;20307&quot; value=&quot;291&quot;/&gt;&lt;/object&gt;&lt;object type=&quot;3&quot; unique_id=&quot;10010&quot;&gt;&lt;property id=&quot;20148&quot; value=&quot;5&quot;/&gt;&lt;property id=&quot;20300&quot; value=&quot;Slide 9 - &amp;quot;Organizational structure&amp;quot;&quot;/&gt;&lt;property id=&quot;20307&quot; value=&quot;285&quot;/&gt;&lt;/object&gt;&lt;object type=&quot;3&quot; unique_id=&quot;10011&quot;&gt;&lt;property id=&quot;20148&quot; value=&quot;5&quot;/&gt;&lt;property id=&quot;20300&quot; value=&quot;Slide 10 - &amp;quot;Entrepreneurial Structure&amp;quot;&quot;/&gt;&lt;property id=&quot;20307&quot; value=&quot;268&quot;/&gt;&lt;/object&gt;&lt;object type=&quot;3&quot; unique_id=&quot;10012&quot;&gt;&lt;property id=&quot;20148&quot; value=&quot;5&quot;/&gt;&lt;property id=&quot;20300&quot; value=&quot;Slide 11 - &amp;quot;Functional Structure for a Farm&amp;quot;&quot;/&gt;&lt;property id=&quot;20307&quot; value=&quot;279&quot;/&gt;&lt;/object&gt;&lt;object type=&quot;3&quot; unique_id=&quot;10015&quot;&gt;&lt;property id=&quot;20148&quot; value=&quot;5&quot;/&gt;&lt;property id=&quot;20300&quot; value=&quot;Slide 13 - &amp;quot;Assignment&amp;quot;&quot;/&gt;&lt;property id=&quot;20307&quot; value=&quot;290&quot;/&gt;&lt;/object&gt;&lt;object type=&quot;3&quot; unique_id=&quot;10254&quot;&gt;&lt;property id=&quot;20148&quot; value=&quot;5&quot;/&gt;&lt;property id=&quot;20300&quot; value=&quot;Slide 5 - &amp;quot;Management Skills&amp;quot;&quot;/&gt;&lt;property id=&quot;20307&quot; value=&quot;294&quot;/&gt;&lt;/object&gt;&lt;object type=&quot;3&quot; unique_id=&quot;10255&quot;&gt;&lt;property id=&quot;20148&quot; value=&quot;5&quot;/&gt;&lt;property id=&quot;20300&quot; value=&quot;Slide 3 - &amp;quot;As a New Partner &amp;quot;&quot;/&gt;&lt;property id=&quot;20307&quot; value=&quot;295&quot;/&gt;&lt;/object&gt;&lt;object type=&quot;3&quot; unique_id=&quot;10352&quot;&gt;&lt;property id=&quot;20148&quot; value=&quot;5&quot;/&gt;&lt;property id=&quot;20300&quot; value=&quot;Slide 12 - &amp;quot;Divisional Structure for Farm&amp;quot;&quot;/&gt;&lt;property id=&quot;20307&quot; value=&quot;296&quot;/&gt;&lt;/object&gt;&lt;/object&gt;&lt;/object&gt;&lt;/database&gt;"/>
  <p:tag name="SECTOMILLISECCONVERTED" val="1"/>
</p:tagLst>
</file>

<file path=ppt/theme/theme1.xml><?xml version="1.0" encoding="utf-8"?>
<a:theme xmlns:a="http://schemas.openxmlformats.org/drawingml/2006/main" name="FarmTogeth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FarmTogether" id="{DC066C1C-8DF8-4838-860E-254E9B43201D}" vid="{5FD1500E-3EF1-4439-8A29-A19AC2041F69}"/>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FarmTogether</Template>
  <TotalTime>8721</TotalTime>
  <Words>1923</Words>
  <Application>Microsoft Office PowerPoint</Application>
  <PresentationFormat>On-screen Show (4:3)</PresentationFormat>
  <Paragraphs>265</Paragraphs>
  <Slides>47</Slides>
  <Notes>14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47</vt:i4>
      </vt:variant>
    </vt:vector>
  </HeadingPairs>
  <TitlesOfParts>
    <vt:vector size="55" baseType="lpstr">
      <vt:lpstr>ＭＳ Ｐゴシック</vt:lpstr>
      <vt:lpstr>Aharoni</vt:lpstr>
      <vt:lpstr>Arial</vt:lpstr>
      <vt:lpstr>Arial Narrow</vt:lpstr>
      <vt:lpstr>Calibri</vt:lpstr>
      <vt:lpstr>Times New Roman</vt:lpstr>
      <vt:lpstr>Wingdings</vt:lpstr>
      <vt:lpstr>FarmTogether</vt:lpstr>
      <vt:lpstr>What’s it Worth if You Stay on the Farm?</vt:lpstr>
      <vt:lpstr>PowerPoint Presentation</vt:lpstr>
      <vt:lpstr>Outline of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is “family farm” defined?</vt:lpstr>
      <vt:lpstr>The Farm</vt:lpstr>
      <vt:lpstr>Two Different Systems</vt:lpstr>
      <vt:lpstr>The FAMILY System</vt:lpstr>
      <vt:lpstr>The BUSINESS System</vt:lpstr>
      <vt:lpstr>Structure</vt:lpstr>
      <vt:lpstr>What is Fair? </vt:lpstr>
      <vt:lpstr>Dividing Business Income </vt:lpstr>
      <vt:lpstr>Dividing Business Income </vt:lpstr>
      <vt:lpstr>Dividing Business Income </vt:lpstr>
      <vt:lpstr>What is Sweat Equity? </vt:lpstr>
      <vt:lpstr>PowerPoint Presentation</vt:lpstr>
      <vt:lpstr>Putting a Value on Sweat Equity </vt:lpstr>
      <vt:lpstr>Putting a Value on Sweat Equity </vt:lpstr>
      <vt:lpstr>Putting a Value on Sweat Equity </vt:lpstr>
      <vt:lpstr>Putting a Value on Sweat Equity </vt:lpstr>
      <vt:lpstr>Putting a Value on Sweat Equity </vt:lpstr>
      <vt:lpstr>Putting a Value on Sweat Equity </vt:lpstr>
      <vt:lpstr>Putting a Value on Sweat Equity </vt:lpstr>
      <vt:lpstr>Putting a Value on Sweat Equity </vt:lpstr>
      <vt:lpstr>Putting a Value on Sweat Equity </vt:lpstr>
      <vt:lpstr>PowerPoint Presentation</vt:lpstr>
      <vt:lpstr>Johnson Family</vt:lpstr>
      <vt:lpstr>The Johnson’s</vt:lpstr>
      <vt:lpstr>The Johnson’s: Stage One</vt:lpstr>
      <vt:lpstr>The Johnson’s: Stage Two</vt:lpstr>
      <vt:lpstr>Factors to Consider</vt:lpstr>
      <vt:lpstr>The Johnson’s: Stage Three</vt:lpstr>
      <vt:lpstr>Factors to Consider</vt:lpstr>
      <vt:lpstr>The Johnson’s: Stage Four</vt:lpstr>
      <vt:lpstr>The Johnson’s: Stage Four</vt:lpstr>
      <vt:lpstr>Factors to Consider</vt:lpstr>
      <vt:lpstr>Now, how do we value?</vt:lpstr>
      <vt:lpstr>Key Take Home Messages</vt:lpstr>
      <vt:lpstr>Questions, Comments</vt:lpstr>
    </vt:vector>
  </TitlesOfParts>
  <Company>Agricultural Economics-Purdue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Organizational Structure</dc:title>
  <dc:creator>Cole Ehmke</dc:creator>
  <cp:lastModifiedBy>Schroeder, Denise A.</cp:lastModifiedBy>
  <cp:revision>208</cp:revision>
  <cp:lastPrinted>2014-11-12T01:44:42Z</cp:lastPrinted>
  <dcterms:created xsi:type="dcterms:W3CDTF">2001-12-06T13:51:47Z</dcterms:created>
  <dcterms:modified xsi:type="dcterms:W3CDTF">2015-12-10T13:29:29Z</dcterms:modified>
</cp:coreProperties>
</file>