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notesSlides/notesSlide12.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drawings/drawing2.xml" ContentType="application/vnd.openxmlformats-officedocument.drawingml.chartshapes+xml"/>
  <Override PartName="/ppt/notesSlides/notesSlide13.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drawings/drawing3.xml" ContentType="application/vnd.openxmlformats-officedocument.drawingml.chartshapes+xml"/>
  <Override PartName="/ppt/notesSlides/notesSlide14.xml" ContentType="application/vnd.openxmlformats-officedocument.presentationml.notesSlide+xml"/>
  <Override PartName="/ppt/charts/chart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84" r:id="rId3"/>
    <p:sldId id="265" r:id="rId4"/>
    <p:sldId id="306" r:id="rId5"/>
    <p:sldId id="311" r:id="rId6"/>
    <p:sldId id="305" r:id="rId7"/>
    <p:sldId id="314" r:id="rId8"/>
    <p:sldId id="315" r:id="rId9"/>
    <p:sldId id="312" r:id="rId10"/>
    <p:sldId id="287" r:id="rId11"/>
    <p:sldId id="307" r:id="rId12"/>
    <p:sldId id="308" r:id="rId13"/>
    <p:sldId id="303" r:id="rId14"/>
    <p:sldId id="309" r:id="rId15"/>
    <p:sldId id="294" r:id="rId16"/>
    <p:sldId id="313" r:id="rId17"/>
    <p:sldId id="297" r:id="rId18"/>
    <p:sldId id="299" r:id="rId19"/>
    <p:sldId id="296" r:id="rId20"/>
    <p:sldId id="25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071A34"/>
    <a:srgbClr val="D8D8D8"/>
    <a:srgbClr val="071A33"/>
    <a:srgbClr val="D9D9D9"/>
    <a:srgbClr val="001A33"/>
    <a:srgbClr val="001A34"/>
    <a:srgbClr val="002B5C"/>
    <a:srgbClr val="6AA6CD"/>
    <a:srgbClr val="5697D5"/>
    <a:srgbClr val="79BD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743" autoAdjust="0"/>
    <p:restoredTop sz="76935" autoAdjust="0"/>
  </p:normalViewPr>
  <p:slideViewPr>
    <p:cSldViewPr showGuides="1">
      <p:cViewPr>
        <p:scale>
          <a:sx n="100" d="100"/>
          <a:sy n="100" d="100"/>
        </p:scale>
        <p:origin x="-1184" y="3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interSettings" Target="printerSettings/printerSettings1.bin"/><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oleObject" Target="Macintosh%20HD:Users:eroche:Dropbox:Crop%20Insurance:Presentations:Wild%20Blueberry:BlueberryGraph_2015.07.10.xlsx" TargetMode="External"/><Relationship Id="rId3"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oleObject" Target="Macintosh%20HD:Users:eroche:Dropbox:Crop%20Insurance:Presentations:Wild%20Blueberry:BlueberryGraph_2015.07.10.xlsx" TargetMode="External"/><Relationship Id="rId3"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1" Type="http://schemas.openxmlformats.org/officeDocument/2006/relationships/themeOverride" Target="../theme/themeOverride3.xml"/><Relationship Id="rId2" Type="http://schemas.openxmlformats.org/officeDocument/2006/relationships/oleObject" Target="Macintosh%20HD:Users:eroche:Dropbox:Crop%20Insurance:Presentations:Wild%20Blueberry:BlueberryGraph_2015.07.10.xlsx" TargetMode="External"/><Relationship Id="rId3" Type="http://schemas.openxmlformats.org/officeDocument/2006/relationships/chartUserShapes" Target="../drawings/drawing3.xm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eroche:Dropbox:Crop%20Insurance:Presentations:Wild%20Blueberry:BlueberryGraph_2015.07.10.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96610471767952"/>
          <c:y val="0.117981463254593"/>
          <c:w val="0.790908203782219"/>
          <c:h val="0.648572998687664"/>
        </c:manualLayout>
      </c:layout>
      <c:barChart>
        <c:barDir val="col"/>
        <c:grouping val="clustered"/>
        <c:varyColors val="0"/>
        <c:ser>
          <c:idx val="0"/>
          <c:order val="0"/>
          <c:tx>
            <c:v>Producer Premium</c:v>
          </c:tx>
          <c:spPr>
            <a:solidFill>
              <a:schemeClr val="bg1">
                <a:lumMod val="65000"/>
              </a:schemeClr>
            </a:solidFill>
            <a:ln>
              <a:solidFill>
                <a:schemeClr val="bg1">
                  <a:lumMod val="65000"/>
                </a:schemeClr>
              </a:solidFill>
            </a:ln>
          </c:spPr>
          <c:invertIfNegative val="0"/>
          <c:cat>
            <c:numRef>
              <c:f>Sheet1!$A$2:$A$12</c:f>
              <c:numCache>
                <c:formatCode>General</c:formatCode>
                <c:ptCount val="11"/>
                <c:pt idx="0">
                  <c:v>2004.0</c:v>
                </c:pt>
                <c:pt idx="1">
                  <c:v>2005.0</c:v>
                </c:pt>
                <c:pt idx="2">
                  <c:v>2006.0</c:v>
                </c:pt>
                <c:pt idx="3">
                  <c:v>2007.0</c:v>
                </c:pt>
                <c:pt idx="4">
                  <c:v>2008.0</c:v>
                </c:pt>
                <c:pt idx="5">
                  <c:v>2009.0</c:v>
                </c:pt>
                <c:pt idx="6">
                  <c:v>2010.0</c:v>
                </c:pt>
                <c:pt idx="7">
                  <c:v>2011.0</c:v>
                </c:pt>
                <c:pt idx="8">
                  <c:v>2012.0</c:v>
                </c:pt>
                <c:pt idx="9">
                  <c:v>2013.0</c:v>
                </c:pt>
                <c:pt idx="10">
                  <c:v>2014.0</c:v>
                </c:pt>
              </c:numCache>
            </c:numRef>
          </c:cat>
          <c:val>
            <c:numRef>
              <c:f>Sheet1!$B$2:$B$12</c:f>
              <c:numCache>
                <c:formatCode>"$"#,##0</c:formatCode>
                <c:ptCount val="11"/>
                <c:pt idx="0" formatCode="&quot;$&quot;#,##0;[Red]\-&quot;$&quot;#,##0">
                  <c:v>15300.0</c:v>
                </c:pt>
                <c:pt idx="1">
                  <c:v>15000.0</c:v>
                </c:pt>
                <c:pt idx="2">
                  <c:v>22200.0</c:v>
                </c:pt>
                <c:pt idx="3">
                  <c:v>19500.0</c:v>
                </c:pt>
                <c:pt idx="4">
                  <c:v>20700.0</c:v>
                </c:pt>
                <c:pt idx="5">
                  <c:v>17700.0</c:v>
                </c:pt>
                <c:pt idx="6">
                  <c:v>18000.0</c:v>
                </c:pt>
                <c:pt idx="7">
                  <c:v>14700.0</c:v>
                </c:pt>
                <c:pt idx="8">
                  <c:v>13500.0</c:v>
                </c:pt>
                <c:pt idx="9">
                  <c:v>13800.0</c:v>
                </c:pt>
                <c:pt idx="10">
                  <c:v>13200.0</c:v>
                </c:pt>
              </c:numCache>
            </c:numRef>
          </c:val>
        </c:ser>
        <c:ser>
          <c:idx val="1"/>
          <c:order val="1"/>
          <c:tx>
            <c:v>Paid Indemnity</c:v>
          </c:tx>
          <c:spPr>
            <a:solidFill>
              <a:schemeClr val="tx2"/>
            </a:solidFill>
            <a:ln w="76200" cmpd="sng"/>
          </c:spPr>
          <c:invertIfNegative val="0"/>
          <c:cat>
            <c:numRef>
              <c:f>Sheet1!$A$2:$A$12</c:f>
              <c:numCache>
                <c:formatCode>General</c:formatCode>
                <c:ptCount val="11"/>
                <c:pt idx="0">
                  <c:v>2004.0</c:v>
                </c:pt>
                <c:pt idx="1">
                  <c:v>2005.0</c:v>
                </c:pt>
                <c:pt idx="2">
                  <c:v>2006.0</c:v>
                </c:pt>
                <c:pt idx="3">
                  <c:v>2007.0</c:v>
                </c:pt>
                <c:pt idx="4">
                  <c:v>2008.0</c:v>
                </c:pt>
                <c:pt idx="5">
                  <c:v>2009.0</c:v>
                </c:pt>
                <c:pt idx="6">
                  <c:v>2010.0</c:v>
                </c:pt>
                <c:pt idx="7">
                  <c:v>2011.0</c:v>
                </c:pt>
                <c:pt idx="8">
                  <c:v>2012.0</c:v>
                </c:pt>
                <c:pt idx="9">
                  <c:v>2013.0</c:v>
                </c:pt>
                <c:pt idx="10">
                  <c:v>2014.0</c:v>
                </c:pt>
              </c:numCache>
            </c:numRef>
          </c:cat>
          <c:val>
            <c:numRef>
              <c:f>Sheet1!$C$2:$C$12</c:f>
              <c:numCache>
                <c:formatCode>"$"#,##0</c:formatCode>
                <c:ptCount val="11"/>
                <c:pt idx="0" formatCode="&quot;$&quot;#,##0;[Red]\-&quot;$&quot;#,##0">
                  <c:v>27745.0</c:v>
                </c:pt>
                <c:pt idx="1">
                  <c:v>52436.0</c:v>
                </c:pt>
                <c:pt idx="2">
                  <c:v>3843.0</c:v>
                </c:pt>
                <c:pt idx="3">
                  <c:v>14376.0</c:v>
                </c:pt>
                <c:pt idx="4">
                  <c:v>6715.0</c:v>
                </c:pt>
                <c:pt idx="5">
                  <c:v>12273.0</c:v>
                </c:pt>
                <c:pt idx="6">
                  <c:v>104775.0</c:v>
                </c:pt>
                <c:pt idx="7">
                  <c:v>11202.0</c:v>
                </c:pt>
                <c:pt idx="8">
                  <c:v>600.0</c:v>
                </c:pt>
                <c:pt idx="9">
                  <c:v>20548.0</c:v>
                </c:pt>
                <c:pt idx="10">
                  <c:v>0.0</c:v>
                </c:pt>
              </c:numCache>
            </c:numRef>
          </c:val>
        </c:ser>
        <c:ser>
          <c:idx val="2"/>
          <c:order val="2"/>
          <c:invertIfNegative val="0"/>
          <c:val>
            <c:numLit>
              <c:formatCode>General</c:formatCode>
              <c:ptCount val="1"/>
              <c:pt idx="0">
                <c:v>1.0</c:v>
              </c:pt>
            </c:numLit>
          </c:val>
        </c:ser>
        <c:dLbls>
          <c:showLegendKey val="0"/>
          <c:showVal val="0"/>
          <c:showCatName val="0"/>
          <c:showSerName val="0"/>
          <c:showPercent val="0"/>
          <c:showBubbleSize val="0"/>
        </c:dLbls>
        <c:gapWidth val="150"/>
        <c:axId val="2146314072"/>
        <c:axId val="2040371352"/>
      </c:barChart>
      <c:catAx>
        <c:axId val="2146314072"/>
        <c:scaling>
          <c:orientation val="minMax"/>
        </c:scaling>
        <c:delete val="0"/>
        <c:axPos val="b"/>
        <c:title>
          <c:tx>
            <c:rich>
              <a:bodyPr/>
              <a:lstStyle/>
              <a:p>
                <a:pPr>
                  <a:defRPr sz="2400"/>
                </a:pPr>
                <a:r>
                  <a:rPr lang="en-US" sz="2400" dirty="0" smtClean="0"/>
                  <a:t>Year</a:t>
                </a:r>
                <a:endParaRPr lang="en-US" sz="2400" dirty="0"/>
              </a:p>
            </c:rich>
          </c:tx>
          <c:layout>
            <c:manualLayout>
              <c:xMode val="edge"/>
              <c:yMode val="edge"/>
              <c:x val="0.503201314579267"/>
              <c:y val="0.911666666666667"/>
            </c:manualLayout>
          </c:layout>
          <c:overlay val="0"/>
        </c:title>
        <c:numFmt formatCode="General" sourceLinked="1"/>
        <c:majorTickMark val="out"/>
        <c:minorTickMark val="none"/>
        <c:tickLblPos val="nextTo"/>
        <c:txPr>
          <a:bodyPr rot="-1500000"/>
          <a:lstStyle/>
          <a:p>
            <a:pPr>
              <a:defRPr sz="2000"/>
            </a:pPr>
            <a:endParaRPr lang="en-US"/>
          </a:p>
        </c:txPr>
        <c:crossAx val="2040371352"/>
        <c:crosses val="autoZero"/>
        <c:auto val="1"/>
        <c:lblAlgn val="ctr"/>
        <c:lblOffset val="100"/>
        <c:noMultiLvlLbl val="0"/>
      </c:catAx>
      <c:valAx>
        <c:axId val="2040371352"/>
        <c:scaling>
          <c:orientation val="minMax"/>
        </c:scaling>
        <c:delete val="0"/>
        <c:axPos val="l"/>
        <c:majorGridlines>
          <c:spPr>
            <a:ln>
              <a:noFill/>
            </a:ln>
          </c:spPr>
        </c:majorGridlines>
        <c:title>
          <c:tx>
            <c:rich>
              <a:bodyPr rot="-5400000" vert="horz"/>
              <a:lstStyle/>
              <a:p>
                <a:pPr>
                  <a:defRPr sz="2400"/>
                </a:pPr>
                <a:r>
                  <a:rPr lang="en-US" sz="2400" dirty="0" smtClean="0"/>
                  <a:t>$ / year</a:t>
                </a:r>
                <a:endParaRPr lang="en-US" sz="2400" dirty="0"/>
              </a:p>
            </c:rich>
          </c:tx>
          <c:layout>
            <c:manualLayout>
              <c:xMode val="edge"/>
              <c:yMode val="edge"/>
              <c:x val="0.0101214752002154"/>
              <c:y val="0.339077919947506"/>
            </c:manualLayout>
          </c:layout>
          <c:overlay val="0"/>
        </c:title>
        <c:numFmt formatCode="&quot;$&quot;#,##0;[Red]\-&quot;$&quot;#,##0" sourceLinked="1"/>
        <c:majorTickMark val="out"/>
        <c:minorTickMark val="none"/>
        <c:tickLblPos val="nextTo"/>
        <c:txPr>
          <a:bodyPr/>
          <a:lstStyle/>
          <a:p>
            <a:pPr>
              <a:defRPr sz="2000"/>
            </a:pPr>
            <a:endParaRPr lang="en-US"/>
          </a:p>
        </c:txPr>
        <c:crossAx val="2146314072"/>
        <c:crosses val="autoZero"/>
        <c:crossBetween val="between"/>
      </c:valAx>
    </c:plotArea>
    <c:legend>
      <c:legendPos val="r"/>
      <c:legendEntry>
        <c:idx val="0"/>
        <c:txPr>
          <a:bodyPr/>
          <a:lstStyle/>
          <a:p>
            <a:pPr>
              <a:defRPr sz="2400"/>
            </a:pPr>
            <a:endParaRPr lang="en-US"/>
          </a:p>
        </c:txPr>
      </c:legendEntry>
      <c:legendEntry>
        <c:idx val="1"/>
        <c:txPr>
          <a:bodyPr/>
          <a:lstStyle/>
          <a:p>
            <a:pPr>
              <a:defRPr sz="2400"/>
            </a:pPr>
            <a:endParaRPr lang="en-US"/>
          </a:p>
        </c:txPr>
      </c:legendEntry>
      <c:legendEntry>
        <c:idx val="2"/>
        <c:delete val="1"/>
      </c:legendEntry>
      <c:layout>
        <c:manualLayout>
          <c:xMode val="edge"/>
          <c:yMode val="edge"/>
          <c:x val="0.784664288758777"/>
          <c:y val="0.0864142060367454"/>
          <c:w val="0.203095991206227"/>
          <c:h val="0.370316929133858"/>
        </c:manualLayout>
      </c:layout>
      <c:overlay val="0"/>
      <c:txPr>
        <a:bodyPr/>
        <a:lstStyle/>
        <a:p>
          <a:pPr>
            <a:defRPr sz="2400"/>
          </a:pPr>
          <a:endParaRPr lang="en-US"/>
        </a:p>
      </c:txPr>
    </c:legend>
    <c:plotVisOnly val="1"/>
    <c:dispBlanksAs val="gap"/>
    <c:showDLblsOverMax val="0"/>
  </c:chart>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96610471767952"/>
          <c:y val="0.117981463254593"/>
          <c:w val="0.790908203782219"/>
          <c:h val="0.648572998687664"/>
        </c:manualLayout>
      </c:layout>
      <c:barChart>
        <c:barDir val="col"/>
        <c:grouping val="clustered"/>
        <c:varyColors val="0"/>
        <c:ser>
          <c:idx val="0"/>
          <c:order val="0"/>
          <c:tx>
            <c:v>Producer Premium</c:v>
          </c:tx>
          <c:spPr>
            <a:solidFill>
              <a:schemeClr val="bg1">
                <a:lumMod val="65000"/>
              </a:schemeClr>
            </a:solidFill>
            <a:ln>
              <a:solidFill>
                <a:schemeClr val="bg1">
                  <a:lumMod val="65000"/>
                </a:schemeClr>
              </a:solidFill>
            </a:ln>
          </c:spPr>
          <c:invertIfNegative val="0"/>
          <c:cat>
            <c:numRef>
              <c:f>[BlueberryGraph_2015.07.10.xlsx]Sheet1!$A$2:$A$12</c:f>
              <c:numCache>
                <c:formatCode>General</c:formatCode>
                <c:ptCount val="11"/>
                <c:pt idx="0">
                  <c:v>2004.0</c:v>
                </c:pt>
                <c:pt idx="1">
                  <c:v>2005.0</c:v>
                </c:pt>
                <c:pt idx="2">
                  <c:v>2006.0</c:v>
                </c:pt>
                <c:pt idx="3">
                  <c:v>2007.0</c:v>
                </c:pt>
                <c:pt idx="4">
                  <c:v>2008.0</c:v>
                </c:pt>
                <c:pt idx="5">
                  <c:v>2009.0</c:v>
                </c:pt>
                <c:pt idx="6">
                  <c:v>2010.0</c:v>
                </c:pt>
                <c:pt idx="7">
                  <c:v>2011.0</c:v>
                </c:pt>
                <c:pt idx="8">
                  <c:v>2012.0</c:v>
                </c:pt>
                <c:pt idx="9">
                  <c:v>2013.0</c:v>
                </c:pt>
                <c:pt idx="10">
                  <c:v>2014.0</c:v>
                </c:pt>
              </c:numCache>
            </c:numRef>
          </c:cat>
          <c:val>
            <c:numRef>
              <c:f>[BlueberryGraph_2015.07.10.xlsx]Sheet1!$B$2:$B$12</c:f>
              <c:numCache>
                <c:formatCode>"$"#,##0</c:formatCode>
                <c:ptCount val="11"/>
                <c:pt idx="0">
                  <c:v>15300.0</c:v>
                </c:pt>
                <c:pt idx="1">
                  <c:v>15000.0</c:v>
                </c:pt>
                <c:pt idx="2">
                  <c:v>22200.0</c:v>
                </c:pt>
                <c:pt idx="3">
                  <c:v>19500.0</c:v>
                </c:pt>
                <c:pt idx="4">
                  <c:v>20700.0</c:v>
                </c:pt>
                <c:pt idx="5">
                  <c:v>17700.0</c:v>
                </c:pt>
                <c:pt idx="6">
                  <c:v>18000.0</c:v>
                </c:pt>
                <c:pt idx="7">
                  <c:v>14700.0</c:v>
                </c:pt>
                <c:pt idx="8">
                  <c:v>13500.0</c:v>
                </c:pt>
                <c:pt idx="9">
                  <c:v>13800.0</c:v>
                </c:pt>
                <c:pt idx="10">
                  <c:v>13200.0</c:v>
                </c:pt>
              </c:numCache>
            </c:numRef>
          </c:val>
        </c:ser>
        <c:ser>
          <c:idx val="1"/>
          <c:order val="1"/>
          <c:tx>
            <c:v>Paid Indemnity</c:v>
          </c:tx>
          <c:spPr>
            <a:solidFill>
              <a:schemeClr val="tx2"/>
            </a:solidFill>
            <a:ln w="76200" cmpd="sng"/>
          </c:spPr>
          <c:invertIfNegative val="0"/>
          <c:cat>
            <c:numRef>
              <c:f>[BlueberryGraph_2015.07.10.xlsx]Sheet1!$A$2:$A$12</c:f>
              <c:numCache>
                <c:formatCode>General</c:formatCode>
                <c:ptCount val="11"/>
                <c:pt idx="0">
                  <c:v>2004.0</c:v>
                </c:pt>
                <c:pt idx="1">
                  <c:v>2005.0</c:v>
                </c:pt>
                <c:pt idx="2">
                  <c:v>2006.0</c:v>
                </c:pt>
                <c:pt idx="3">
                  <c:v>2007.0</c:v>
                </c:pt>
                <c:pt idx="4">
                  <c:v>2008.0</c:v>
                </c:pt>
                <c:pt idx="5">
                  <c:v>2009.0</c:v>
                </c:pt>
                <c:pt idx="6">
                  <c:v>2010.0</c:v>
                </c:pt>
                <c:pt idx="7">
                  <c:v>2011.0</c:v>
                </c:pt>
                <c:pt idx="8">
                  <c:v>2012.0</c:v>
                </c:pt>
                <c:pt idx="9">
                  <c:v>2013.0</c:v>
                </c:pt>
                <c:pt idx="10">
                  <c:v>2014.0</c:v>
                </c:pt>
              </c:numCache>
            </c:numRef>
          </c:cat>
          <c:val>
            <c:numRef>
              <c:f>[BlueberryGraph_2015.07.10.xlsx]Sheet1!$C$2:$C$12</c:f>
              <c:numCache>
                <c:formatCode>"$"#,##0</c:formatCode>
                <c:ptCount val="11"/>
                <c:pt idx="0">
                  <c:v>27745.0</c:v>
                </c:pt>
                <c:pt idx="1">
                  <c:v>52436.0</c:v>
                </c:pt>
                <c:pt idx="2">
                  <c:v>3843.0</c:v>
                </c:pt>
                <c:pt idx="3">
                  <c:v>14376.0</c:v>
                </c:pt>
                <c:pt idx="4">
                  <c:v>6715.0</c:v>
                </c:pt>
                <c:pt idx="5">
                  <c:v>12273.0</c:v>
                </c:pt>
                <c:pt idx="6">
                  <c:v>104775.0</c:v>
                </c:pt>
                <c:pt idx="7">
                  <c:v>11202.0</c:v>
                </c:pt>
                <c:pt idx="8">
                  <c:v>600.0</c:v>
                </c:pt>
                <c:pt idx="9">
                  <c:v>20548.0</c:v>
                </c:pt>
                <c:pt idx="10">
                  <c:v>0.0</c:v>
                </c:pt>
              </c:numCache>
            </c:numRef>
          </c:val>
        </c:ser>
        <c:ser>
          <c:idx val="2"/>
          <c:order val="2"/>
          <c:invertIfNegative val="0"/>
          <c:val>
            <c:numLit>
              <c:formatCode>General</c:formatCode>
              <c:ptCount val="1"/>
              <c:pt idx="0">
                <c:v>1.0</c:v>
              </c:pt>
            </c:numLit>
          </c:val>
        </c:ser>
        <c:dLbls>
          <c:showLegendKey val="0"/>
          <c:showVal val="0"/>
          <c:showCatName val="0"/>
          <c:showSerName val="0"/>
          <c:showPercent val="0"/>
          <c:showBubbleSize val="0"/>
        </c:dLbls>
        <c:gapWidth val="150"/>
        <c:axId val="1843221096"/>
        <c:axId val="2135722840"/>
      </c:barChart>
      <c:catAx>
        <c:axId val="1843221096"/>
        <c:scaling>
          <c:orientation val="minMax"/>
        </c:scaling>
        <c:delete val="0"/>
        <c:axPos val="b"/>
        <c:title>
          <c:tx>
            <c:rich>
              <a:bodyPr/>
              <a:lstStyle/>
              <a:p>
                <a:pPr>
                  <a:defRPr sz="2400"/>
                </a:pPr>
                <a:r>
                  <a:rPr lang="en-US" sz="2400" dirty="0" smtClean="0"/>
                  <a:t>Year</a:t>
                </a:r>
                <a:endParaRPr lang="en-US" sz="2400" dirty="0"/>
              </a:p>
            </c:rich>
          </c:tx>
          <c:layout>
            <c:manualLayout>
              <c:xMode val="edge"/>
              <c:yMode val="edge"/>
              <c:x val="0.503201314579267"/>
              <c:y val="0.911666666666667"/>
            </c:manualLayout>
          </c:layout>
          <c:overlay val="0"/>
        </c:title>
        <c:numFmt formatCode="General" sourceLinked="1"/>
        <c:majorTickMark val="out"/>
        <c:minorTickMark val="none"/>
        <c:tickLblPos val="nextTo"/>
        <c:txPr>
          <a:bodyPr rot="-1500000"/>
          <a:lstStyle/>
          <a:p>
            <a:pPr>
              <a:defRPr sz="2000"/>
            </a:pPr>
            <a:endParaRPr lang="en-US"/>
          </a:p>
        </c:txPr>
        <c:crossAx val="2135722840"/>
        <c:crosses val="autoZero"/>
        <c:auto val="1"/>
        <c:lblAlgn val="ctr"/>
        <c:lblOffset val="100"/>
        <c:noMultiLvlLbl val="0"/>
      </c:catAx>
      <c:valAx>
        <c:axId val="2135722840"/>
        <c:scaling>
          <c:orientation val="minMax"/>
        </c:scaling>
        <c:delete val="0"/>
        <c:axPos val="l"/>
        <c:majorGridlines>
          <c:spPr>
            <a:ln>
              <a:noFill/>
            </a:ln>
          </c:spPr>
        </c:majorGridlines>
        <c:title>
          <c:tx>
            <c:rich>
              <a:bodyPr rot="-5400000" vert="horz"/>
              <a:lstStyle/>
              <a:p>
                <a:pPr>
                  <a:defRPr sz="2400"/>
                </a:pPr>
                <a:r>
                  <a:rPr lang="en-US" sz="2400" dirty="0" smtClean="0"/>
                  <a:t>$ / year</a:t>
                </a:r>
                <a:endParaRPr lang="en-US" sz="2400" dirty="0"/>
              </a:p>
            </c:rich>
          </c:tx>
          <c:layout>
            <c:manualLayout>
              <c:xMode val="edge"/>
              <c:yMode val="edge"/>
              <c:x val="0.0101214752002154"/>
              <c:y val="0.339077919947506"/>
            </c:manualLayout>
          </c:layout>
          <c:overlay val="0"/>
        </c:title>
        <c:numFmt formatCode="&quot;$&quot;#,##0" sourceLinked="1"/>
        <c:majorTickMark val="out"/>
        <c:minorTickMark val="none"/>
        <c:tickLblPos val="nextTo"/>
        <c:txPr>
          <a:bodyPr/>
          <a:lstStyle/>
          <a:p>
            <a:pPr>
              <a:defRPr sz="2000"/>
            </a:pPr>
            <a:endParaRPr lang="en-US"/>
          </a:p>
        </c:txPr>
        <c:crossAx val="1843221096"/>
        <c:crosses val="autoZero"/>
        <c:crossBetween val="between"/>
      </c:valAx>
    </c:plotArea>
    <c:legend>
      <c:legendPos val="r"/>
      <c:legendEntry>
        <c:idx val="0"/>
        <c:txPr>
          <a:bodyPr/>
          <a:lstStyle/>
          <a:p>
            <a:pPr>
              <a:defRPr sz="2400"/>
            </a:pPr>
            <a:endParaRPr lang="en-US"/>
          </a:p>
        </c:txPr>
      </c:legendEntry>
      <c:legendEntry>
        <c:idx val="1"/>
        <c:txPr>
          <a:bodyPr/>
          <a:lstStyle/>
          <a:p>
            <a:pPr>
              <a:defRPr sz="2400"/>
            </a:pPr>
            <a:endParaRPr lang="en-US"/>
          </a:p>
        </c:txPr>
      </c:legendEntry>
      <c:legendEntry>
        <c:idx val="2"/>
        <c:delete val="1"/>
      </c:legendEntry>
      <c:layout>
        <c:manualLayout>
          <c:xMode val="edge"/>
          <c:yMode val="edge"/>
          <c:x val="0.784664288758777"/>
          <c:y val="0.0864142060367454"/>
          <c:w val="0.203095991206227"/>
          <c:h val="0.370316929133858"/>
        </c:manualLayout>
      </c:layout>
      <c:overlay val="0"/>
      <c:txPr>
        <a:bodyPr/>
        <a:lstStyle/>
        <a:p>
          <a:pPr>
            <a:defRPr sz="2400"/>
          </a:pPr>
          <a:endParaRPr lang="en-US"/>
        </a:p>
      </c:txPr>
    </c:legend>
    <c:plotVisOnly val="1"/>
    <c:dispBlanksAs val="gap"/>
    <c:showDLblsOverMax val="0"/>
  </c:chart>
  <c:externalData r:id="rId2">
    <c:autoUpdate val="0"/>
  </c:externalData>
  <c:userShapes r:id="rId3"/>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96610471767952"/>
          <c:y val="0.117981463254593"/>
          <c:w val="0.790908203782219"/>
          <c:h val="0.648572998687664"/>
        </c:manualLayout>
      </c:layout>
      <c:barChart>
        <c:barDir val="col"/>
        <c:grouping val="clustered"/>
        <c:varyColors val="0"/>
        <c:ser>
          <c:idx val="0"/>
          <c:order val="0"/>
          <c:tx>
            <c:v>Producer Premium</c:v>
          </c:tx>
          <c:spPr>
            <a:solidFill>
              <a:schemeClr val="bg1">
                <a:lumMod val="65000"/>
              </a:schemeClr>
            </a:solidFill>
            <a:ln>
              <a:solidFill>
                <a:schemeClr val="bg1">
                  <a:lumMod val="65000"/>
                </a:schemeClr>
              </a:solidFill>
            </a:ln>
          </c:spPr>
          <c:invertIfNegative val="0"/>
          <c:cat>
            <c:numRef>
              <c:f>[BlueberryGraph_2015.07.10.xlsx]Sheet1!$A$2:$A$12</c:f>
              <c:numCache>
                <c:formatCode>General</c:formatCode>
                <c:ptCount val="11"/>
                <c:pt idx="0">
                  <c:v>2004.0</c:v>
                </c:pt>
                <c:pt idx="1">
                  <c:v>2005.0</c:v>
                </c:pt>
                <c:pt idx="2">
                  <c:v>2006.0</c:v>
                </c:pt>
                <c:pt idx="3">
                  <c:v>2007.0</c:v>
                </c:pt>
                <c:pt idx="4">
                  <c:v>2008.0</c:v>
                </c:pt>
                <c:pt idx="5">
                  <c:v>2009.0</c:v>
                </c:pt>
                <c:pt idx="6">
                  <c:v>2010.0</c:v>
                </c:pt>
                <c:pt idx="7">
                  <c:v>2011.0</c:v>
                </c:pt>
                <c:pt idx="8">
                  <c:v>2012.0</c:v>
                </c:pt>
                <c:pt idx="9">
                  <c:v>2013.0</c:v>
                </c:pt>
                <c:pt idx="10">
                  <c:v>2014.0</c:v>
                </c:pt>
              </c:numCache>
            </c:numRef>
          </c:cat>
          <c:val>
            <c:numRef>
              <c:f>[BlueberryGraph_2015.07.10.xlsx]Sheet1!$B$2:$B$12</c:f>
              <c:numCache>
                <c:formatCode>"$"#,##0</c:formatCode>
                <c:ptCount val="11"/>
                <c:pt idx="0">
                  <c:v>15300.0</c:v>
                </c:pt>
                <c:pt idx="1">
                  <c:v>15000.0</c:v>
                </c:pt>
                <c:pt idx="2">
                  <c:v>22200.0</c:v>
                </c:pt>
                <c:pt idx="3">
                  <c:v>19500.0</c:v>
                </c:pt>
                <c:pt idx="4">
                  <c:v>20700.0</c:v>
                </c:pt>
                <c:pt idx="5">
                  <c:v>17700.0</c:v>
                </c:pt>
                <c:pt idx="6">
                  <c:v>18000.0</c:v>
                </c:pt>
                <c:pt idx="7">
                  <c:v>14700.0</c:v>
                </c:pt>
                <c:pt idx="8">
                  <c:v>13500.0</c:v>
                </c:pt>
                <c:pt idx="9">
                  <c:v>13800.0</c:v>
                </c:pt>
                <c:pt idx="10">
                  <c:v>13200.0</c:v>
                </c:pt>
              </c:numCache>
            </c:numRef>
          </c:val>
        </c:ser>
        <c:ser>
          <c:idx val="1"/>
          <c:order val="1"/>
          <c:tx>
            <c:v>Paid Indemnity</c:v>
          </c:tx>
          <c:spPr>
            <a:solidFill>
              <a:schemeClr val="tx2"/>
            </a:solidFill>
            <a:ln w="76200" cmpd="sng"/>
          </c:spPr>
          <c:invertIfNegative val="0"/>
          <c:cat>
            <c:numRef>
              <c:f>[BlueberryGraph_2015.07.10.xlsx]Sheet1!$A$2:$A$12</c:f>
              <c:numCache>
                <c:formatCode>General</c:formatCode>
                <c:ptCount val="11"/>
                <c:pt idx="0">
                  <c:v>2004.0</c:v>
                </c:pt>
                <c:pt idx="1">
                  <c:v>2005.0</c:v>
                </c:pt>
                <c:pt idx="2">
                  <c:v>2006.0</c:v>
                </c:pt>
                <c:pt idx="3">
                  <c:v>2007.0</c:v>
                </c:pt>
                <c:pt idx="4">
                  <c:v>2008.0</c:v>
                </c:pt>
                <c:pt idx="5">
                  <c:v>2009.0</c:v>
                </c:pt>
                <c:pt idx="6">
                  <c:v>2010.0</c:v>
                </c:pt>
                <c:pt idx="7">
                  <c:v>2011.0</c:v>
                </c:pt>
                <c:pt idx="8">
                  <c:v>2012.0</c:v>
                </c:pt>
                <c:pt idx="9">
                  <c:v>2013.0</c:v>
                </c:pt>
                <c:pt idx="10">
                  <c:v>2014.0</c:v>
                </c:pt>
              </c:numCache>
            </c:numRef>
          </c:cat>
          <c:val>
            <c:numRef>
              <c:f>[BlueberryGraph_2015.07.10.xlsx]Sheet1!$C$2:$C$12</c:f>
              <c:numCache>
                <c:formatCode>"$"#,##0</c:formatCode>
                <c:ptCount val="11"/>
                <c:pt idx="0">
                  <c:v>27745.0</c:v>
                </c:pt>
                <c:pt idx="1">
                  <c:v>52436.0</c:v>
                </c:pt>
                <c:pt idx="2">
                  <c:v>3843.0</c:v>
                </c:pt>
                <c:pt idx="3">
                  <c:v>14376.0</c:v>
                </c:pt>
                <c:pt idx="4">
                  <c:v>6715.0</c:v>
                </c:pt>
                <c:pt idx="5">
                  <c:v>12273.0</c:v>
                </c:pt>
                <c:pt idx="6">
                  <c:v>104775.0</c:v>
                </c:pt>
                <c:pt idx="7">
                  <c:v>11202.0</c:v>
                </c:pt>
                <c:pt idx="8">
                  <c:v>600.0</c:v>
                </c:pt>
                <c:pt idx="9">
                  <c:v>20548.0</c:v>
                </c:pt>
                <c:pt idx="10">
                  <c:v>0.0</c:v>
                </c:pt>
              </c:numCache>
            </c:numRef>
          </c:val>
        </c:ser>
        <c:ser>
          <c:idx val="2"/>
          <c:order val="2"/>
          <c:invertIfNegative val="0"/>
          <c:val>
            <c:numLit>
              <c:formatCode>General</c:formatCode>
              <c:ptCount val="1"/>
              <c:pt idx="0">
                <c:v>1.0</c:v>
              </c:pt>
            </c:numLit>
          </c:val>
        </c:ser>
        <c:dLbls>
          <c:showLegendKey val="0"/>
          <c:showVal val="0"/>
          <c:showCatName val="0"/>
          <c:showSerName val="0"/>
          <c:showPercent val="0"/>
          <c:showBubbleSize val="0"/>
        </c:dLbls>
        <c:gapWidth val="150"/>
        <c:axId val="1822179800"/>
        <c:axId val="2117865064"/>
      </c:barChart>
      <c:catAx>
        <c:axId val="1822179800"/>
        <c:scaling>
          <c:orientation val="minMax"/>
        </c:scaling>
        <c:delete val="0"/>
        <c:axPos val="b"/>
        <c:title>
          <c:tx>
            <c:rich>
              <a:bodyPr/>
              <a:lstStyle/>
              <a:p>
                <a:pPr>
                  <a:defRPr sz="2400"/>
                </a:pPr>
                <a:r>
                  <a:rPr lang="en-US" sz="2400" dirty="0" smtClean="0"/>
                  <a:t>Year</a:t>
                </a:r>
                <a:endParaRPr lang="en-US" sz="2400" dirty="0"/>
              </a:p>
            </c:rich>
          </c:tx>
          <c:layout>
            <c:manualLayout>
              <c:xMode val="edge"/>
              <c:yMode val="edge"/>
              <c:x val="0.503201314579267"/>
              <c:y val="0.911666666666667"/>
            </c:manualLayout>
          </c:layout>
          <c:overlay val="0"/>
        </c:title>
        <c:numFmt formatCode="General" sourceLinked="1"/>
        <c:majorTickMark val="out"/>
        <c:minorTickMark val="none"/>
        <c:tickLblPos val="nextTo"/>
        <c:txPr>
          <a:bodyPr rot="-1500000"/>
          <a:lstStyle/>
          <a:p>
            <a:pPr>
              <a:defRPr sz="2000"/>
            </a:pPr>
            <a:endParaRPr lang="en-US"/>
          </a:p>
        </c:txPr>
        <c:crossAx val="2117865064"/>
        <c:crosses val="autoZero"/>
        <c:auto val="1"/>
        <c:lblAlgn val="ctr"/>
        <c:lblOffset val="100"/>
        <c:noMultiLvlLbl val="0"/>
      </c:catAx>
      <c:valAx>
        <c:axId val="2117865064"/>
        <c:scaling>
          <c:orientation val="minMax"/>
        </c:scaling>
        <c:delete val="0"/>
        <c:axPos val="l"/>
        <c:majorGridlines>
          <c:spPr>
            <a:ln>
              <a:noFill/>
            </a:ln>
          </c:spPr>
        </c:majorGridlines>
        <c:title>
          <c:tx>
            <c:rich>
              <a:bodyPr rot="-5400000" vert="horz"/>
              <a:lstStyle/>
              <a:p>
                <a:pPr>
                  <a:defRPr sz="2400"/>
                </a:pPr>
                <a:r>
                  <a:rPr lang="en-US" sz="2400" dirty="0" smtClean="0"/>
                  <a:t>$ / year</a:t>
                </a:r>
                <a:endParaRPr lang="en-US" sz="2400" dirty="0"/>
              </a:p>
            </c:rich>
          </c:tx>
          <c:layout>
            <c:manualLayout>
              <c:xMode val="edge"/>
              <c:yMode val="edge"/>
              <c:x val="0.0101214752002154"/>
              <c:y val="0.339077919947506"/>
            </c:manualLayout>
          </c:layout>
          <c:overlay val="0"/>
        </c:title>
        <c:numFmt formatCode="&quot;$&quot;#,##0" sourceLinked="1"/>
        <c:majorTickMark val="out"/>
        <c:minorTickMark val="none"/>
        <c:tickLblPos val="nextTo"/>
        <c:txPr>
          <a:bodyPr/>
          <a:lstStyle/>
          <a:p>
            <a:pPr>
              <a:defRPr sz="2000"/>
            </a:pPr>
            <a:endParaRPr lang="en-US"/>
          </a:p>
        </c:txPr>
        <c:crossAx val="1822179800"/>
        <c:crosses val="autoZero"/>
        <c:crossBetween val="between"/>
      </c:valAx>
    </c:plotArea>
    <c:legend>
      <c:legendPos val="r"/>
      <c:legendEntry>
        <c:idx val="0"/>
        <c:txPr>
          <a:bodyPr/>
          <a:lstStyle/>
          <a:p>
            <a:pPr>
              <a:defRPr sz="2400"/>
            </a:pPr>
            <a:endParaRPr lang="en-US"/>
          </a:p>
        </c:txPr>
      </c:legendEntry>
      <c:legendEntry>
        <c:idx val="1"/>
        <c:txPr>
          <a:bodyPr/>
          <a:lstStyle/>
          <a:p>
            <a:pPr>
              <a:defRPr sz="2400"/>
            </a:pPr>
            <a:endParaRPr lang="en-US"/>
          </a:p>
        </c:txPr>
      </c:legendEntry>
      <c:legendEntry>
        <c:idx val="2"/>
        <c:delete val="1"/>
      </c:legendEntry>
      <c:layout>
        <c:manualLayout>
          <c:xMode val="edge"/>
          <c:yMode val="edge"/>
          <c:x val="0.784664288758777"/>
          <c:y val="0.0864142060367454"/>
          <c:w val="0.203095991206227"/>
          <c:h val="0.370316929133858"/>
        </c:manualLayout>
      </c:layout>
      <c:overlay val="0"/>
      <c:txPr>
        <a:bodyPr/>
        <a:lstStyle/>
        <a:p>
          <a:pPr>
            <a:defRPr sz="2400"/>
          </a:pPr>
          <a:endParaRPr lang="en-US"/>
        </a:p>
      </c:txPr>
    </c:legend>
    <c:plotVisOnly val="1"/>
    <c:dispBlanksAs val="gap"/>
    <c:showDLblsOverMax val="0"/>
  </c:chart>
  <c:externalData r:id="rId2">
    <c:autoUpdate val="0"/>
  </c:externalData>
  <c:userShapes r:id="rId3"/>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170278251931795"/>
          <c:y val="0.0905263157894737"/>
          <c:w val="0.633864967053943"/>
          <c:h val="0.712462329050974"/>
        </c:manualLayout>
      </c:layout>
      <c:barChart>
        <c:barDir val="col"/>
        <c:grouping val="clustered"/>
        <c:varyColors val="0"/>
        <c:ser>
          <c:idx val="0"/>
          <c:order val="0"/>
          <c:tx>
            <c:v>Producer Premium</c:v>
          </c:tx>
          <c:spPr>
            <a:solidFill>
              <a:schemeClr val="accent6"/>
            </a:solidFill>
          </c:spPr>
          <c:invertIfNegative val="0"/>
          <c:cat>
            <c:numRef>
              <c:f>Sheet1!$A$16:$A$26</c:f>
              <c:numCache>
                <c:formatCode>General</c:formatCode>
                <c:ptCount val="11"/>
                <c:pt idx="0">
                  <c:v>2004.0</c:v>
                </c:pt>
                <c:pt idx="1">
                  <c:v>2005.0</c:v>
                </c:pt>
                <c:pt idx="2">
                  <c:v>2006.0</c:v>
                </c:pt>
                <c:pt idx="3">
                  <c:v>2007.0</c:v>
                </c:pt>
                <c:pt idx="4">
                  <c:v>2008.0</c:v>
                </c:pt>
                <c:pt idx="5">
                  <c:v>2009.0</c:v>
                </c:pt>
                <c:pt idx="6">
                  <c:v>2010.0</c:v>
                </c:pt>
                <c:pt idx="7">
                  <c:v>2011.0</c:v>
                </c:pt>
                <c:pt idx="8">
                  <c:v>2012.0</c:v>
                </c:pt>
                <c:pt idx="9">
                  <c:v>2013.0</c:v>
                </c:pt>
                <c:pt idx="10">
                  <c:v>2014.0</c:v>
                </c:pt>
              </c:numCache>
            </c:numRef>
          </c:cat>
          <c:val>
            <c:numRef>
              <c:f>Sheet1!$B$16:$B$26</c:f>
              <c:numCache>
                <c:formatCode>"$"#,##0</c:formatCode>
                <c:ptCount val="11"/>
                <c:pt idx="0" formatCode="&quot;$&quot;#,##0;[Red]\-&quot;$&quot;#,##0">
                  <c:v>1100.0</c:v>
                </c:pt>
                <c:pt idx="1">
                  <c:v>4264.0</c:v>
                </c:pt>
                <c:pt idx="2">
                  <c:v>8416.0</c:v>
                </c:pt>
                <c:pt idx="3">
                  <c:v>7786.0</c:v>
                </c:pt>
                <c:pt idx="4">
                  <c:v>7787.0</c:v>
                </c:pt>
                <c:pt idx="5">
                  <c:v>12025.0</c:v>
                </c:pt>
                <c:pt idx="6">
                  <c:v>18266.0</c:v>
                </c:pt>
                <c:pt idx="7">
                  <c:v>19227.0</c:v>
                </c:pt>
                <c:pt idx="8">
                  <c:v>21386.0</c:v>
                </c:pt>
                <c:pt idx="9">
                  <c:v>25647.0</c:v>
                </c:pt>
                <c:pt idx="10">
                  <c:v>26907.0</c:v>
                </c:pt>
              </c:numCache>
            </c:numRef>
          </c:val>
        </c:ser>
        <c:ser>
          <c:idx val="1"/>
          <c:order val="1"/>
          <c:tx>
            <c:v>Paid Indemnity</c:v>
          </c:tx>
          <c:spPr>
            <a:solidFill>
              <a:schemeClr val="accent4"/>
            </a:solidFill>
          </c:spPr>
          <c:invertIfNegative val="0"/>
          <c:cat>
            <c:numRef>
              <c:f>Sheet1!$A$16:$A$26</c:f>
              <c:numCache>
                <c:formatCode>General</c:formatCode>
                <c:ptCount val="11"/>
                <c:pt idx="0">
                  <c:v>2004.0</c:v>
                </c:pt>
                <c:pt idx="1">
                  <c:v>2005.0</c:v>
                </c:pt>
                <c:pt idx="2">
                  <c:v>2006.0</c:v>
                </c:pt>
                <c:pt idx="3">
                  <c:v>2007.0</c:v>
                </c:pt>
                <c:pt idx="4">
                  <c:v>2008.0</c:v>
                </c:pt>
                <c:pt idx="5">
                  <c:v>2009.0</c:v>
                </c:pt>
                <c:pt idx="6">
                  <c:v>2010.0</c:v>
                </c:pt>
                <c:pt idx="7">
                  <c:v>2011.0</c:v>
                </c:pt>
                <c:pt idx="8">
                  <c:v>2012.0</c:v>
                </c:pt>
                <c:pt idx="9">
                  <c:v>2013.0</c:v>
                </c:pt>
                <c:pt idx="10">
                  <c:v>2014.0</c:v>
                </c:pt>
              </c:numCache>
            </c:numRef>
          </c:cat>
          <c:val>
            <c:numRef>
              <c:f>Sheet1!$C$16:$C$26</c:f>
              <c:numCache>
                <c:formatCode>"$"#,##0</c:formatCode>
                <c:ptCount val="11"/>
                <c:pt idx="0" formatCode="&quot;$&quot;#,##0;[Red]\-&quot;$&quot;#,##0">
                  <c:v>10176.0</c:v>
                </c:pt>
                <c:pt idx="1">
                  <c:v>28158.0</c:v>
                </c:pt>
                <c:pt idx="2">
                  <c:v>10509.0</c:v>
                </c:pt>
                <c:pt idx="3">
                  <c:v>20350.0</c:v>
                </c:pt>
                <c:pt idx="4">
                  <c:v>5993.0</c:v>
                </c:pt>
                <c:pt idx="5">
                  <c:v>15276.0</c:v>
                </c:pt>
                <c:pt idx="6">
                  <c:v>44640.0</c:v>
                </c:pt>
                <c:pt idx="7">
                  <c:v>76097.0</c:v>
                </c:pt>
                <c:pt idx="8">
                  <c:v>42427.0</c:v>
                </c:pt>
                <c:pt idx="9">
                  <c:v>94348.0</c:v>
                </c:pt>
                <c:pt idx="10">
                  <c:v>46841.0</c:v>
                </c:pt>
              </c:numCache>
            </c:numRef>
          </c:val>
        </c:ser>
        <c:dLbls>
          <c:showLegendKey val="0"/>
          <c:showVal val="0"/>
          <c:showCatName val="0"/>
          <c:showSerName val="0"/>
          <c:showPercent val="0"/>
          <c:showBubbleSize val="0"/>
        </c:dLbls>
        <c:gapWidth val="150"/>
        <c:axId val="1854706344"/>
        <c:axId val="2116208440"/>
      </c:barChart>
      <c:catAx>
        <c:axId val="1854706344"/>
        <c:scaling>
          <c:orientation val="minMax"/>
        </c:scaling>
        <c:delete val="0"/>
        <c:axPos val="b"/>
        <c:title>
          <c:tx>
            <c:rich>
              <a:bodyPr/>
              <a:lstStyle/>
              <a:p>
                <a:pPr>
                  <a:defRPr sz="2400"/>
                </a:pPr>
                <a:r>
                  <a:rPr lang="en-US" sz="2400"/>
                  <a:t>Year</a:t>
                </a:r>
              </a:p>
            </c:rich>
          </c:tx>
          <c:layout/>
          <c:overlay val="0"/>
        </c:title>
        <c:numFmt formatCode="General" sourceLinked="1"/>
        <c:majorTickMark val="out"/>
        <c:minorTickMark val="none"/>
        <c:tickLblPos val="nextTo"/>
        <c:txPr>
          <a:bodyPr rot="-1500000"/>
          <a:lstStyle/>
          <a:p>
            <a:pPr>
              <a:defRPr sz="2000"/>
            </a:pPr>
            <a:endParaRPr lang="en-US"/>
          </a:p>
        </c:txPr>
        <c:crossAx val="2116208440"/>
        <c:crosses val="autoZero"/>
        <c:auto val="1"/>
        <c:lblAlgn val="ctr"/>
        <c:lblOffset val="100"/>
        <c:noMultiLvlLbl val="0"/>
      </c:catAx>
      <c:valAx>
        <c:axId val="2116208440"/>
        <c:scaling>
          <c:orientation val="minMax"/>
        </c:scaling>
        <c:delete val="0"/>
        <c:axPos val="l"/>
        <c:majorGridlines>
          <c:spPr>
            <a:ln>
              <a:noFill/>
            </a:ln>
          </c:spPr>
        </c:majorGridlines>
        <c:title>
          <c:tx>
            <c:rich>
              <a:bodyPr rot="-5400000" vert="horz"/>
              <a:lstStyle/>
              <a:p>
                <a:pPr marL="0" marR="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sysClr val="windowText" lastClr="000000"/>
                    </a:solidFill>
                    <a:latin typeface="+mn-lt"/>
                    <a:ea typeface="+mn-ea"/>
                    <a:cs typeface="+mn-cs"/>
                  </a:defRPr>
                </a:pPr>
                <a:r>
                  <a:rPr lang="en-US" sz="2400" b="1" i="0" baseline="0">
                    <a:effectLst/>
                  </a:rPr>
                  <a:t>$ / year</a:t>
                </a:r>
                <a:endParaRPr lang="en-US" sz="2400">
                  <a:effectLst/>
                </a:endParaRPr>
              </a:p>
              <a:p>
                <a:pPr marL="0" marR="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sysClr val="windowText" lastClr="000000"/>
                    </a:solidFill>
                    <a:latin typeface="+mn-lt"/>
                    <a:ea typeface="+mn-ea"/>
                    <a:cs typeface="+mn-cs"/>
                  </a:defRPr>
                </a:pPr>
                <a:endParaRPr lang="en-US" sz="2400"/>
              </a:p>
            </c:rich>
          </c:tx>
          <c:layout>
            <c:manualLayout>
              <c:xMode val="edge"/>
              <c:yMode val="edge"/>
              <c:x val="0.0128205128205128"/>
              <c:y val="0.359224533775383"/>
            </c:manualLayout>
          </c:layout>
          <c:overlay val="0"/>
        </c:title>
        <c:numFmt formatCode="&quot;$&quot;#,##0;[Red]\-&quot;$&quot;#,##0" sourceLinked="1"/>
        <c:majorTickMark val="out"/>
        <c:minorTickMark val="none"/>
        <c:tickLblPos val="nextTo"/>
        <c:txPr>
          <a:bodyPr/>
          <a:lstStyle/>
          <a:p>
            <a:pPr>
              <a:defRPr sz="2000"/>
            </a:pPr>
            <a:endParaRPr lang="en-US"/>
          </a:p>
        </c:txPr>
        <c:crossAx val="1854706344"/>
        <c:crosses val="autoZero"/>
        <c:crossBetween val="between"/>
      </c:valAx>
    </c:plotArea>
    <c:legend>
      <c:legendPos val="r"/>
      <c:layout>
        <c:manualLayout>
          <c:xMode val="edge"/>
          <c:yMode val="edge"/>
          <c:x val="0.725283666464769"/>
          <c:y val="0.0908709490261086"/>
          <c:w val="0.132797019253712"/>
          <c:h val="0.29199933692499"/>
        </c:manualLayout>
      </c:layout>
      <c:overlay val="0"/>
      <c:txPr>
        <a:bodyPr/>
        <a:lstStyle/>
        <a:p>
          <a:pPr>
            <a:defRPr sz="2000"/>
          </a:pPr>
          <a:endParaRPr lang="en-US"/>
        </a:p>
      </c:txPr>
    </c:legend>
    <c:plotVisOnly val="1"/>
    <c:dispBlanksAs val="gap"/>
    <c:showDLblsOverMax val="0"/>
  </c:chart>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0.23932</cdr:x>
      <cdr:y>0.36875</cdr:y>
    </cdr:from>
    <cdr:to>
      <cdr:x>0.37607</cdr:x>
      <cdr:y>0.48125</cdr:y>
    </cdr:to>
    <cdr:sp macro="" textlink="">
      <cdr:nvSpPr>
        <cdr:cNvPr id="10" name="TextBox 9"/>
        <cdr:cNvSpPr txBox="1"/>
      </cdr:nvSpPr>
      <cdr:spPr>
        <a:xfrm xmlns:a="http://schemas.openxmlformats.org/drawingml/2006/main">
          <a:off x="2133600" y="2247900"/>
          <a:ext cx="1219200" cy="6858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userShapes>
</file>

<file path=ppt/drawings/drawing2.xml><?xml version="1.0" encoding="utf-8"?>
<c:userShapes xmlns:c="http://schemas.openxmlformats.org/drawingml/2006/chart">
  <cdr:relSizeAnchor xmlns:cdr="http://schemas.openxmlformats.org/drawingml/2006/chartDrawing">
    <cdr:from>
      <cdr:x>0.30769</cdr:x>
      <cdr:y>0.38125</cdr:y>
    </cdr:from>
    <cdr:to>
      <cdr:x>0.37607</cdr:x>
      <cdr:y>0.44375</cdr:y>
    </cdr:to>
    <cdr:cxnSp macro="">
      <cdr:nvCxnSpPr>
        <cdr:cNvPr id="2" name="Straight Arrow Connector 1"/>
        <cdr:cNvCxnSpPr/>
      </cdr:nvCxnSpPr>
      <cdr:spPr>
        <a:xfrm xmlns:a="http://schemas.openxmlformats.org/drawingml/2006/main" flipH="1">
          <a:off x="2743200" y="2324100"/>
          <a:ext cx="609600" cy="381000"/>
        </a:xfrm>
        <a:prstGeom xmlns:a="http://schemas.openxmlformats.org/drawingml/2006/main" prst="straightConnector1">
          <a:avLst/>
        </a:prstGeom>
        <a:ln xmlns:a="http://schemas.openxmlformats.org/drawingml/2006/main">
          <a:tailEnd type="arrow"/>
        </a:ln>
      </cdr:spPr>
      <cdr:style>
        <a:lnRef xmlns:a="http://schemas.openxmlformats.org/drawingml/2006/main" idx="2">
          <a:schemeClr val="accent1"/>
        </a:lnRef>
        <a:fillRef xmlns:a="http://schemas.openxmlformats.org/drawingml/2006/main" idx="0">
          <a:schemeClr val="accent1"/>
        </a:fillRef>
        <a:effectRef xmlns:a="http://schemas.openxmlformats.org/drawingml/2006/main" idx="1">
          <a:schemeClr val="accent1"/>
        </a:effectRef>
        <a:fontRef xmlns:a="http://schemas.openxmlformats.org/drawingml/2006/main" idx="minor">
          <a:schemeClr val="tx1"/>
        </a:fontRef>
      </cdr:style>
    </cdr:cxnSp>
  </cdr:relSizeAnchor>
  <cdr:relSizeAnchor xmlns:cdr="http://schemas.openxmlformats.org/drawingml/2006/chartDrawing">
    <cdr:from>
      <cdr:x>0.5812</cdr:x>
      <cdr:y>0.23125</cdr:y>
    </cdr:from>
    <cdr:to>
      <cdr:x>0.64103</cdr:x>
      <cdr:y>0.23125</cdr:y>
    </cdr:to>
    <cdr:cxnSp macro="">
      <cdr:nvCxnSpPr>
        <cdr:cNvPr id="3" name="Straight Arrow Connector 2"/>
        <cdr:cNvCxnSpPr/>
      </cdr:nvCxnSpPr>
      <cdr:spPr>
        <a:xfrm xmlns:a="http://schemas.openxmlformats.org/drawingml/2006/main">
          <a:off x="5181600" y="1409700"/>
          <a:ext cx="533400" cy="0"/>
        </a:xfrm>
        <a:prstGeom xmlns:a="http://schemas.openxmlformats.org/drawingml/2006/main" prst="straightConnector1">
          <a:avLst/>
        </a:prstGeom>
        <a:ln xmlns:a="http://schemas.openxmlformats.org/drawingml/2006/main">
          <a:tailEnd type="arrow"/>
        </a:ln>
      </cdr:spPr>
      <cdr:style>
        <a:lnRef xmlns:a="http://schemas.openxmlformats.org/drawingml/2006/main" idx="2">
          <a:schemeClr val="accent1"/>
        </a:lnRef>
        <a:fillRef xmlns:a="http://schemas.openxmlformats.org/drawingml/2006/main" idx="0">
          <a:schemeClr val="accent1"/>
        </a:fillRef>
        <a:effectRef xmlns:a="http://schemas.openxmlformats.org/drawingml/2006/main" idx="1">
          <a:schemeClr val="accent1"/>
        </a:effectRef>
        <a:fontRef xmlns:a="http://schemas.openxmlformats.org/drawingml/2006/main" idx="minor">
          <a:schemeClr val="tx1"/>
        </a:fontRef>
      </cdr:style>
    </cdr:cxnSp>
  </cdr:relSizeAnchor>
  <cdr:relSizeAnchor xmlns:cdr="http://schemas.openxmlformats.org/drawingml/2006/chartDrawing">
    <cdr:from>
      <cdr:x>0.35897</cdr:x>
      <cdr:y>0.30625</cdr:y>
    </cdr:from>
    <cdr:to>
      <cdr:x>0.47009</cdr:x>
      <cdr:y>0.44375</cdr:y>
    </cdr:to>
    <cdr:sp macro="" textlink="">
      <cdr:nvSpPr>
        <cdr:cNvPr id="9" name="TextBox 8"/>
        <cdr:cNvSpPr txBox="1"/>
      </cdr:nvSpPr>
      <cdr:spPr>
        <a:xfrm xmlns:a="http://schemas.openxmlformats.org/drawingml/2006/main">
          <a:off x="3200400" y="1866900"/>
          <a:ext cx="990600" cy="8382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400" dirty="0" smtClean="0"/>
            <a:t>Wet spring</a:t>
          </a:r>
          <a:endParaRPr lang="en-US" sz="2400" dirty="0"/>
        </a:p>
      </cdr:txBody>
    </cdr:sp>
  </cdr:relSizeAnchor>
  <cdr:relSizeAnchor xmlns:cdr="http://schemas.openxmlformats.org/drawingml/2006/chartDrawing">
    <cdr:from>
      <cdr:x>0.23932</cdr:x>
      <cdr:y>0.36875</cdr:y>
    </cdr:from>
    <cdr:to>
      <cdr:x>0.37607</cdr:x>
      <cdr:y>0.48125</cdr:y>
    </cdr:to>
    <cdr:sp macro="" textlink="">
      <cdr:nvSpPr>
        <cdr:cNvPr id="10" name="TextBox 9"/>
        <cdr:cNvSpPr txBox="1"/>
      </cdr:nvSpPr>
      <cdr:spPr>
        <a:xfrm xmlns:a="http://schemas.openxmlformats.org/drawingml/2006/main">
          <a:off x="2133600" y="2247900"/>
          <a:ext cx="1219200" cy="6858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0.20513</cdr:x>
      <cdr:y>0.26875</cdr:y>
    </cdr:from>
    <cdr:to>
      <cdr:x>0.35043</cdr:x>
      <cdr:y>0.43125</cdr:y>
    </cdr:to>
    <cdr:sp macro="" textlink="">
      <cdr:nvSpPr>
        <cdr:cNvPr id="12" name="TextBox 11"/>
        <cdr:cNvSpPr txBox="1"/>
      </cdr:nvSpPr>
      <cdr:spPr>
        <a:xfrm xmlns:a="http://schemas.openxmlformats.org/drawingml/2006/main">
          <a:off x="1828800" y="1638300"/>
          <a:ext cx="1295400" cy="9906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400" dirty="0" smtClean="0"/>
            <a:t>Winter Injury</a:t>
          </a:r>
          <a:endParaRPr lang="en-US" sz="2400" dirty="0"/>
        </a:p>
      </cdr:txBody>
    </cdr:sp>
  </cdr:relSizeAnchor>
</c:userShapes>
</file>

<file path=ppt/drawings/drawing3.xml><?xml version="1.0" encoding="utf-8"?>
<c:userShapes xmlns:c="http://schemas.openxmlformats.org/drawingml/2006/chart">
  <cdr:relSizeAnchor xmlns:cdr="http://schemas.openxmlformats.org/drawingml/2006/chartDrawing">
    <cdr:from>
      <cdr:x>0.5812</cdr:x>
      <cdr:y>0.23125</cdr:y>
    </cdr:from>
    <cdr:to>
      <cdr:x>0.64103</cdr:x>
      <cdr:y>0.23125</cdr:y>
    </cdr:to>
    <cdr:cxnSp macro="">
      <cdr:nvCxnSpPr>
        <cdr:cNvPr id="3" name="Straight Arrow Connector 2"/>
        <cdr:cNvCxnSpPr/>
      </cdr:nvCxnSpPr>
      <cdr:spPr>
        <a:xfrm xmlns:a="http://schemas.openxmlformats.org/drawingml/2006/main">
          <a:off x="5181600" y="1409700"/>
          <a:ext cx="533400" cy="0"/>
        </a:xfrm>
        <a:prstGeom xmlns:a="http://schemas.openxmlformats.org/drawingml/2006/main" prst="straightConnector1">
          <a:avLst/>
        </a:prstGeom>
        <a:ln xmlns:a="http://schemas.openxmlformats.org/drawingml/2006/main">
          <a:solidFill>
            <a:schemeClr val="bg1">
              <a:lumMod val="85000"/>
            </a:schemeClr>
          </a:solidFill>
          <a:tailEnd type="arrow"/>
        </a:ln>
        <a:effectLst xmlns:a="http://schemas.openxmlformats.org/drawingml/2006/main"/>
      </cdr:spPr>
      <cdr:style>
        <a:lnRef xmlns:a="http://schemas.openxmlformats.org/drawingml/2006/main" idx="2">
          <a:schemeClr val="accent1"/>
        </a:lnRef>
        <a:fillRef xmlns:a="http://schemas.openxmlformats.org/drawingml/2006/main" idx="0">
          <a:schemeClr val="accent1"/>
        </a:fillRef>
        <a:effectRef xmlns:a="http://schemas.openxmlformats.org/drawingml/2006/main" idx="1">
          <a:schemeClr val="accent1"/>
        </a:effectRef>
        <a:fontRef xmlns:a="http://schemas.openxmlformats.org/drawingml/2006/main" idx="minor">
          <a:schemeClr val="tx1"/>
        </a:fontRef>
      </cdr:style>
    </cdr:cxnSp>
  </cdr:relSizeAnchor>
  <cdr:relSizeAnchor xmlns:cdr="http://schemas.openxmlformats.org/drawingml/2006/chartDrawing">
    <cdr:from>
      <cdr:x>0.23932</cdr:x>
      <cdr:y>0.36875</cdr:y>
    </cdr:from>
    <cdr:to>
      <cdr:x>0.37607</cdr:x>
      <cdr:y>0.48125</cdr:y>
    </cdr:to>
    <cdr:sp macro="" textlink="">
      <cdr:nvSpPr>
        <cdr:cNvPr id="10" name="TextBox 9"/>
        <cdr:cNvSpPr txBox="1"/>
      </cdr:nvSpPr>
      <cdr:spPr>
        <a:xfrm xmlns:a="http://schemas.openxmlformats.org/drawingml/2006/main">
          <a:off x="2133600" y="2247900"/>
          <a:ext cx="1219200" cy="6858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0.21368</cdr:x>
      <cdr:y>0.09375</cdr:y>
    </cdr:from>
    <cdr:to>
      <cdr:x>0.64957</cdr:x>
      <cdr:y>0.32095</cdr:y>
    </cdr:to>
    <cdr:sp macro="" textlink="">
      <cdr:nvSpPr>
        <cdr:cNvPr id="7" name="TextBox 6"/>
        <cdr:cNvSpPr txBox="1"/>
      </cdr:nvSpPr>
      <cdr:spPr>
        <a:xfrm xmlns:a="http://schemas.openxmlformats.org/drawingml/2006/main">
          <a:off x="1905000" y="571500"/>
          <a:ext cx="3886200" cy="1384995"/>
        </a:xfrm>
        <a:prstGeom xmlns:a="http://schemas.openxmlformats.org/drawingml/2006/main" prst="rect">
          <a:avLst/>
        </a:prstGeom>
        <a:solidFill xmlns:a="http://schemas.openxmlformats.org/drawingml/2006/main">
          <a:srgbClr val="FFFFFF"/>
        </a:solidFill>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endParaRPr lang="en-US" sz="2800" dirty="0" smtClean="0"/>
        </a:p>
        <a:p xmlns:a="http://schemas.openxmlformats.org/drawingml/2006/main">
          <a:pPr>
            <a:lnSpc>
              <a:spcPts val="3360"/>
            </a:lnSpc>
          </a:pPr>
          <a:r>
            <a:rPr lang="en-US" sz="2800" dirty="0" smtClean="0"/>
            <a:t>CAT paid ~$1.39 per $1.00 of producer fee </a:t>
          </a:r>
          <a:endParaRPr lang="en-US" sz="28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0E6F08-7E7C-4CF9-9701-6A86A4103234}" type="datetimeFigureOut">
              <a:rPr lang="en-US" smtClean="0"/>
              <a:pPr/>
              <a:t>7/14/15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326FC6-7F58-4C84-880A-FF2087D628D6}" type="slidenum">
              <a:rPr lang="en-US" smtClean="0"/>
              <a:pPr/>
              <a:t>‹#›</a:t>
            </a:fld>
            <a:endParaRPr lang="en-US"/>
          </a:p>
        </p:txBody>
      </p:sp>
    </p:spTree>
    <p:extLst>
      <p:ext uri="{BB962C8B-B14F-4D97-AF65-F5344CB8AC3E}">
        <p14:creationId xmlns:p14="http://schemas.microsoft.com/office/powerpoint/2010/main" val="1167054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Our </a:t>
            </a:r>
            <a:r>
              <a:rPr lang="en-US" dirty="0" smtClean="0"/>
              <a:t>program</a:t>
            </a:r>
            <a:r>
              <a:rPr lang="en-US" baseline="0" dirty="0" smtClean="0"/>
              <a:t> goal is not to sell farmers crop insurance rather it is to inform them of options and changes to the policies.</a:t>
            </a:r>
          </a:p>
          <a:p>
            <a:endParaRPr lang="en-US" baseline="0" dirty="0" smtClean="0"/>
          </a:p>
          <a:p>
            <a:r>
              <a:rPr lang="en-US" baseline="0" dirty="0" smtClean="0"/>
              <a:t>Crop insurance is one way to ensure a reliable level of cash flow as we endure some of the weather variability Ivan discussed</a:t>
            </a:r>
          </a:p>
        </p:txBody>
      </p:sp>
      <p:sp>
        <p:nvSpPr>
          <p:cNvPr id="4" name="Slide Number Placeholder 3"/>
          <p:cNvSpPr>
            <a:spLocks noGrp="1"/>
          </p:cNvSpPr>
          <p:nvPr>
            <p:ph type="sldNum" sz="quarter" idx="10"/>
          </p:nvPr>
        </p:nvSpPr>
        <p:spPr/>
        <p:txBody>
          <a:bodyPr/>
          <a:lstStyle/>
          <a:p>
            <a:fld id="{21326FC6-7F58-4C84-880A-FF2087D628D6}"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To be eligible for blueberry CI you must be growing </a:t>
            </a:r>
            <a:r>
              <a:rPr lang="en-US" sz="1200" baseline="0" dirty="0" err="1" smtClean="0"/>
              <a:t>lowbush</a:t>
            </a:r>
            <a:r>
              <a:rPr lang="en-US" sz="1200" baseline="0" dirty="0" smtClean="0"/>
              <a:t> types that are in the 2</a:t>
            </a:r>
            <a:r>
              <a:rPr lang="en-US" sz="1200" baseline="30000" dirty="0" smtClean="0"/>
              <a:t>nd</a:t>
            </a:r>
            <a:r>
              <a:rPr lang="en-US" sz="1200" baseline="0" dirty="0" smtClean="0"/>
              <a:t>  growing season after pruning or yield 1,000 </a:t>
            </a:r>
            <a:r>
              <a:rPr lang="en-US" sz="1200" baseline="0" dirty="0" err="1" smtClean="0"/>
              <a:t>lbs</a:t>
            </a:r>
            <a:r>
              <a:rPr lang="en-US" sz="1200" baseline="0" dirty="0" smtClean="0"/>
              <a:t> or more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An acreage inspection is required to determine eligibility.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Coverage available in 8 counties, others</a:t>
            </a:r>
            <a:r>
              <a:rPr lang="en-US" sz="1200" baseline="0" dirty="0" smtClean="0"/>
              <a:t> coverage is available with written agreement or NAP</a:t>
            </a:r>
            <a:endParaRPr lang="en-US" sz="1200" dirty="0" smtClean="0"/>
          </a:p>
          <a:p>
            <a:endParaRPr lang="en-US" dirty="0" smtClean="0"/>
          </a:p>
          <a:p>
            <a:endParaRPr lang="en-US" dirty="0" smtClean="0"/>
          </a:p>
          <a:p>
            <a:endParaRPr lang="en-US" dirty="0" smtClean="0"/>
          </a:p>
          <a:p>
            <a:endParaRPr lang="en-US" baseline="0" dirty="0" smtClean="0"/>
          </a:p>
        </p:txBody>
      </p:sp>
      <p:sp>
        <p:nvSpPr>
          <p:cNvPr id="4" name="Slide Number Placeholder 3"/>
          <p:cNvSpPr>
            <a:spLocks noGrp="1"/>
          </p:cNvSpPr>
          <p:nvPr>
            <p:ph type="sldNum" sz="quarter" idx="10"/>
          </p:nvPr>
        </p:nvSpPr>
        <p:spPr/>
        <p:txBody>
          <a:bodyPr/>
          <a:lstStyle/>
          <a:p>
            <a:fld id="{21326FC6-7F58-4C84-880A-FF2087D628D6}"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Crop insurance for blueberries is based on your Actual</a:t>
            </a:r>
            <a:r>
              <a:rPr lang="en-US" baseline="0" dirty="0" smtClean="0"/>
              <a:t> </a:t>
            </a:r>
            <a:r>
              <a:rPr lang="en-US" baseline="0" dirty="0" smtClean="0"/>
              <a:t>Production </a:t>
            </a:r>
            <a:r>
              <a:rPr lang="en-US" baseline="0" dirty="0" smtClean="0"/>
              <a:t>History (</a:t>
            </a:r>
            <a:r>
              <a:rPr lang="en-US" dirty="0" smtClean="0"/>
              <a:t>APH</a:t>
            </a:r>
            <a:r>
              <a:rPr lang="en-US" dirty="0" smtClean="0"/>
              <a:t>),</a:t>
            </a:r>
            <a:r>
              <a:rPr lang="en-US" baseline="0" dirty="0" smtClean="0"/>
              <a:t> or your average yield per acre based on your historical records </a:t>
            </a:r>
          </a:p>
          <a:p>
            <a:endParaRPr lang="en-US" baseline="0" dirty="0" smtClean="0"/>
          </a:p>
          <a:p>
            <a:r>
              <a:rPr lang="en-US" baseline="0" dirty="0" smtClean="0"/>
              <a:t>With this policy you choose how much of your average yield you would like to guarantee, if you fall below that guarantee a loss payment is triggered</a:t>
            </a:r>
          </a:p>
          <a:p>
            <a:endParaRPr lang="en-US" baseline="0" dirty="0" smtClean="0"/>
          </a:p>
          <a:p>
            <a:r>
              <a:rPr lang="en-US" baseline="0" dirty="0" smtClean="0"/>
              <a:t>The catastrophic </a:t>
            </a:r>
            <a:r>
              <a:rPr lang="en-US" baseline="0" dirty="0" smtClean="0"/>
              <a:t>level of </a:t>
            </a:r>
            <a:r>
              <a:rPr lang="en-US" baseline="0" dirty="0" smtClean="0"/>
              <a:t>coverage is the minimal coverage and provides 50</a:t>
            </a:r>
            <a:r>
              <a:rPr lang="en-US" baseline="0" dirty="0" smtClean="0"/>
              <a:t>% </a:t>
            </a:r>
            <a:r>
              <a:rPr lang="en-US" baseline="0" dirty="0" smtClean="0"/>
              <a:t>yield guarantee with losses paid at </a:t>
            </a:r>
            <a:r>
              <a:rPr lang="en-US" baseline="0" dirty="0" smtClean="0"/>
              <a:t>55% of the </a:t>
            </a:r>
            <a:r>
              <a:rPr lang="en-US" baseline="0" dirty="0" smtClean="0"/>
              <a:t>indemnity price</a:t>
            </a:r>
            <a:r>
              <a:rPr lang="en-US" baseline="0" dirty="0" smtClean="0"/>
              <a:t>.</a:t>
            </a:r>
          </a:p>
          <a:p>
            <a:endParaRPr lang="en-US" baseline="0" dirty="0" smtClean="0"/>
          </a:p>
          <a:p>
            <a:r>
              <a:rPr lang="en-US" baseline="0" dirty="0" smtClean="0"/>
              <a:t>The next levels of coverage is Buy-Up, </a:t>
            </a:r>
            <a:r>
              <a:rPr lang="en-US" baseline="0" dirty="0" smtClean="0"/>
              <a:t>you </a:t>
            </a:r>
            <a:r>
              <a:rPr lang="en-US" baseline="0" dirty="0" smtClean="0"/>
              <a:t>determine </a:t>
            </a:r>
            <a:r>
              <a:rPr lang="en-US" baseline="0" dirty="0" smtClean="0"/>
              <a:t>how much of </a:t>
            </a:r>
            <a:r>
              <a:rPr lang="en-US" baseline="0" smtClean="0"/>
              <a:t>your yield you’d </a:t>
            </a:r>
            <a:r>
              <a:rPr lang="en-US" baseline="0" dirty="0" smtClean="0"/>
              <a:t>like to guarantee with levels </a:t>
            </a:r>
            <a:r>
              <a:rPr lang="en-US" baseline="0" dirty="0" smtClean="0"/>
              <a:t>ranging from 50% to 75</a:t>
            </a:r>
            <a:r>
              <a:rPr lang="en-US" baseline="0" dirty="0" smtClean="0"/>
              <a:t>% at 5% increments. Losses </a:t>
            </a:r>
            <a:r>
              <a:rPr lang="en-US" baseline="0" dirty="0" smtClean="0"/>
              <a:t>are paid at 100% of established price, which is $0.56/</a:t>
            </a:r>
            <a:r>
              <a:rPr lang="en-US" baseline="0" dirty="0" err="1" smtClean="0"/>
              <a:t>lb</a:t>
            </a:r>
            <a:r>
              <a:rPr lang="en-US" baseline="0" dirty="0" smtClean="0"/>
              <a:t> for 2015</a:t>
            </a:r>
          </a:p>
          <a:p>
            <a:endParaRPr lang="en-US" baseline="0" dirty="0" smtClean="0"/>
          </a:p>
          <a:p>
            <a:r>
              <a:rPr lang="en-US" baseline="0" dirty="0" smtClean="0"/>
              <a:t>Fees are per crop per county. </a:t>
            </a:r>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21326FC6-7F58-4C84-880A-FF2087D628D6}"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Running</a:t>
            </a:r>
            <a:r>
              <a:rPr lang="en-US" baseline="0" dirty="0" smtClean="0"/>
              <a:t> some loss scenarios with different coverage levels can help you to determine what level of coverage you need for adequate cash flow</a:t>
            </a:r>
          </a:p>
          <a:p>
            <a:endParaRPr lang="en-US" baseline="0" dirty="0" smtClean="0"/>
          </a:p>
          <a:p>
            <a:r>
              <a:rPr lang="en-US" baseline="0" dirty="0" smtClean="0"/>
              <a:t>Here we compare CAT to Buy-up at 65% yield protection</a:t>
            </a:r>
          </a:p>
          <a:p>
            <a:endParaRPr lang="en-US" baseline="0" dirty="0" smtClean="0"/>
          </a:p>
          <a:p>
            <a:r>
              <a:rPr lang="en-US" baseline="0" dirty="0" smtClean="0"/>
              <a:t>Start with average historical yield of 3,500 </a:t>
            </a:r>
            <a:r>
              <a:rPr lang="en-US" baseline="0" dirty="0" err="1" smtClean="0"/>
              <a:t>lbs</a:t>
            </a:r>
            <a:r>
              <a:rPr lang="en-US" baseline="0" dirty="0" smtClean="0"/>
              <a:t>/ac.  This is a yield based on your previous production years.  Multiply approved yield times the elected coverage gives us the yield </a:t>
            </a:r>
            <a:r>
              <a:rPr lang="en-US" baseline="0" dirty="0" smtClean="0"/>
              <a:t>guarantee</a:t>
            </a:r>
          </a:p>
          <a:p>
            <a:endParaRPr lang="en-US" baseline="0" dirty="0" smtClean="0"/>
          </a:p>
          <a:p>
            <a:r>
              <a:rPr lang="en-US" baseline="0" dirty="0" smtClean="0"/>
              <a:t>If your production dips below this guarantee, a loss payment will be triggered. </a:t>
            </a:r>
          </a:p>
          <a:p>
            <a:endParaRPr lang="en-US" baseline="0" dirty="0" smtClean="0"/>
          </a:p>
          <a:p>
            <a:r>
              <a:rPr lang="en-US" baseline="0" dirty="0" smtClean="0"/>
              <a:t>Obviously if you elected for a greater level of coverage, your yield guarantee will increase</a:t>
            </a:r>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21326FC6-7F58-4C84-880A-FF2087D628D6}" type="slidenum">
              <a:rPr lang="en-US" smtClean="0"/>
              <a:pPr/>
              <a:t>4</a:t>
            </a:fld>
            <a:endParaRPr lang="en-US"/>
          </a:p>
        </p:txBody>
      </p:sp>
    </p:spTree>
    <p:extLst>
      <p:ext uri="{BB962C8B-B14F-4D97-AF65-F5344CB8AC3E}">
        <p14:creationId xmlns:p14="http://schemas.microsoft.com/office/powerpoint/2010/main" val="37241676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Say we have an insurable loss and our actual yield is 1,000 lbs.  An insurable cause of loss could be due to adverse weather conditions such as drought, excess moisture, frost, freeze.</a:t>
            </a:r>
          </a:p>
          <a:p>
            <a:endParaRPr lang="en-US" baseline="0" dirty="0" smtClean="0"/>
          </a:p>
          <a:p>
            <a:r>
              <a:rPr lang="en-US" baseline="0" dirty="0" smtClean="0"/>
              <a:t>Wildlife, insect and plant disease only if proper control methods were taken</a:t>
            </a:r>
          </a:p>
        </p:txBody>
      </p:sp>
      <p:sp>
        <p:nvSpPr>
          <p:cNvPr id="4" name="Slide Number Placeholder 3"/>
          <p:cNvSpPr>
            <a:spLocks noGrp="1"/>
          </p:cNvSpPr>
          <p:nvPr>
            <p:ph type="sldNum" sz="quarter" idx="10"/>
          </p:nvPr>
        </p:nvSpPr>
        <p:spPr/>
        <p:txBody>
          <a:bodyPr/>
          <a:lstStyle/>
          <a:p>
            <a:fld id="{21326FC6-7F58-4C84-880A-FF2087D628D6}" type="slidenum">
              <a:rPr lang="en-US" smtClean="0"/>
              <a:pPr/>
              <a:t>5</a:t>
            </a:fld>
            <a:endParaRPr lang="en-US"/>
          </a:p>
        </p:txBody>
      </p:sp>
    </p:spTree>
    <p:extLst>
      <p:ext uri="{BB962C8B-B14F-4D97-AF65-F5344CB8AC3E}">
        <p14:creationId xmlns:p14="http://schemas.microsoft.com/office/powerpoint/2010/main" val="3724167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yield </a:t>
            </a:r>
            <a:r>
              <a:rPr lang="en-US" baseline="0" dirty="0" smtClean="0"/>
              <a:t>guarantee </a:t>
            </a:r>
            <a:r>
              <a:rPr lang="en-US" baseline="0" dirty="0" smtClean="0"/>
              <a:t>minus actual yield is </a:t>
            </a:r>
            <a:r>
              <a:rPr lang="en-US" baseline="0" dirty="0" smtClean="0"/>
              <a:t>the amount our loss payment will be calculated on</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6</a:t>
            </a:fld>
            <a:endParaRPr lang="en-US"/>
          </a:p>
        </p:txBody>
      </p:sp>
    </p:spTree>
    <p:extLst>
      <p:ext uri="{BB962C8B-B14F-4D97-AF65-F5344CB8AC3E}">
        <p14:creationId xmlns:p14="http://schemas.microsoft.com/office/powerpoint/2010/main" val="3724167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Multiplying this amount times the price election is the gross indemnity.</a:t>
            </a:r>
          </a:p>
          <a:p>
            <a:endParaRPr lang="en-US" baseline="0" dirty="0" smtClean="0"/>
          </a:p>
        </p:txBody>
      </p:sp>
      <p:sp>
        <p:nvSpPr>
          <p:cNvPr id="4" name="Slide Number Placeholder 3"/>
          <p:cNvSpPr>
            <a:spLocks noGrp="1"/>
          </p:cNvSpPr>
          <p:nvPr>
            <p:ph type="sldNum" sz="quarter" idx="10"/>
          </p:nvPr>
        </p:nvSpPr>
        <p:spPr/>
        <p:txBody>
          <a:bodyPr/>
          <a:lstStyle/>
          <a:p>
            <a:fld id="{21326FC6-7F58-4C84-880A-FF2087D628D6}" type="slidenum">
              <a:rPr lang="en-US" smtClean="0"/>
              <a:pPr/>
              <a:t>7</a:t>
            </a:fld>
            <a:endParaRPr lang="en-US"/>
          </a:p>
        </p:txBody>
      </p:sp>
    </p:spTree>
    <p:extLst>
      <p:ext uri="{BB962C8B-B14F-4D97-AF65-F5344CB8AC3E}">
        <p14:creationId xmlns:p14="http://schemas.microsoft.com/office/powerpoint/2010/main" val="3724167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To see our net indemnity we subtracting </a:t>
            </a:r>
            <a:r>
              <a:rPr lang="en-US" baseline="0" dirty="0" smtClean="0"/>
              <a:t>the </a:t>
            </a:r>
            <a:r>
              <a:rPr lang="en-US" baseline="0" dirty="0" smtClean="0"/>
              <a:t>premium.  Which </a:t>
            </a:r>
            <a:r>
              <a:rPr lang="en-US" baseline="0" dirty="0" smtClean="0"/>
              <a:t>for the CAT plan is just the admin fee and for buy up is $55/</a:t>
            </a:r>
            <a:r>
              <a:rPr lang="en-US" baseline="0" dirty="0" smtClean="0"/>
              <a:t>ac</a:t>
            </a:r>
          </a:p>
          <a:p>
            <a:endParaRPr lang="en-US" baseline="0" dirty="0" smtClean="0"/>
          </a:p>
          <a:p>
            <a:r>
              <a:rPr lang="en-US" baseline="0" dirty="0" smtClean="0"/>
              <a:t>The producer premium varies based on your approved yield and ranges from ($25/ac at the 50% level to $100/ac at the 75% level)</a:t>
            </a:r>
            <a:endParaRPr lang="en-US" baseline="0" dirty="0" smtClean="0"/>
          </a:p>
          <a:p>
            <a:r>
              <a:rPr lang="en-US" baseline="0" dirty="0" smtClean="0"/>
              <a:t>Our net indemnity, which is around $200 for the CAT and $650 for the buy-up</a:t>
            </a:r>
          </a:p>
          <a:p>
            <a:endParaRPr lang="en-US" dirty="0" smtClean="0"/>
          </a:p>
          <a:p>
            <a:r>
              <a:rPr lang="en-US" dirty="0" smtClean="0"/>
              <a:t>(Premium</a:t>
            </a:r>
            <a:r>
              <a:rPr lang="en-US" baseline="0" dirty="0" smtClean="0"/>
              <a:t> rate = the Approved yield x elected coverage x price elected x premium rate (varies by crop/county) x subsidy factor (41% for 65% coverage)</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8</a:t>
            </a:fld>
            <a:endParaRPr lang="en-US"/>
          </a:p>
        </p:txBody>
      </p:sp>
    </p:spTree>
    <p:extLst>
      <p:ext uri="{BB962C8B-B14F-4D97-AF65-F5344CB8AC3E}">
        <p14:creationId xmlns:p14="http://schemas.microsoft.com/office/powerpoint/2010/main" val="37241676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ultimately its up to you to</a:t>
            </a:r>
            <a:r>
              <a:rPr lang="en-US" baseline="0" dirty="0" smtClean="0"/>
              <a:t> figure out how much of your crop values are protected</a:t>
            </a:r>
          </a:p>
          <a:p>
            <a:pPr algn="l"/>
            <a:endParaRPr lang="en-US" baseline="0" dirty="0" smtClean="0"/>
          </a:p>
          <a:p>
            <a:pPr algn="l"/>
            <a:r>
              <a:rPr lang="en-US" sz="1200" dirty="0" smtClean="0">
                <a:solidFill>
                  <a:srgbClr val="000000"/>
                </a:solidFill>
              </a:rPr>
              <a:t>For instance</a:t>
            </a:r>
            <a:r>
              <a:rPr lang="en-US" sz="1200" baseline="0" dirty="0" smtClean="0">
                <a:solidFill>
                  <a:srgbClr val="000000"/>
                </a:solidFill>
              </a:rPr>
              <a:t> will this coverage give you cash flow needed to </a:t>
            </a:r>
            <a:r>
              <a:rPr lang="en-US" sz="1200" baseline="0" dirty="0" smtClean="0">
                <a:solidFill>
                  <a:schemeClr val="tx1"/>
                </a:solidFill>
              </a:rPr>
              <a:t>c</a:t>
            </a:r>
            <a:r>
              <a:rPr lang="en-US" sz="1200" dirty="0" smtClean="0"/>
              <a:t>over production costs?</a:t>
            </a:r>
          </a:p>
          <a:p>
            <a:pPr algn="l"/>
            <a:endParaRPr lang="en-US" sz="1050" dirty="0" smtClean="0"/>
          </a:p>
          <a:p>
            <a:pPr algn="l"/>
            <a:r>
              <a:rPr lang="en-US" sz="1200" dirty="0" smtClean="0"/>
              <a:t> *  Make rent or mortgage payment?</a:t>
            </a:r>
          </a:p>
          <a:p>
            <a:pPr algn="l"/>
            <a:r>
              <a:rPr lang="en-US" sz="1050" dirty="0" smtClean="0"/>
              <a:t>          </a:t>
            </a:r>
          </a:p>
          <a:p>
            <a:pPr algn="l"/>
            <a:r>
              <a:rPr lang="en-US" sz="1200" dirty="0" smtClean="0"/>
              <a:t> * </a:t>
            </a:r>
            <a:r>
              <a:rPr lang="en-US" sz="1200" baseline="0" dirty="0" smtClean="0"/>
              <a:t> Will this coverage give you flexibility with your marketing plan?</a:t>
            </a:r>
          </a:p>
          <a:p>
            <a:pPr algn="l"/>
            <a:endParaRPr lang="en-US" sz="1200" baseline="0" dirty="0" smtClean="0"/>
          </a:p>
          <a:p>
            <a:pPr algn="l"/>
            <a:r>
              <a:rPr lang="en-US" sz="1200" baseline="0" dirty="0" smtClean="0"/>
              <a:t>And if you have debts, will it allow you to make payments?</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9</a:t>
            </a:fld>
            <a:endParaRPr lang="en-US"/>
          </a:p>
        </p:txBody>
      </p:sp>
    </p:spTree>
    <p:extLst>
      <p:ext uri="{BB962C8B-B14F-4D97-AF65-F5344CB8AC3E}">
        <p14:creationId xmlns:p14="http://schemas.microsoft.com/office/powerpoint/2010/main" val="3724167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well, sometimes</a:t>
            </a:r>
            <a:r>
              <a:rPr lang="en-US" baseline="0" dirty="0" smtClean="0"/>
              <a:t> looking into the past can inform our future risk management decisions</a:t>
            </a:r>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10</a:t>
            </a:fld>
            <a:endParaRPr lang="en-US"/>
          </a:p>
        </p:txBody>
      </p:sp>
    </p:spTree>
    <p:extLst>
      <p:ext uri="{BB962C8B-B14F-4D97-AF65-F5344CB8AC3E}">
        <p14:creationId xmlns:p14="http://schemas.microsoft.com/office/powerpoint/2010/main" val="35850096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Here we have an 11-year overview of CAT policies in </a:t>
            </a:r>
            <a:r>
              <a:rPr lang="en-US" baseline="0" dirty="0" smtClean="0"/>
              <a:t>Maine, comparing the $ amount producers paid in for CAT (in gray) versus the $ amount paid to producers for insurable loss</a:t>
            </a:r>
            <a:endParaRPr lang="en-US" baseline="0" dirty="0" smtClean="0"/>
          </a:p>
          <a:p>
            <a:endParaRPr lang="en-US" baseline="0" dirty="0" smtClean="0"/>
          </a:p>
          <a:p>
            <a:r>
              <a:rPr lang="en-US" baseline="0" dirty="0" smtClean="0"/>
              <a:t>Some </a:t>
            </a:r>
            <a:r>
              <a:rPr lang="en-US" baseline="0" dirty="0" smtClean="0"/>
              <a:t>years (2006-2009) the producers paid in more for coverage</a:t>
            </a:r>
          </a:p>
          <a:p>
            <a:endParaRPr lang="en-US" dirty="0" smtClean="0"/>
          </a:p>
          <a:p>
            <a:r>
              <a:rPr lang="en-US" dirty="0" smtClean="0"/>
              <a:t>And then in some</a:t>
            </a:r>
            <a:r>
              <a:rPr lang="en-US" baseline="0" dirty="0" smtClean="0"/>
              <a:t> years we see </a:t>
            </a:r>
            <a:r>
              <a:rPr lang="en-US" baseline="0" dirty="0" smtClean="0"/>
              <a:t>payments </a:t>
            </a:r>
            <a:r>
              <a:rPr lang="en-US" baseline="0" dirty="0" smtClean="0"/>
              <a:t>made to growers for </a:t>
            </a:r>
            <a:r>
              <a:rPr lang="en-US" baseline="0" dirty="0" smtClean="0"/>
              <a:t>loss</a:t>
            </a:r>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11</a:t>
            </a:fld>
            <a:endParaRPr lang="en-US"/>
          </a:p>
        </p:txBody>
      </p:sp>
    </p:spTree>
    <p:extLst>
      <p:ext uri="{BB962C8B-B14F-4D97-AF65-F5344CB8AC3E}">
        <p14:creationId xmlns:p14="http://schemas.microsoft.com/office/powerpoint/2010/main" val="3555422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a:t>
            </a:r>
            <a:r>
              <a:rPr lang="en-US" baseline="0" dirty="0" smtClean="0"/>
              <a:t>hese were tough years due to winter injury, excessive springtime moisture, and frost in 2010.</a:t>
            </a:r>
          </a:p>
          <a:p>
            <a:endParaRPr lang="en-US" baseline="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12</a:t>
            </a:fld>
            <a:endParaRPr lang="en-US"/>
          </a:p>
        </p:txBody>
      </p:sp>
    </p:spTree>
    <p:extLst>
      <p:ext uri="{BB962C8B-B14F-4D97-AF65-F5344CB8AC3E}">
        <p14:creationId xmlns:p14="http://schemas.microsoft.com/office/powerpoint/2010/main" val="3555422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These events were so extreme we found CAT policies paid $1.39 out per every $1.00 of producer fee.</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point is a loss may happen </a:t>
            </a:r>
            <a:r>
              <a:rPr lang="en-US" baseline="0" dirty="0" smtClean="0"/>
              <a:t>3 or 4 times </a:t>
            </a:r>
            <a:r>
              <a:rPr lang="en-US" baseline="0" dirty="0" smtClean="0"/>
              <a:t>out of a decade but having some sort of safety net in place can protect the viability of your business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endParaRPr lang="en-US" baseline="0" dirty="0" smtClean="0"/>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13</a:t>
            </a:fld>
            <a:endParaRPr lang="en-US"/>
          </a:p>
        </p:txBody>
      </p:sp>
    </p:spTree>
    <p:extLst>
      <p:ext uri="{BB962C8B-B14F-4D97-AF65-F5344CB8AC3E}">
        <p14:creationId xmlns:p14="http://schemas.microsoft.com/office/powerpoint/2010/main" val="35554225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Looking at buy- up policies over the last 11 years,</a:t>
            </a:r>
            <a:r>
              <a:rPr lang="en-US" baseline="0" dirty="0" smtClean="0"/>
              <a:t> we see the producer premium in orange and the paid indemnities in purple.  </a:t>
            </a:r>
          </a:p>
          <a:p>
            <a:endParaRPr lang="en-US" baseline="0" dirty="0" smtClean="0"/>
          </a:p>
          <a:p>
            <a:r>
              <a:rPr lang="en-US" dirty="0" smtClean="0"/>
              <a:t>By</a:t>
            </a:r>
            <a:r>
              <a:rPr lang="en-US" baseline="0" dirty="0" smtClean="0"/>
              <a:t> protecting crop values at a higher buy-up level, in most years paid growers $2.58 for every $1.00 they put in.  </a:t>
            </a:r>
          </a:p>
          <a:p>
            <a:endParaRPr lang="en-US" baseline="0" dirty="0" smtClean="0"/>
          </a:p>
          <a:p>
            <a:r>
              <a:rPr lang="en-US" baseline="0" dirty="0" smtClean="0"/>
              <a:t>At a greater level of coverage, losses were triggered 10/11 years, whereas with CAT losses were triggered 4/11 years we’re seeing losses are triggered more frequently </a:t>
            </a:r>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14</a:t>
            </a:fld>
            <a:endParaRPr lang="en-US"/>
          </a:p>
        </p:txBody>
      </p:sp>
    </p:spTree>
    <p:extLst>
      <p:ext uri="{BB962C8B-B14F-4D97-AF65-F5344CB8AC3E}">
        <p14:creationId xmlns:p14="http://schemas.microsoft.com/office/powerpoint/2010/main" val="29451782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Important</a:t>
            </a:r>
            <a:r>
              <a:rPr lang="en-US" sz="1200" kern="1200" baseline="0" dirty="0" smtClean="0">
                <a:solidFill>
                  <a:schemeClr val="tx1"/>
                </a:solidFill>
                <a:latin typeface="+mn-lt"/>
                <a:ea typeface="+mn-ea"/>
                <a:cs typeface="+mn-cs"/>
              </a:rPr>
              <a:t> Dates- never too early to meet with an agent, don’t wait until last minute</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Acreage report- current years acreage</a:t>
            </a:r>
          </a:p>
          <a:p>
            <a:r>
              <a:rPr lang="en-US" sz="1200" kern="1200" baseline="0" dirty="0" smtClean="0">
                <a:solidFill>
                  <a:schemeClr val="tx1"/>
                </a:solidFill>
                <a:latin typeface="+mn-lt"/>
                <a:ea typeface="+mn-ea"/>
                <a:cs typeface="+mn-cs"/>
              </a:rPr>
              <a:t>Production report- previous years </a:t>
            </a:r>
            <a:r>
              <a:rPr lang="en-US" sz="1200" kern="1200" baseline="0" dirty="0" smtClean="0">
                <a:solidFill>
                  <a:schemeClr val="tx1"/>
                </a:solidFill>
                <a:latin typeface="+mn-lt"/>
                <a:ea typeface="+mn-ea"/>
                <a:cs typeface="+mn-cs"/>
              </a:rPr>
              <a:t>production</a:t>
            </a:r>
            <a:endParaRPr lang="en-US" sz="1200" kern="1200" baseline="0" dirty="0" smtClean="0">
              <a:solidFill>
                <a:schemeClr val="tx1"/>
              </a:solidFill>
              <a:latin typeface="+mn-lt"/>
              <a:ea typeface="+mn-ea"/>
              <a:cs typeface="+mn-cs"/>
            </a:endParaRPr>
          </a:p>
          <a:p>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1326FC6-7F58-4C84-880A-FF2087D628D6}"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2014 Farm Bill brought a</a:t>
            </a:r>
            <a:r>
              <a:rPr lang="en-US" baseline="0" dirty="0" smtClean="0"/>
              <a:t> number of changes to crop insurance</a:t>
            </a:r>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16</a:t>
            </a:fld>
            <a:endParaRPr lang="en-US"/>
          </a:p>
        </p:txBody>
      </p:sp>
    </p:spTree>
    <p:extLst>
      <p:ext uri="{BB962C8B-B14F-4D97-AF65-F5344CB8AC3E}">
        <p14:creationId xmlns:p14="http://schemas.microsoft.com/office/powerpoint/2010/main" val="35850096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aseline="0" dirty="0" smtClean="0"/>
              <a:t>Anyone who has been farming less than 5 years</a:t>
            </a:r>
          </a:p>
          <a:p>
            <a:endParaRPr lang="en-US" sz="1200" baseline="0" dirty="0" smtClean="0"/>
          </a:p>
          <a:p>
            <a:r>
              <a:rPr lang="en-US" sz="1200" baseline="0" dirty="0" smtClean="0"/>
              <a:t>Also </a:t>
            </a:r>
            <a:r>
              <a:rPr lang="en-US" sz="1200" dirty="0" smtClean="0"/>
              <a:t>Benefits for Farmers with Limited Resources</a:t>
            </a:r>
          </a:p>
          <a:p>
            <a:pPr marL="400050" lvl="1" indent="0">
              <a:buNone/>
            </a:pPr>
            <a:r>
              <a:rPr lang="en-US" sz="1200" dirty="0" smtClean="0"/>
              <a:t>The administrative fee will be waived if you request it and if you qualify as a limited resource farmer</a:t>
            </a:r>
          </a:p>
          <a:p>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WFRP- rolled out Nov 2014, Sales closing date March</a:t>
            </a:r>
            <a:r>
              <a:rPr lang="en-US" baseline="0" dirty="0" smtClean="0"/>
              <a:t> 15</a:t>
            </a:r>
          </a:p>
          <a:p>
            <a:endParaRPr lang="en-US" baseline="0" dirty="0" smtClean="0"/>
          </a:p>
          <a:p>
            <a:r>
              <a:rPr lang="en-US" sz="1200" kern="1200" dirty="0" smtClean="0">
                <a:solidFill>
                  <a:schemeClr val="tx1"/>
                </a:solidFill>
                <a:latin typeface="+mn-lt"/>
                <a:ea typeface="+mn-ea"/>
                <a:cs typeface="+mn-cs"/>
              </a:rPr>
              <a:t>The new WFRP will offer a whole-farm premium subsidy to farms with two or more commodities at a level similar </a:t>
            </a:r>
          </a:p>
          <a:p>
            <a:r>
              <a:rPr lang="en-US" sz="1200" kern="1200" dirty="0" smtClean="0">
                <a:solidFill>
                  <a:schemeClr val="tx1"/>
                </a:solidFill>
                <a:latin typeface="+mn-lt"/>
                <a:ea typeface="+mn-ea"/>
                <a:cs typeface="+mn-cs"/>
              </a:rPr>
              <a:t>to single-crop policies. Producers can choose coverage </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levels from 50 to 85% and cover up to $8.5 million of revenue. </a:t>
            </a:r>
          </a:p>
          <a:p>
            <a:endParaRPr lang="en-US" sz="1200" kern="1200" dirty="0" smtClean="0">
              <a:solidFill>
                <a:schemeClr val="tx1"/>
              </a:solidFill>
              <a:latin typeface="+mn-lt"/>
              <a:ea typeface="+mn-ea"/>
              <a:cs typeface="+mn-cs"/>
            </a:endParaRPr>
          </a:p>
          <a:p>
            <a:pPr marL="0" marR="0" lvl="2" indent="0" algn="l" defTabSz="914400" rtl="0" eaLnBrk="1" fontAlgn="auto" latinLnBrk="0" hangingPunct="1">
              <a:lnSpc>
                <a:spcPct val="100000"/>
              </a:lnSpc>
              <a:spcBef>
                <a:spcPts val="0"/>
              </a:spcBef>
              <a:spcAft>
                <a:spcPts val="0"/>
              </a:spcAft>
              <a:buClrTx/>
              <a:buSzTx/>
              <a:buFontTx/>
              <a:buNone/>
              <a:tabLst/>
              <a:defRPr/>
            </a:pPr>
            <a:r>
              <a:rPr lang="en-US" sz="3200" dirty="0" smtClean="0"/>
              <a:t> May be good for diversified farms</a:t>
            </a:r>
          </a:p>
          <a:p>
            <a:endParaRPr lang="en-US" sz="1200" kern="1200" dirty="0" smtClean="0">
              <a:solidFill>
                <a:schemeClr val="tx1"/>
              </a:solidFill>
              <a:latin typeface="+mn-lt"/>
              <a:ea typeface="+mn-ea"/>
              <a:cs typeface="+mn-cs"/>
            </a:endParaRPr>
          </a:p>
          <a:p>
            <a:endParaRPr lang="en-US" baseline="0" dirty="0" smtClean="0"/>
          </a:p>
          <a:p>
            <a:r>
              <a:rPr lang="en-US" sz="1200" kern="1200" dirty="0" smtClean="0">
                <a:solidFill>
                  <a:schemeClr val="tx1"/>
                </a:solidFill>
                <a:latin typeface="+mn-lt"/>
                <a:ea typeface="+mn-ea"/>
                <a:cs typeface="+mn-cs"/>
              </a:rPr>
              <a:t>For 2015, the coverage will be based on:</a:t>
            </a:r>
          </a:p>
          <a:p>
            <a:r>
              <a:rPr lang="en-US" sz="1200" kern="1200" dirty="0" smtClean="0">
                <a:solidFill>
                  <a:schemeClr val="tx1"/>
                </a:solidFill>
                <a:latin typeface="+mn-lt"/>
                <a:ea typeface="+mn-ea"/>
                <a:cs typeface="+mn-cs"/>
              </a:rPr>
              <a:t>Lower of either the average of adjusted gross revenue from 2009-2013 as derived from the producer’s Inter</a:t>
            </a:r>
          </a:p>
          <a:p>
            <a:r>
              <a:rPr lang="en-US" sz="1200" kern="1200" dirty="0" err="1" smtClean="0">
                <a:solidFill>
                  <a:schemeClr val="tx1"/>
                </a:solidFill>
                <a:latin typeface="+mn-lt"/>
                <a:ea typeface="+mn-ea"/>
                <a:cs typeface="+mn-cs"/>
              </a:rPr>
              <a:t>nal</a:t>
            </a:r>
            <a:r>
              <a:rPr lang="en-US" sz="1200" kern="1200" dirty="0" smtClean="0">
                <a:solidFill>
                  <a:schemeClr val="tx1"/>
                </a:solidFill>
                <a:latin typeface="+mn-lt"/>
                <a:ea typeface="+mn-ea"/>
                <a:cs typeface="+mn-cs"/>
              </a:rPr>
              <a:t> Revenue Service (IRS) tax forms; OR The adjusted expected gross revenue for the 2015 insurance year. </a:t>
            </a:r>
          </a:p>
          <a:p>
            <a:endParaRPr lang="en-US" baseline="0" dirty="0" smtClean="0"/>
          </a:p>
          <a:p>
            <a:r>
              <a:rPr lang="en-US" sz="1200" kern="1200" dirty="0" smtClean="0">
                <a:solidFill>
                  <a:schemeClr val="tx1"/>
                </a:solidFill>
                <a:latin typeface="+mn-lt"/>
                <a:ea typeface="+mn-ea"/>
                <a:cs typeface="+mn-cs"/>
              </a:rPr>
              <a:t>Losses occur when the Allowable Revenue from the production of commodities produced during the insurance year, </a:t>
            </a:r>
          </a:p>
          <a:p>
            <a:r>
              <a:rPr lang="en-US" sz="1200" kern="1200" dirty="0" smtClean="0">
                <a:solidFill>
                  <a:schemeClr val="tx1"/>
                </a:solidFill>
                <a:latin typeface="+mn-lt"/>
                <a:ea typeface="+mn-ea"/>
                <a:cs typeface="+mn-cs"/>
              </a:rPr>
              <a:t>falls below the Insured Revenue.</a:t>
            </a:r>
          </a:p>
          <a:p>
            <a:endParaRPr lang="en-US" baseline="0" dirty="0" smtClean="0"/>
          </a:p>
          <a:p>
            <a:r>
              <a:rPr lang="en-US" sz="1500" dirty="0" smtClean="0"/>
              <a:t>Opportunity to also purchase Multi-Peril Crop Insurance (MPCI) buy-up policies for selected  individual crops</a:t>
            </a:r>
          </a:p>
          <a:p>
            <a:endParaRPr lang="en-US" baseline="0" dirty="0" smtClean="0"/>
          </a:p>
          <a:p>
            <a:r>
              <a:rPr lang="en-US" sz="1200" kern="1200" dirty="0" smtClean="0">
                <a:solidFill>
                  <a:schemeClr val="tx1"/>
                </a:solidFill>
                <a:latin typeface="+mn-lt"/>
                <a:ea typeface="+mn-ea"/>
                <a:cs typeface="+mn-cs"/>
              </a:rPr>
              <a:t>MAJOR BENEFITS OF WFRP</a:t>
            </a:r>
          </a:p>
          <a:p>
            <a:r>
              <a:rPr lang="en-US" sz="1200" kern="1200" dirty="0" smtClean="0">
                <a:solidFill>
                  <a:schemeClr val="tx1"/>
                </a:solidFill>
                <a:latin typeface="+mn-lt"/>
                <a:ea typeface="+mn-ea"/>
                <a:cs typeface="+mn-cs"/>
              </a:rPr>
              <a:t>A means to insure crops and livestock products that have unique higher values destined for specialty markets </a:t>
            </a:r>
          </a:p>
          <a:p>
            <a:r>
              <a:rPr lang="en-US" sz="1200" kern="1200" dirty="0" smtClean="0">
                <a:solidFill>
                  <a:schemeClr val="tx1"/>
                </a:solidFill>
                <a:latin typeface="+mn-lt"/>
                <a:ea typeface="+mn-ea"/>
                <a:cs typeface="+mn-cs"/>
              </a:rPr>
              <a:t>such as seeds, organic, special varieties, local, and grass-finished.</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Potentially lower costs for insurance because of the ability to either mix and match WFRP coverage with other </a:t>
            </a:r>
          </a:p>
          <a:p>
            <a:r>
              <a:rPr lang="en-US" sz="1200" kern="1200" dirty="0" smtClean="0">
                <a:solidFill>
                  <a:schemeClr val="tx1"/>
                </a:solidFill>
                <a:latin typeface="+mn-lt"/>
                <a:ea typeface="+mn-ea"/>
                <a:cs typeface="+mn-cs"/>
              </a:rPr>
              <a:t>multi-peril insurance products or because of the inherent lowering of risks, and hence premium costs, due to </a:t>
            </a:r>
          </a:p>
          <a:p>
            <a:r>
              <a:rPr lang="en-US" sz="1200" kern="1200" dirty="0" smtClean="0">
                <a:solidFill>
                  <a:schemeClr val="tx1"/>
                </a:solidFill>
                <a:latin typeface="+mn-lt"/>
                <a:ea typeface="+mn-ea"/>
                <a:cs typeface="+mn-cs"/>
              </a:rPr>
              <a:t>increased diversification of products sold.</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Gives the producer the opportunity to limit the risk of exploring new markets for specialty crop and livestock </a:t>
            </a:r>
          </a:p>
          <a:p>
            <a:r>
              <a:rPr lang="en-US" sz="1200" kern="1200" dirty="0" smtClean="0">
                <a:solidFill>
                  <a:schemeClr val="tx1"/>
                </a:solidFill>
                <a:latin typeface="+mn-lt"/>
                <a:ea typeface="+mn-ea"/>
                <a:cs typeface="+mn-cs"/>
              </a:rPr>
              <a:t>products.</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High levels of coverage and federal support for premium costs.</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Take the time to</a:t>
            </a:r>
            <a:r>
              <a:rPr lang="en-US" baseline="0" dirty="0" smtClean="0"/>
              <a:t> do the numbers and figure out how much of your crop values are protected</a:t>
            </a:r>
          </a:p>
          <a:p>
            <a:pPr algn="l"/>
            <a:endParaRPr lang="en-US" baseline="0" dirty="0" smtClean="0"/>
          </a:p>
          <a:p>
            <a:pPr algn="l"/>
            <a:r>
              <a:rPr lang="en-US" sz="1200" dirty="0" smtClean="0">
                <a:solidFill>
                  <a:srgbClr val="000000"/>
                </a:solidFill>
              </a:rPr>
              <a:t>Questions to ask yourself</a:t>
            </a:r>
          </a:p>
          <a:p>
            <a:pPr algn="l"/>
            <a:r>
              <a:rPr lang="en-US" sz="1200" dirty="0" smtClean="0">
                <a:solidFill>
                  <a:srgbClr val="000000"/>
                </a:solidFill>
              </a:rPr>
              <a:t>How much risk exposure do I have? </a:t>
            </a:r>
          </a:p>
          <a:p>
            <a:pPr algn="l"/>
            <a:endParaRPr lang="en-US" sz="1200" dirty="0" smtClean="0">
              <a:solidFill>
                <a:srgbClr val="000000"/>
              </a:solidFill>
            </a:endParaRPr>
          </a:p>
          <a:p>
            <a:pPr algn="l"/>
            <a:r>
              <a:rPr lang="en-US" sz="1200" dirty="0" smtClean="0">
                <a:solidFill>
                  <a:srgbClr val="000000"/>
                </a:solidFill>
              </a:rPr>
              <a:t>What should my ideal safety net accomplish? </a:t>
            </a:r>
          </a:p>
          <a:p>
            <a:pPr algn="l"/>
            <a:endParaRPr lang="en-US" sz="1200" dirty="0" smtClean="0">
              <a:solidFill>
                <a:srgbClr val="000000"/>
              </a:solidFill>
            </a:endParaRPr>
          </a:p>
          <a:p>
            <a:pPr algn="l"/>
            <a:r>
              <a:rPr lang="en-US" sz="1200" dirty="0" smtClean="0"/>
              <a:t> *  Cover production costs?</a:t>
            </a:r>
          </a:p>
          <a:p>
            <a:pPr algn="l"/>
            <a:endParaRPr lang="en-US" sz="1050" dirty="0" smtClean="0"/>
          </a:p>
          <a:p>
            <a:pPr algn="l"/>
            <a:r>
              <a:rPr lang="en-US" sz="1200" dirty="0" smtClean="0"/>
              <a:t> *  Cover pre-harvest sales contract?</a:t>
            </a:r>
          </a:p>
          <a:p>
            <a:pPr algn="l"/>
            <a:endParaRPr lang="en-US" sz="1050" dirty="0" smtClean="0"/>
          </a:p>
          <a:p>
            <a:pPr algn="l"/>
            <a:r>
              <a:rPr lang="en-US" sz="1200" dirty="0" smtClean="0"/>
              <a:t> *  Replace livestock feed?</a:t>
            </a:r>
          </a:p>
          <a:p>
            <a:pPr algn="l"/>
            <a:endParaRPr lang="en-US" sz="1050" dirty="0" smtClean="0"/>
          </a:p>
          <a:p>
            <a:pPr algn="l"/>
            <a:r>
              <a:rPr lang="en-US" sz="1200" dirty="0" smtClean="0"/>
              <a:t> *  Make rent or mortgage payment?</a:t>
            </a:r>
          </a:p>
          <a:p>
            <a:pPr algn="l"/>
            <a:r>
              <a:rPr lang="en-US" sz="1050" dirty="0" smtClean="0"/>
              <a:t>          </a:t>
            </a:r>
          </a:p>
          <a:p>
            <a:pPr algn="l"/>
            <a:r>
              <a:rPr lang="en-US" sz="1200" dirty="0" smtClean="0"/>
              <a:t> *  Contribute to family living expenses?</a:t>
            </a:r>
          </a:p>
          <a:p>
            <a:pPr algn="l"/>
            <a:endParaRPr lang="en-US" sz="1050" dirty="0" smtClean="0"/>
          </a:p>
          <a:p>
            <a:pPr algn="l"/>
            <a:r>
              <a:rPr lang="en-US" sz="1200" dirty="0" smtClean="0"/>
              <a:t> *  Secure Ag loan?</a:t>
            </a:r>
          </a:p>
          <a:p>
            <a:pPr algn="l"/>
            <a:r>
              <a:rPr lang="en-US" sz="1050" dirty="0" smtClean="0"/>
              <a:t> </a:t>
            </a:r>
          </a:p>
          <a:p>
            <a:pPr algn="l"/>
            <a:r>
              <a:rPr lang="en-US" sz="1200" dirty="0" smtClean="0"/>
              <a:t>*  Other?</a:t>
            </a:r>
          </a:p>
          <a:p>
            <a:pPr algn="l"/>
            <a:endParaRPr lang="en-US" sz="800" dirty="0" smtClean="0"/>
          </a:p>
          <a:p>
            <a:pPr algn="l"/>
            <a:r>
              <a:rPr lang="en-US" sz="1200" dirty="0" smtClean="0"/>
              <a:t> *  How much protection do I need?</a:t>
            </a:r>
          </a:p>
          <a:p>
            <a:pPr algn="l"/>
            <a:endParaRPr lang="en-US" sz="1050" dirty="0" smtClean="0"/>
          </a:p>
          <a:p>
            <a:pPr algn="l"/>
            <a:r>
              <a:rPr lang="en-US" sz="1200" dirty="0" smtClean="0"/>
              <a:t> *  Do I prefer revenue protection or yield protection?</a:t>
            </a:r>
          </a:p>
          <a:p>
            <a:pPr algn="l"/>
            <a:endParaRPr lang="en-US" sz="1050" dirty="0" smtClean="0"/>
          </a:p>
          <a:p>
            <a:pPr algn="l"/>
            <a:r>
              <a:rPr lang="en-US" sz="1200" dirty="0" smtClean="0"/>
              <a:t> * At what percentage of crop loss should my payment trigger?</a:t>
            </a:r>
          </a:p>
          <a:p>
            <a:endParaRPr lang="en-US" baseline="0" dirty="0" smtClean="0"/>
          </a:p>
        </p:txBody>
      </p:sp>
      <p:sp>
        <p:nvSpPr>
          <p:cNvPr id="4" name="Slide Number Placeholder 3"/>
          <p:cNvSpPr>
            <a:spLocks noGrp="1"/>
          </p:cNvSpPr>
          <p:nvPr>
            <p:ph type="sldNum" sz="quarter" idx="10"/>
          </p:nvPr>
        </p:nvSpPr>
        <p:spPr/>
        <p:txBody>
          <a:bodyPr/>
          <a:lstStyle/>
          <a:p>
            <a:fld id="{21326FC6-7F58-4C84-880A-FF2087D628D6}"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1326FC6-7F58-4C84-880A-FF2087D628D6}" type="slidenum">
              <a:rPr lang="en-US" smtClean="0"/>
              <a:pPr/>
              <a:t>20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1981200"/>
            <a:ext cx="8229600" cy="3657600"/>
          </a:xfrm>
        </p:spPr>
        <p:txBody>
          <a:bodyPr>
            <a:normAutofit/>
          </a:bodyPr>
          <a:lstStyle>
            <a:lvl1pPr marL="0" indent="0" algn="ctr">
              <a:buNone/>
              <a:defRPr sz="2400">
                <a:solidFill>
                  <a:srgbClr val="071A34"/>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86F53DFB-D4F5-48FA-9EE4-00213FCB9741}" type="datetimeFigureOut">
              <a:rPr lang="en-US" smtClean="0"/>
              <a:pPr/>
              <a:t>7/14/15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6CCD9D-9BC7-4912-836A-CF261AB407A2}" type="slidenum">
              <a:rPr lang="en-US" smtClean="0"/>
              <a:pPr/>
              <a:t>‹#›</a:t>
            </a:fld>
            <a:endParaRPr lang="en-US"/>
          </a:p>
        </p:txBody>
      </p:sp>
      <p:sp>
        <p:nvSpPr>
          <p:cNvPr id="7" name="Title 1"/>
          <p:cNvSpPr>
            <a:spLocks noGrp="1"/>
          </p:cNvSpPr>
          <p:nvPr>
            <p:ph type="ctrTitle"/>
          </p:nvPr>
        </p:nvSpPr>
        <p:spPr>
          <a:xfrm>
            <a:off x="457200" y="1371600"/>
            <a:ext cx="8229600" cy="457200"/>
          </a:xfrm>
          <a:prstGeom prst="rect">
            <a:avLst/>
          </a:prstGeom>
        </p:spPr>
        <p:txBody>
          <a:bodyPr/>
          <a:lstStyle>
            <a:lvl1pPr algn="l">
              <a:defRPr sz="2800">
                <a:solidFill>
                  <a:srgbClr val="071A34"/>
                </a:solidFill>
                <a:latin typeface="Arial"/>
                <a:cs typeface="Arial"/>
              </a:defRPr>
            </a:lvl1pPr>
          </a:lstStyle>
          <a:p>
            <a:r>
              <a:rPr lang="en-US" dirty="0"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05000"/>
            <a:ext cx="8229600" cy="4221163"/>
          </a:xfrm>
        </p:spPr>
        <p:txBody>
          <a:bodyPr/>
          <a:lstStyle>
            <a:lvl1pPr>
              <a:defRPr sz="2800">
                <a:solidFill>
                  <a:srgbClr val="071A34"/>
                </a:solidFill>
              </a:defRPr>
            </a:lvl1pPr>
            <a:lvl2pPr>
              <a:defRPr sz="2400">
                <a:solidFill>
                  <a:srgbClr val="071A34"/>
                </a:solidFill>
              </a:defRPr>
            </a:lvl2pPr>
            <a:lvl3pPr>
              <a:defRPr sz="2000">
                <a:solidFill>
                  <a:srgbClr val="071A34"/>
                </a:solidFill>
              </a:defRPr>
            </a:lvl3pPr>
            <a:lvl4pPr>
              <a:defRPr sz="1800">
                <a:solidFill>
                  <a:srgbClr val="071A34"/>
                </a:solidFill>
              </a:defRPr>
            </a:lvl4pPr>
            <a:lvl5pPr>
              <a:defRPr sz="1600">
                <a:solidFill>
                  <a:srgbClr val="071A34"/>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86F53DFB-D4F5-48FA-9EE4-00213FCB9741}" type="datetimeFigureOut">
              <a:rPr lang="en-US" smtClean="0"/>
              <a:pPr/>
              <a:t>7/14/15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6CCD9D-9BC7-4912-836A-CF261AB407A2}" type="slidenum">
              <a:rPr lang="en-US" smtClean="0"/>
              <a:pPr/>
              <a:t>‹#›</a:t>
            </a:fld>
            <a:endParaRPr lang="en-US"/>
          </a:p>
        </p:txBody>
      </p:sp>
      <p:sp>
        <p:nvSpPr>
          <p:cNvPr id="9" name="Title 1"/>
          <p:cNvSpPr>
            <a:spLocks noGrp="1"/>
          </p:cNvSpPr>
          <p:nvPr>
            <p:ph type="ctrTitle"/>
          </p:nvPr>
        </p:nvSpPr>
        <p:spPr>
          <a:xfrm>
            <a:off x="457200" y="1371600"/>
            <a:ext cx="8229600" cy="457200"/>
          </a:xfrm>
          <a:prstGeom prst="rect">
            <a:avLst/>
          </a:prstGeom>
        </p:spPr>
        <p:txBody>
          <a:bodyPr/>
          <a:lstStyle>
            <a:lvl1pPr algn="l">
              <a:defRPr sz="2800">
                <a:solidFill>
                  <a:srgbClr val="071A34"/>
                </a:solidFill>
                <a:latin typeface="Arial"/>
                <a:cs typeface="Arial"/>
              </a:defRPr>
            </a:lvl1pPr>
          </a:lstStyle>
          <a:p>
            <a:r>
              <a:rPr lang="en-US" dirty="0"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solidFill>
                  <a:srgbClr val="071A34"/>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1981200"/>
            <a:ext cx="7772400" cy="2425701"/>
          </a:xfrm>
        </p:spPr>
        <p:txBody>
          <a:bodyPr anchor="b"/>
          <a:lstStyle>
            <a:lvl1pPr marL="0" indent="0">
              <a:buNone/>
              <a:defRPr sz="2000">
                <a:solidFill>
                  <a:srgbClr val="071A34"/>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86F53DFB-D4F5-48FA-9EE4-00213FCB9741}" type="datetimeFigureOut">
              <a:rPr lang="en-US" smtClean="0"/>
              <a:pPr/>
              <a:t>7/14/15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6CCD9D-9BC7-4912-836A-CF261AB407A2}" type="slidenum">
              <a:rPr lang="en-US" smtClean="0"/>
              <a:pPr/>
              <a:t>‹#›</a:t>
            </a:fld>
            <a:endParaRPr lang="en-US"/>
          </a:p>
        </p:txBody>
      </p:sp>
      <p:sp>
        <p:nvSpPr>
          <p:cNvPr id="8" name="Title 1"/>
          <p:cNvSpPr txBox="1">
            <a:spLocks/>
          </p:cNvSpPr>
          <p:nvPr userDrawn="1"/>
        </p:nvSpPr>
        <p:spPr>
          <a:xfrm>
            <a:off x="457200" y="1371600"/>
            <a:ext cx="8229600" cy="457200"/>
          </a:xfrm>
          <a:prstGeom prst="rect">
            <a:avLst/>
          </a:prstGeom>
        </p:spPr>
        <p:txBody>
          <a:bodyPr/>
          <a:lstStyle>
            <a:lvl1pPr algn="l">
              <a:defRPr sz="2800">
                <a:solidFill>
                  <a:srgbClr val="071A34"/>
                </a:solidFill>
                <a:latin typeface="Arial"/>
                <a:cs typeface="Aria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0" normalizeH="0" baseline="0" noProof="0" dirty="0" smtClean="0">
                <a:ln>
                  <a:noFill/>
                </a:ln>
                <a:solidFill>
                  <a:srgbClr val="071A34"/>
                </a:solidFill>
                <a:effectLst/>
                <a:uLnTx/>
                <a:uFillTx/>
                <a:latin typeface="Arial"/>
                <a:ea typeface="+mj-ea"/>
                <a:cs typeface="Arial"/>
              </a:rPr>
              <a:t>Click to edit Master title style</a:t>
            </a:r>
            <a:endParaRPr kumimoji="0" lang="en-US" sz="2800" b="0" i="0" u="none" strike="noStrike" kern="1200" cap="none" spc="0" normalizeH="0" baseline="0" noProof="0" dirty="0">
              <a:ln>
                <a:noFill/>
              </a:ln>
              <a:solidFill>
                <a:srgbClr val="071A34"/>
              </a:solidFill>
              <a:effectLst/>
              <a:uLnTx/>
              <a:uFillTx/>
              <a:latin typeface="Arial"/>
              <a:ea typeface="+mj-ea"/>
              <a:cs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905000"/>
            <a:ext cx="4038600" cy="4221163"/>
          </a:xfrm>
        </p:spPr>
        <p:txBody>
          <a:bodyPr/>
          <a:lstStyle>
            <a:lvl1pPr>
              <a:defRPr sz="2800">
                <a:solidFill>
                  <a:srgbClr val="071A34"/>
                </a:solidFill>
              </a:defRPr>
            </a:lvl1pPr>
            <a:lvl2pPr>
              <a:defRPr sz="2400">
                <a:solidFill>
                  <a:srgbClr val="071A34"/>
                </a:solidFill>
              </a:defRPr>
            </a:lvl2pPr>
            <a:lvl3pPr>
              <a:defRPr sz="2000">
                <a:solidFill>
                  <a:srgbClr val="071A34"/>
                </a:solidFill>
              </a:defRPr>
            </a:lvl3pPr>
            <a:lvl4pPr>
              <a:defRPr sz="1800">
                <a:solidFill>
                  <a:srgbClr val="071A34"/>
                </a:solidFill>
              </a:defRPr>
            </a:lvl4pPr>
            <a:lvl5pPr>
              <a:defRPr sz="1800">
                <a:solidFill>
                  <a:srgbClr val="071A34"/>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905000"/>
            <a:ext cx="4038600" cy="4221163"/>
          </a:xfrm>
        </p:spPr>
        <p:txBody>
          <a:bodyPr/>
          <a:lstStyle>
            <a:lvl1pPr>
              <a:defRPr sz="2800">
                <a:solidFill>
                  <a:srgbClr val="071A34"/>
                </a:solidFill>
              </a:defRPr>
            </a:lvl1pPr>
            <a:lvl2pPr>
              <a:defRPr sz="2400">
                <a:solidFill>
                  <a:srgbClr val="071A34"/>
                </a:solidFill>
              </a:defRPr>
            </a:lvl2pPr>
            <a:lvl3pPr>
              <a:defRPr sz="2000">
                <a:solidFill>
                  <a:srgbClr val="071A34"/>
                </a:solidFill>
              </a:defRPr>
            </a:lvl3pPr>
            <a:lvl4pPr>
              <a:defRPr sz="1800">
                <a:solidFill>
                  <a:srgbClr val="071A34"/>
                </a:solidFill>
              </a:defRPr>
            </a:lvl4pPr>
            <a:lvl5pPr>
              <a:defRPr sz="1800">
                <a:solidFill>
                  <a:srgbClr val="071A34"/>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4"/>
          <p:cNvSpPr>
            <a:spLocks noGrp="1"/>
          </p:cNvSpPr>
          <p:nvPr>
            <p:ph type="dt" sz="half" idx="10"/>
          </p:nvPr>
        </p:nvSpPr>
        <p:spPr/>
        <p:txBody>
          <a:bodyPr/>
          <a:lstStyle/>
          <a:p>
            <a:fld id="{86F53DFB-D4F5-48FA-9EE4-00213FCB9741}" type="datetimeFigureOut">
              <a:rPr lang="en-US" smtClean="0"/>
              <a:pPr/>
              <a:t>7/14/15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6CCD9D-9BC7-4912-836A-CF261AB407A2}" type="slidenum">
              <a:rPr lang="en-US" smtClean="0"/>
              <a:pPr/>
              <a:t>‹#›</a:t>
            </a:fld>
            <a:endParaRPr lang="en-US"/>
          </a:p>
        </p:txBody>
      </p:sp>
      <p:sp>
        <p:nvSpPr>
          <p:cNvPr id="9" name="Title 1"/>
          <p:cNvSpPr>
            <a:spLocks noGrp="1"/>
          </p:cNvSpPr>
          <p:nvPr>
            <p:ph type="ctrTitle"/>
          </p:nvPr>
        </p:nvSpPr>
        <p:spPr>
          <a:xfrm>
            <a:off x="457200" y="1371600"/>
            <a:ext cx="8229600" cy="457200"/>
          </a:xfrm>
          <a:prstGeom prst="rect">
            <a:avLst/>
          </a:prstGeom>
        </p:spPr>
        <p:txBody>
          <a:bodyPr/>
          <a:lstStyle>
            <a:lvl1pPr algn="l">
              <a:defRPr sz="2800">
                <a:solidFill>
                  <a:srgbClr val="071A34"/>
                </a:solidFill>
                <a:latin typeface="Arial"/>
                <a:cs typeface="Arial"/>
              </a:defRPr>
            </a:lvl1pPr>
          </a:lstStyle>
          <a:p>
            <a:r>
              <a:rPr lang="en-US" dirty="0" smtClean="0"/>
              <a:t>Click to edit Master title style</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951038"/>
            <a:ext cx="4040188" cy="639762"/>
          </a:xfrm>
        </p:spPr>
        <p:txBody>
          <a:bodyPr anchor="b"/>
          <a:lstStyle>
            <a:lvl1pPr marL="0" indent="0">
              <a:buNone/>
              <a:defRPr sz="2400" b="1">
                <a:solidFill>
                  <a:srgbClr val="071A34"/>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590801"/>
            <a:ext cx="4040188" cy="3535362"/>
          </a:xfrm>
        </p:spPr>
        <p:txBody>
          <a:bodyPr/>
          <a:lstStyle>
            <a:lvl1pPr>
              <a:defRPr sz="2400">
                <a:solidFill>
                  <a:srgbClr val="071A34"/>
                </a:solidFill>
              </a:defRPr>
            </a:lvl1pPr>
            <a:lvl2pPr>
              <a:defRPr sz="2000">
                <a:solidFill>
                  <a:srgbClr val="071A34"/>
                </a:solidFill>
              </a:defRPr>
            </a:lvl2pPr>
            <a:lvl3pPr>
              <a:defRPr sz="1800">
                <a:solidFill>
                  <a:srgbClr val="071A34"/>
                </a:solidFill>
              </a:defRPr>
            </a:lvl3pPr>
            <a:lvl4pPr>
              <a:defRPr sz="1600">
                <a:solidFill>
                  <a:srgbClr val="071A34"/>
                </a:solidFill>
              </a:defRPr>
            </a:lvl4pPr>
            <a:lvl5pPr>
              <a:defRPr sz="1600">
                <a:solidFill>
                  <a:srgbClr val="071A34"/>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951038"/>
            <a:ext cx="4041775" cy="639762"/>
          </a:xfrm>
        </p:spPr>
        <p:txBody>
          <a:bodyPr anchor="b"/>
          <a:lstStyle>
            <a:lvl1pPr marL="0" indent="0">
              <a:buNone/>
              <a:defRPr sz="2400" b="1">
                <a:solidFill>
                  <a:srgbClr val="071A34"/>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45025" y="2590801"/>
            <a:ext cx="4041775" cy="3535362"/>
          </a:xfrm>
        </p:spPr>
        <p:txBody>
          <a:bodyPr/>
          <a:lstStyle>
            <a:lvl1pPr>
              <a:defRPr sz="2400">
                <a:solidFill>
                  <a:srgbClr val="071A34"/>
                </a:solidFill>
              </a:defRPr>
            </a:lvl1pPr>
            <a:lvl2pPr>
              <a:defRPr sz="2000">
                <a:solidFill>
                  <a:srgbClr val="071A34"/>
                </a:solidFill>
              </a:defRPr>
            </a:lvl2pPr>
            <a:lvl3pPr>
              <a:defRPr sz="1800">
                <a:solidFill>
                  <a:srgbClr val="071A34"/>
                </a:solidFill>
              </a:defRPr>
            </a:lvl3pPr>
            <a:lvl4pPr>
              <a:defRPr sz="1600">
                <a:solidFill>
                  <a:srgbClr val="071A34"/>
                </a:solidFill>
              </a:defRPr>
            </a:lvl4pPr>
            <a:lvl5pPr>
              <a:defRPr sz="1600">
                <a:solidFill>
                  <a:srgbClr val="071A34"/>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86F53DFB-D4F5-48FA-9EE4-00213FCB9741}" type="datetimeFigureOut">
              <a:rPr lang="en-US" smtClean="0"/>
              <a:pPr/>
              <a:t>7/14/15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6CCD9D-9BC7-4912-836A-CF261AB407A2}" type="slidenum">
              <a:rPr lang="en-US" smtClean="0"/>
              <a:pPr/>
              <a:t>‹#›</a:t>
            </a:fld>
            <a:endParaRPr lang="en-US"/>
          </a:p>
        </p:txBody>
      </p:sp>
      <p:sp>
        <p:nvSpPr>
          <p:cNvPr id="11" name="Title 1"/>
          <p:cNvSpPr>
            <a:spLocks noGrp="1"/>
          </p:cNvSpPr>
          <p:nvPr>
            <p:ph type="ctrTitle"/>
          </p:nvPr>
        </p:nvSpPr>
        <p:spPr>
          <a:xfrm>
            <a:off x="457200" y="1371600"/>
            <a:ext cx="8229600" cy="457200"/>
          </a:xfrm>
          <a:prstGeom prst="rect">
            <a:avLst/>
          </a:prstGeom>
        </p:spPr>
        <p:txBody>
          <a:bodyPr/>
          <a:lstStyle>
            <a:lvl1pPr algn="l">
              <a:defRPr sz="2800">
                <a:solidFill>
                  <a:srgbClr val="071A34"/>
                </a:solidFill>
                <a:latin typeface="Arial"/>
                <a:cs typeface="Arial"/>
              </a:defRPr>
            </a:lvl1pPr>
          </a:lstStyle>
          <a:p>
            <a:r>
              <a:rPr lang="en-US" dirty="0" smtClean="0"/>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6F53DFB-D4F5-48FA-9EE4-00213FCB9741}" type="datetimeFigureOut">
              <a:rPr lang="en-US" smtClean="0"/>
              <a:pPr/>
              <a:t>7/14/15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6CCD9D-9BC7-4912-836A-CF261AB407A2}" type="slidenum">
              <a:rPr lang="en-US" smtClean="0"/>
              <a:pPr/>
              <a:t>‹#›</a:t>
            </a:fld>
            <a:endParaRPr lang="en-US"/>
          </a:p>
        </p:txBody>
      </p:sp>
      <p:sp>
        <p:nvSpPr>
          <p:cNvPr id="7" name="Title 1"/>
          <p:cNvSpPr>
            <a:spLocks noGrp="1"/>
          </p:cNvSpPr>
          <p:nvPr>
            <p:ph type="ctrTitle"/>
          </p:nvPr>
        </p:nvSpPr>
        <p:spPr>
          <a:xfrm>
            <a:off x="457200" y="1371600"/>
            <a:ext cx="8229600" cy="457200"/>
          </a:xfrm>
          <a:prstGeom prst="rect">
            <a:avLst/>
          </a:prstGeom>
        </p:spPr>
        <p:txBody>
          <a:bodyPr/>
          <a:lstStyle>
            <a:lvl1pPr algn="l">
              <a:defRPr sz="2800">
                <a:solidFill>
                  <a:srgbClr val="071A34"/>
                </a:solidFill>
                <a:latin typeface="Arial"/>
                <a:cs typeface="Arial"/>
              </a:defRPr>
            </a:lvl1pPr>
          </a:lstStyle>
          <a:p>
            <a:r>
              <a:rPr lang="en-US" dirty="0" smtClean="0"/>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F53DFB-D4F5-48FA-9EE4-00213FCB9741}" type="datetimeFigureOut">
              <a:rPr lang="en-US" smtClean="0"/>
              <a:pPr/>
              <a:t>7/14/15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6CCD9D-9BC7-4912-836A-CF261AB407A2}" type="slidenum">
              <a:rPr lang="en-US" smtClean="0"/>
              <a:pPr/>
              <a:t>‹#›</a:t>
            </a:fld>
            <a:endParaRPr lang="en-US"/>
          </a:p>
        </p:txBody>
      </p:sp>
      <p:sp>
        <p:nvSpPr>
          <p:cNvPr id="6" name="Title 1"/>
          <p:cNvSpPr>
            <a:spLocks noGrp="1"/>
          </p:cNvSpPr>
          <p:nvPr>
            <p:ph type="ctrTitle"/>
          </p:nvPr>
        </p:nvSpPr>
        <p:spPr>
          <a:xfrm>
            <a:off x="457200" y="1371600"/>
            <a:ext cx="8229600" cy="457200"/>
          </a:xfrm>
          <a:prstGeom prst="rect">
            <a:avLst/>
          </a:prstGeom>
        </p:spPr>
        <p:txBody>
          <a:bodyPr/>
          <a:lstStyle>
            <a:lvl1pPr algn="l">
              <a:defRPr sz="2800">
                <a:solidFill>
                  <a:srgbClr val="071A34"/>
                </a:solidFill>
                <a:latin typeface="Arial"/>
                <a:cs typeface="Arial"/>
              </a:defRPr>
            </a:lvl1pPr>
          </a:lstStyle>
          <a:p>
            <a:r>
              <a:rPr lang="en-US" dirty="0" smtClean="0"/>
              <a:t>Click to edit Master title style</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0"/>
            <a:ext cx="3008313" cy="685800"/>
          </a:xfrm>
          <a:prstGeom prst="rect">
            <a:avLst/>
          </a:prstGeom>
        </p:spPr>
        <p:txBody>
          <a:bodyPr anchor="b"/>
          <a:lstStyle>
            <a:lvl1pPr algn="l">
              <a:defRPr sz="2000" b="1">
                <a:solidFill>
                  <a:srgbClr val="071A34"/>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3575050" y="1905000"/>
            <a:ext cx="5111750" cy="4221163"/>
          </a:xfrm>
        </p:spPr>
        <p:txBody>
          <a:bodyPr/>
          <a:lstStyle>
            <a:lvl1pPr>
              <a:defRPr sz="3200">
                <a:solidFill>
                  <a:srgbClr val="071A34"/>
                </a:solidFill>
              </a:defRPr>
            </a:lvl1pPr>
            <a:lvl2pPr>
              <a:defRPr sz="2800">
                <a:solidFill>
                  <a:srgbClr val="071A34"/>
                </a:solidFill>
              </a:defRPr>
            </a:lvl2pPr>
            <a:lvl3pPr>
              <a:defRPr sz="2400">
                <a:solidFill>
                  <a:srgbClr val="071A34"/>
                </a:solidFill>
              </a:defRPr>
            </a:lvl3pPr>
            <a:lvl4pPr>
              <a:defRPr sz="2000">
                <a:solidFill>
                  <a:srgbClr val="071A34"/>
                </a:solidFill>
              </a:defRPr>
            </a:lvl4pPr>
            <a:lvl5pPr>
              <a:defRPr sz="2000">
                <a:solidFill>
                  <a:srgbClr val="071A34"/>
                </a:solidFill>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0" y="2590800"/>
            <a:ext cx="3008313" cy="3535363"/>
          </a:xfrm>
        </p:spPr>
        <p:txBody>
          <a:bodyPr/>
          <a:lstStyle>
            <a:lvl1pPr marL="0" indent="0">
              <a:buNone/>
              <a:defRPr sz="1400">
                <a:solidFill>
                  <a:srgbClr val="071A34"/>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fld id="{86F53DFB-D4F5-48FA-9EE4-00213FCB9741}" type="datetimeFigureOut">
              <a:rPr lang="en-US" smtClean="0"/>
              <a:pPr/>
              <a:t>7/14/15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6CCD9D-9BC7-4912-836A-CF261AB407A2}" type="slidenum">
              <a:rPr lang="en-US" smtClean="0"/>
              <a:pPr/>
              <a:t>‹#›</a:t>
            </a:fld>
            <a:endParaRPr lang="en-US"/>
          </a:p>
        </p:txBody>
      </p:sp>
      <p:sp>
        <p:nvSpPr>
          <p:cNvPr id="9" name="Title 1"/>
          <p:cNvSpPr txBox="1">
            <a:spLocks/>
          </p:cNvSpPr>
          <p:nvPr userDrawn="1"/>
        </p:nvSpPr>
        <p:spPr>
          <a:xfrm>
            <a:off x="457200" y="1371600"/>
            <a:ext cx="8229600" cy="457200"/>
          </a:xfrm>
          <a:prstGeom prst="rect">
            <a:avLst/>
          </a:prstGeom>
        </p:spPr>
        <p:txBody>
          <a:bodyPr/>
          <a:lstStyle>
            <a:lvl1pPr algn="l">
              <a:defRPr sz="2800">
                <a:solidFill>
                  <a:srgbClr val="071A34"/>
                </a:solidFill>
                <a:latin typeface="Arial"/>
                <a:cs typeface="Aria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0" normalizeH="0" baseline="0" noProof="0" smtClean="0">
                <a:ln>
                  <a:noFill/>
                </a:ln>
                <a:solidFill>
                  <a:srgbClr val="071A34"/>
                </a:solidFill>
                <a:effectLst/>
                <a:uLnTx/>
                <a:uFillTx/>
                <a:latin typeface="Arial"/>
                <a:ea typeface="+mj-ea"/>
                <a:cs typeface="Arial"/>
              </a:rPr>
              <a:t>Click to edit Master title style</a:t>
            </a:r>
            <a:endParaRPr kumimoji="0" lang="en-US" sz="2800" b="0" i="0" u="none" strike="noStrike" kern="1200" cap="none" spc="0" normalizeH="0" baseline="0" noProof="0" dirty="0">
              <a:ln>
                <a:noFill/>
              </a:ln>
              <a:solidFill>
                <a:srgbClr val="071A34"/>
              </a:solidFill>
              <a:effectLst/>
              <a:uLnTx/>
              <a:uFillTx/>
              <a:latin typeface="Arial"/>
              <a:ea typeface="+mj-ea"/>
              <a:cs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solidFill>
                  <a:srgbClr val="071A34"/>
                </a:solidFill>
              </a:defRPr>
            </a:lvl1pPr>
          </a:lstStyle>
          <a:p>
            <a:r>
              <a:rPr lang="en-US" dirty="0" smtClean="0"/>
              <a:t>Click to edit Master title style</a:t>
            </a:r>
            <a:endParaRPr lang="en-US" dirty="0"/>
          </a:p>
        </p:txBody>
      </p:sp>
      <p:sp>
        <p:nvSpPr>
          <p:cNvPr id="3" name="Picture Placeholder 2"/>
          <p:cNvSpPr>
            <a:spLocks noGrp="1"/>
          </p:cNvSpPr>
          <p:nvPr>
            <p:ph type="pic" idx="1"/>
          </p:nvPr>
        </p:nvSpPr>
        <p:spPr>
          <a:xfrm>
            <a:off x="1792288" y="1905000"/>
            <a:ext cx="5486400" cy="282257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solidFill>
                  <a:srgbClr val="071A34"/>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fld id="{86F53DFB-D4F5-48FA-9EE4-00213FCB9741}" type="datetimeFigureOut">
              <a:rPr lang="en-US" smtClean="0"/>
              <a:pPr/>
              <a:t>7/14/15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6CCD9D-9BC7-4912-836A-CF261AB407A2}" type="slidenum">
              <a:rPr lang="en-US" smtClean="0"/>
              <a:pPr/>
              <a:t>‹#›</a:t>
            </a:fld>
            <a:endParaRPr lang="en-US"/>
          </a:p>
        </p:txBody>
      </p:sp>
      <p:sp>
        <p:nvSpPr>
          <p:cNvPr id="9" name="Title 1"/>
          <p:cNvSpPr txBox="1">
            <a:spLocks/>
          </p:cNvSpPr>
          <p:nvPr userDrawn="1"/>
        </p:nvSpPr>
        <p:spPr>
          <a:xfrm>
            <a:off x="457200" y="1371600"/>
            <a:ext cx="8229600" cy="457200"/>
          </a:xfrm>
          <a:prstGeom prst="rect">
            <a:avLst/>
          </a:prstGeom>
        </p:spPr>
        <p:txBody>
          <a:bodyPr/>
          <a:lstStyle>
            <a:lvl1pPr algn="l">
              <a:defRPr sz="2800">
                <a:solidFill>
                  <a:srgbClr val="071A34"/>
                </a:solidFill>
                <a:latin typeface="Arial"/>
                <a:cs typeface="Aria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0" normalizeH="0" baseline="0" noProof="0" dirty="0" smtClean="0">
                <a:ln>
                  <a:noFill/>
                </a:ln>
                <a:solidFill>
                  <a:srgbClr val="071A34"/>
                </a:solidFill>
                <a:effectLst/>
                <a:uLnTx/>
                <a:uFillTx/>
                <a:latin typeface="Arial"/>
                <a:ea typeface="+mj-ea"/>
                <a:cs typeface="Arial"/>
              </a:rPr>
              <a:t>Click to edit Master title style</a:t>
            </a:r>
            <a:endParaRPr kumimoji="0" lang="en-US" sz="2800" b="0" i="0" u="none" strike="noStrike" kern="1200" cap="none" spc="0" normalizeH="0" baseline="0" noProof="0" dirty="0">
              <a:ln>
                <a:noFill/>
              </a:ln>
              <a:solidFill>
                <a:srgbClr val="071A34"/>
              </a:solidFill>
              <a:effectLst/>
              <a:uLnTx/>
              <a:uFillTx/>
              <a:latin typeface="Arial"/>
              <a:ea typeface="+mj-ea"/>
              <a:cs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905000"/>
            <a:ext cx="8229600" cy="4221163"/>
          </a:xfrm>
        </p:spPr>
        <p:txBody>
          <a:bodyPr vert="eaVert"/>
          <a:lstStyle>
            <a:lvl1pPr>
              <a:defRPr>
                <a:solidFill>
                  <a:srgbClr val="071A34"/>
                </a:solidFill>
              </a:defRPr>
            </a:lvl1pPr>
            <a:lvl2pPr>
              <a:defRPr>
                <a:solidFill>
                  <a:srgbClr val="071A34"/>
                </a:solidFill>
              </a:defRPr>
            </a:lvl2pPr>
            <a:lvl3pPr>
              <a:defRPr>
                <a:solidFill>
                  <a:srgbClr val="071A34"/>
                </a:solidFill>
              </a:defRPr>
            </a:lvl3pPr>
            <a:lvl4pPr>
              <a:defRPr>
                <a:solidFill>
                  <a:srgbClr val="071A34"/>
                </a:solidFill>
              </a:defRPr>
            </a:lvl4pPr>
            <a:lvl5pPr>
              <a:defRPr>
                <a:solidFill>
                  <a:srgbClr val="071A34"/>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86F53DFB-D4F5-48FA-9EE4-00213FCB9741}" type="datetimeFigureOut">
              <a:rPr lang="en-US" smtClean="0"/>
              <a:pPr/>
              <a:t>7/14/15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6CCD9D-9BC7-4912-836A-CF261AB407A2}" type="slidenum">
              <a:rPr lang="en-US" smtClean="0"/>
              <a:pPr/>
              <a:t>‹#›</a:t>
            </a:fld>
            <a:endParaRPr lang="en-US"/>
          </a:p>
        </p:txBody>
      </p:sp>
      <p:sp>
        <p:nvSpPr>
          <p:cNvPr id="9" name="Title 1"/>
          <p:cNvSpPr txBox="1">
            <a:spLocks/>
          </p:cNvSpPr>
          <p:nvPr userDrawn="1"/>
        </p:nvSpPr>
        <p:spPr>
          <a:xfrm>
            <a:off x="457200" y="1371600"/>
            <a:ext cx="8229600" cy="457200"/>
          </a:xfrm>
          <a:prstGeom prst="rect">
            <a:avLst/>
          </a:prstGeom>
        </p:spPr>
        <p:txBody>
          <a:bodyPr/>
          <a:lstStyle>
            <a:lvl1pPr algn="l">
              <a:defRPr sz="2800">
                <a:solidFill>
                  <a:srgbClr val="071A34"/>
                </a:solidFill>
                <a:latin typeface="Arial"/>
                <a:cs typeface="Aria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0" normalizeH="0" baseline="0" noProof="0" dirty="0" smtClean="0">
                <a:ln>
                  <a:noFill/>
                </a:ln>
                <a:solidFill>
                  <a:srgbClr val="071A34"/>
                </a:solidFill>
                <a:effectLst/>
                <a:uLnTx/>
                <a:uFillTx/>
                <a:latin typeface="Arial"/>
                <a:ea typeface="+mj-ea"/>
                <a:cs typeface="Arial"/>
              </a:rPr>
              <a:t>Click to edit Master title style</a:t>
            </a:r>
            <a:endParaRPr kumimoji="0" lang="en-US" sz="2800" b="0" i="0" u="none" strike="noStrike" kern="1200" cap="none" spc="0" normalizeH="0" baseline="0" noProof="0" dirty="0">
              <a:ln>
                <a:noFill/>
              </a:ln>
              <a:solidFill>
                <a:srgbClr val="071A34"/>
              </a:solidFill>
              <a:effectLst/>
              <a:uLnTx/>
              <a:uFillTx/>
              <a:latin typeface="Arial"/>
              <a:ea typeface="+mj-ea"/>
              <a:cs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image" Target="../media/image1.emf"/><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340768"/>
            <a:ext cx="8229600" cy="4785395"/>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F53DFB-D4F5-48FA-9EE4-00213FCB9741}" type="datetimeFigureOut">
              <a:rPr lang="en-US" smtClean="0"/>
              <a:pPr/>
              <a:t>7/14/15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6CCD9D-9BC7-4912-836A-CF261AB407A2}" type="slidenum">
              <a:rPr lang="en-US" smtClean="0"/>
              <a:pPr/>
              <a:t>‹#›</a:t>
            </a:fld>
            <a:endParaRPr lang="en-US"/>
          </a:p>
        </p:txBody>
      </p:sp>
      <p:sp>
        <p:nvSpPr>
          <p:cNvPr id="10" name="Rectangle 9"/>
          <p:cNvSpPr/>
          <p:nvPr/>
        </p:nvSpPr>
        <p:spPr>
          <a:xfrm>
            <a:off x="0" y="0"/>
            <a:ext cx="9144000" cy="1295400"/>
          </a:xfrm>
          <a:prstGeom prst="rect">
            <a:avLst/>
          </a:prstGeom>
          <a:solidFill>
            <a:srgbClr val="001A34"/>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MAINE_crest2C_MAC.eps"/>
          <p:cNvPicPr>
            <a:picLocks noChangeAspect="1"/>
          </p:cNvPicPr>
          <p:nvPr userDrawn="1"/>
        </p:nvPicPr>
        <p:blipFill>
          <a:blip r:embed="rId12"/>
          <a:stretch>
            <a:fillRect/>
          </a:stretch>
        </p:blipFill>
        <p:spPr>
          <a:xfrm>
            <a:off x="3212706" y="158146"/>
            <a:ext cx="2718589" cy="97910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ctr" defTabSz="914400" rtl="0" eaLnBrk="1" latinLnBrk="0" hangingPunct="1">
        <a:spcBef>
          <a:spcPct val="0"/>
        </a:spcBef>
        <a:buNone/>
        <a:defRPr sz="3600" kern="1200">
          <a:solidFill>
            <a:schemeClr val="tx1"/>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2800" kern="1200">
          <a:solidFill>
            <a:srgbClr val="071A34"/>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2400" kern="1200">
          <a:solidFill>
            <a:srgbClr val="071A34"/>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2000" kern="1200">
          <a:solidFill>
            <a:srgbClr val="071A34"/>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800" kern="1200">
          <a:solidFill>
            <a:srgbClr val="071A34"/>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800" kern="1200">
          <a:solidFill>
            <a:srgbClr val="071A34"/>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5" Type="http://schemas.openxmlformats.org/officeDocument/2006/relationships/image" Target="../media/image4.jpe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chart" Target="../charts/char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chart" Target="../charts/char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chart" Target="../charts/char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chart" Target="../charts/char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8.jpeg"/></Relationships>
</file>

<file path=ppt/slides/_rels/slide20.xml.rels><?xml version="1.0" encoding="UTF-8" standalone="yes"?>
<Relationships xmlns="http://schemas.openxmlformats.org/package/2006/relationships"><Relationship Id="rId3" Type="http://schemas.openxmlformats.org/officeDocument/2006/relationships/hyperlink" Target="http://umaine.edu/agriculture/maine-risk-management-and-crop-insurance-education-program/" TargetMode="External"/><Relationship Id="rId4" Type="http://schemas.openxmlformats.org/officeDocument/2006/relationships/hyperlink" Target="http://www.rma.usda.gov/" TargetMode="External"/><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w-bush-blueberries-field.jpg"/>
          <p:cNvPicPr>
            <a:picLocks noChangeAspect="1"/>
          </p:cNvPicPr>
          <p:nvPr/>
        </p:nvPicPr>
        <p:blipFill>
          <a:blip r:embed="rId3">
            <a:alphaModFix amt="67000"/>
          </a:blip>
          <a:srcRect t="18889"/>
          <a:stretch>
            <a:fillRect/>
          </a:stretch>
        </p:blipFill>
        <p:spPr>
          <a:xfrm>
            <a:off x="6088" y="1295400"/>
            <a:ext cx="9131824" cy="5562600"/>
          </a:xfrm>
          <a:prstGeom prst="rect">
            <a:avLst/>
          </a:prstGeom>
        </p:spPr>
      </p:pic>
      <p:sp>
        <p:nvSpPr>
          <p:cNvPr id="14" name="Title 13"/>
          <p:cNvSpPr>
            <a:spLocks noGrp="1"/>
          </p:cNvSpPr>
          <p:nvPr>
            <p:ph type="ctrTitle"/>
          </p:nvPr>
        </p:nvSpPr>
        <p:spPr>
          <a:xfrm>
            <a:off x="685800" y="1981200"/>
            <a:ext cx="7848600" cy="4572000"/>
          </a:xfrm>
          <a:solidFill>
            <a:schemeClr val="bg1"/>
          </a:solidFill>
        </p:spPr>
        <p:txBody>
          <a:bodyPr/>
          <a:lstStyle/>
          <a:p>
            <a:pPr algn="ctr"/>
            <a:r>
              <a:rPr lang="en-US" sz="4400" dirty="0" smtClean="0">
                <a:latin typeface="+mn-lt"/>
              </a:rPr>
              <a:t>Blueberry Crop Insurance: </a:t>
            </a:r>
            <a:br>
              <a:rPr lang="en-US" sz="4400" dirty="0" smtClean="0">
                <a:latin typeface="+mn-lt"/>
              </a:rPr>
            </a:br>
            <a:r>
              <a:rPr lang="en-US" sz="4400" dirty="0" smtClean="0">
                <a:latin typeface="+mn-lt"/>
              </a:rPr>
              <a:t>Options &amp; Updates</a:t>
            </a:r>
            <a:endParaRPr lang="en-US" sz="4400" dirty="0">
              <a:latin typeface="+mn-lt"/>
            </a:endParaRPr>
          </a:p>
        </p:txBody>
      </p:sp>
      <p:sp>
        <p:nvSpPr>
          <p:cNvPr id="5" name="TextBox 4"/>
          <p:cNvSpPr txBox="1"/>
          <p:nvPr/>
        </p:nvSpPr>
        <p:spPr>
          <a:xfrm>
            <a:off x="1752600" y="4038600"/>
            <a:ext cx="5638800" cy="2092881"/>
          </a:xfrm>
          <a:prstGeom prst="rect">
            <a:avLst/>
          </a:prstGeom>
          <a:noFill/>
        </p:spPr>
        <p:txBody>
          <a:bodyPr wrap="square" rtlCol="0">
            <a:spAutoFit/>
          </a:bodyPr>
          <a:lstStyle/>
          <a:p>
            <a:pPr algn="ctr"/>
            <a:r>
              <a:rPr lang="en-US" sz="2800" dirty="0" smtClean="0"/>
              <a:t>Erin Roche</a:t>
            </a:r>
          </a:p>
          <a:p>
            <a:pPr algn="ctr"/>
            <a:r>
              <a:rPr lang="en-US" sz="2800" dirty="0" err="1" smtClean="0"/>
              <a:t>UMaine</a:t>
            </a:r>
            <a:r>
              <a:rPr lang="en-US" sz="2800" dirty="0" smtClean="0"/>
              <a:t> Cooperative </a:t>
            </a:r>
            <a:r>
              <a:rPr lang="en-US" sz="2800" dirty="0" smtClean="0"/>
              <a:t>Extension</a:t>
            </a:r>
          </a:p>
          <a:p>
            <a:pPr algn="ctr"/>
            <a:r>
              <a:rPr lang="en-US" sz="2800" dirty="0" smtClean="0"/>
              <a:t>Crop Insurance Education Program</a:t>
            </a:r>
            <a:endParaRPr lang="en-US" sz="2800" dirty="0" smtClean="0"/>
          </a:p>
          <a:p>
            <a:pPr algn="ctr"/>
            <a:r>
              <a:rPr lang="en-US" sz="2800" dirty="0" smtClean="0"/>
              <a:t>July 15, 2015</a:t>
            </a:r>
          </a:p>
          <a:p>
            <a:endParaRPr lang="en-US" dirty="0"/>
          </a:p>
        </p:txBody>
      </p:sp>
      <p:pic>
        <p:nvPicPr>
          <p:cNvPr id="6" name="Picture 5" descr="USDA-RMALogowNondisc_ 10-2014.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562600" y="5791200"/>
            <a:ext cx="2933451" cy="762000"/>
          </a:xfrm>
          <a:prstGeom prst="rect">
            <a:avLst/>
          </a:prstGeom>
        </p:spPr>
      </p:pic>
      <p:pic>
        <p:nvPicPr>
          <p:cNvPr id="18" name="Picture 17" descr="extension-logo-large.jpg"/>
          <p:cNvPicPr>
            <a:picLocks noChangeAspect="1"/>
          </p:cNvPicPr>
          <p:nvPr/>
        </p:nvPicPr>
        <p:blipFill>
          <a:blip r:embed="rId5"/>
          <a:stretch>
            <a:fillRect/>
          </a:stretch>
        </p:blipFill>
        <p:spPr>
          <a:xfrm>
            <a:off x="838200" y="5791200"/>
            <a:ext cx="1828800" cy="6096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524000"/>
            <a:ext cx="4495800" cy="5570756"/>
          </a:xfrm>
          <a:prstGeom prst="rect">
            <a:avLst/>
          </a:prstGeom>
          <a:solidFill>
            <a:schemeClr val="bg1"/>
          </a:solidFill>
        </p:spPr>
        <p:txBody>
          <a:bodyPr wrap="square" rtlCol="0">
            <a:spAutoFit/>
          </a:bodyPr>
          <a:lstStyle/>
          <a:p>
            <a:r>
              <a:rPr lang="en-US" sz="3600" b="1" dirty="0"/>
              <a:t>Insurable Eligibility</a:t>
            </a:r>
            <a:endParaRPr lang="en-US" dirty="0" smtClean="0"/>
          </a:p>
          <a:p>
            <a:r>
              <a:rPr lang="en-US" sz="3200" dirty="0" smtClean="0"/>
              <a:t>	</a:t>
            </a:r>
          </a:p>
          <a:p>
            <a:pPr marL="914400" lvl="1" indent="-457200">
              <a:buFont typeface="Arial"/>
              <a:buChar char="•"/>
            </a:pPr>
            <a:r>
              <a:rPr lang="en-US" sz="3200" dirty="0" err="1" smtClean="0"/>
              <a:t>Lowbush</a:t>
            </a:r>
            <a:r>
              <a:rPr lang="en-US" sz="3200" dirty="0" smtClean="0"/>
              <a:t> </a:t>
            </a:r>
            <a:r>
              <a:rPr lang="en-US" sz="3200" dirty="0" smtClean="0"/>
              <a:t>types</a:t>
            </a:r>
          </a:p>
          <a:p>
            <a:pPr lvl="1"/>
            <a:endParaRPr lang="en-US" sz="3200" dirty="0"/>
          </a:p>
          <a:p>
            <a:pPr marL="914400" lvl="1" indent="-457200">
              <a:buFont typeface="Arial"/>
              <a:buChar char="•"/>
            </a:pPr>
            <a:r>
              <a:rPr lang="en-US" sz="3200" dirty="0" smtClean="0"/>
              <a:t>Yield </a:t>
            </a:r>
            <a:r>
              <a:rPr lang="en-US" sz="3200" dirty="0"/>
              <a:t>1,000 </a:t>
            </a:r>
            <a:r>
              <a:rPr lang="en-US" sz="3200" dirty="0" err="1" smtClean="0"/>
              <a:t>lb</a:t>
            </a:r>
            <a:r>
              <a:rPr lang="en-US" sz="3200" dirty="0"/>
              <a:t> </a:t>
            </a:r>
            <a:r>
              <a:rPr lang="en-US" sz="3200" dirty="0" smtClean="0"/>
              <a:t>ac</a:t>
            </a:r>
            <a:r>
              <a:rPr lang="en-US" sz="3200" baseline="30000" dirty="0" smtClean="0"/>
              <a:t>-1     </a:t>
            </a:r>
            <a:r>
              <a:rPr lang="en-US" sz="3200" dirty="0" smtClean="0"/>
              <a:t> </a:t>
            </a:r>
            <a:r>
              <a:rPr lang="en-US" sz="3200" dirty="0" smtClean="0"/>
              <a:t>-or- </a:t>
            </a:r>
            <a:r>
              <a:rPr lang="en-US" sz="3200" dirty="0" smtClean="0"/>
              <a:t>2</a:t>
            </a:r>
            <a:r>
              <a:rPr lang="en-US" sz="3200" baseline="30000" dirty="0" smtClean="0"/>
              <a:t>nd</a:t>
            </a:r>
            <a:r>
              <a:rPr lang="en-US" sz="3200" dirty="0" smtClean="0"/>
              <a:t> </a:t>
            </a:r>
            <a:r>
              <a:rPr lang="en-US" sz="3200" dirty="0"/>
              <a:t>growing </a:t>
            </a:r>
            <a:r>
              <a:rPr lang="en-US" sz="3200" dirty="0" smtClean="0"/>
              <a:t>season after pruning</a:t>
            </a:r>
          </a:p>
          <a:p>
            <a:pPr lvl="1"/>
            <a:endParaRPr lang="en-US" sz="3200" dirty="0"/>
          </a:p>
          <a:p>
            <a:pPr marL="914400" lvl="1" indent="-457200">
              <a:buFont typeface="Arial"/>
              <a:buChar char="•"/>
            </a:pPr>
            <a:r>
              <a:rPr lang="en-US" sz="3200" dirty="0" smtClean="0"/>
              <a:t>Acreage </a:t>
            </a:r>
            <a:r>
              <a:rPr lang="en-US" sz="3200" dirty="0"/>
              <a:t>inspection </a:t>
            </a:r>
            <a:r>
              <a:rPr lang="en-US" sz="3200" dirty="0" smtClean="0"/>
              <a:t>required</a:t>
            </a:r>
          </a:p>
          <a:p>
            <a:pPr lvl="1"/>
            <a:endParaRPr lang="en-US" sz="3200" dirty="0" smtClean="0"/>
          </a:p>
        </p:txBody>
      </p:sp>
      <p:pic>
        <p:nvPicPr>
          <p:cNvPr id="4" name="Picture 3" descr="Maine_county_map.jpg"/>
          <p:cNvPicPr>
            <a:picLocks noChangeAspect="1"/>
          </p:cNvPicPr>
          <p:nvPr/>
        </p:nvPicPr>
        <p:blipFill>
          <a:blip r:embed="rId3"/>
          <a:srcRect l="5000" t="4753" r="5000" b="8508"/>
          <a:stretch>
            <a:fillRect/>
          </a:stretch>
        </p:blipFill>
        <p:spPr>
          <a:xfrm>
            <a:off x="5105400" y="1295400"/>
            <a:ext cx="4114800" cy="5562600"/>
          </a:xfrm>
          <a:prstGeom prst="rect">
            <a:avLst/>
          </a:prstGeom>
        </p:spPr>
      </p:pic>
      <p:pic>
        <p:nvPicPr>
          <p:cNvPr id="7" name="Picture 6" descr="Screen shot 2015-05-22 at 9.08.59 AM.png"/>
          <p:cNvPicPr>
            <a:picLocks noChangeAspect="1"/>
          </p:cNvPicPr>
          <p:nvPr/>
        </p:nvPicPr>
        <p:blipFill>
          <a:blip r:embed="rId4"/>
          <a:srcRect l="12500" t="5665"/>
          <a:stretch>
            <a:fillRect/>
          </a:stretch>
        </p:blipFill>
        <p:spPr>
          <a:xfrm>
            <a:off x="8305800" y="4648200"/>
            <a:ext cx="381000" cy="306561"/>
          </a:xfrm>
          <a:prstGeom prst="rect">
            <a:avLst/>
          </a:prstGeom>
        </p:spPr>
      </p:pic>
      <p:pic>
        <p:nvPicPr>
          <p:cNvPr id="8" name="Picture 7" descr="Screen shot 2015-05-22 at 9.08.59 AM.png"/>
          <p:cNvPicPr>
            <a:picLocks noChangeAspect="1"/>
          </p:cNvPicPr>
          <p:nvPr/>
        </p:nvPicPr>
        <p:blipFill>
          <a:blip r:embed="rId4"/>
          <a:srcRect l="12500" t="5665"/>
          <a:stretch>
            <a:fillRect/>
          </a:stretch>
        </p:blipFill>
        <p:spPr>
          <a:xfrm>
            <a:off x="7620000" y="5105400"/>
            <a:ext cx="381000" cy="306561"/>
          </a:xfrm>
          <a:prstGeom prst="rect">
            <a:avLst/>
          </a:prstGeom>
        </p:spPr>
      </p:pic>
      <p:pic>
        <p:nvPicPr>
          <p:cNvPr id="10" name="Picture 9" descr="Screen shot 2015-05-22 at 9.08.59 AM.png"/>
          <p:cNvPicPr>
            <a:picLocks noChangeAspect="1"/>
          </p:cNvPicPr>
          <p:nvPr/>
        </p:nvPicPr>
        <p:blipFill>
          <a:blip r:embed="rId4"/>
          <a:srcRect l="12500" t="5665"/>
          <a:stretch>
            <a:fillRect/>
          </a:stretch>
        </p:blipFill>
        <p:spPr>
          <a:xfrm>
            <a:off x="6096000" y="5486400"/>
            <a:ext cx="381000" cy="306561"/>
          </a:xfrm>
          <a:prstGeom prst="rect">
            <a:avLst/>
          </a:prstGeom>
        </p:spPr>
      </p:pic>
      <p:pic>
        <p:nvPicPr>
          <p:cNvPr id="11" name="Picture 10" descr="Screen shot 2015-05-22 at 9.08.59 AM.png"/>
          <p:cNvPicPr>
            <a:picLocks noChangeAspect="1"/>
          </p:cNvPicPr>
          <p:nvPr/>
        </p:nvPicPr>
        <p:blipFill>
          <a:blip r:embed="rId4"/>
          <a:srcRect l="12500" t="5665"/>
          <a:stretch>
            <a:fillRect/>
          </a:stretch>
        </p:blipFill>
        <p:spPr>
          <a:xfrm>
            <a:off x="6781800" y="5791200"/>
            <a:ext cx="381000" cy="306561"/>
          </a:xfrm>
          <a:prstGeom prst="rect">
            <a:avLst/>
          </a:prstGeom>
        </p:spPr>
      </p:pic>
      <p:pic>
        <p:nvPicPr>
          <p:cNvPr id="12" name="Picture 11" descr="Screen shot 2015-05-22 at 9.08.59 AM.png"/>
          <p:cNvPicPr>
            <a:picLocks noChangeAspect="1"/>
          </p:cNvPicPr>
          <p:nvPr/>
        </p:nvPicPr>
        <p:blipFill>
          <a:blip r:embed="rId4"/>
          <a:srcRect l="12500" t="5665"/>
          <a:stretch>
            <a:fillRect/>
          </a:stretch>
        </p:blipFill>
        <p:spPr>
          <a:xfrm>
            <a:off x="6400800" y="6019800"/>
            <a:ext cx="381000" cy="306561"/>
          </a:xfrm>
          <a:prstGeom prst="rect">
            <a:avLst/>
          </a:prstGeom>
        </p:spPr>
      </p:pic>
      <p:pic>
        <p:nvPicPr>
          <p:cNvPr id="13" name="Picture 12" descr="Screen shot 2015-05-22 at 9.08.59 AM.png"/>
          <p:cNvPicPr>
            <a:picLocks noChangeAspect="1"/>
          </p:cNvPicPr>
          <p:nvPr/>
        </p:nvPicPr>
        <p:blipFill>
          <a:blip r:embed="rId4"/>
          <a:srcRect l="12500" t="5665"/>
          <a:stretch>
            <a:fillRect/>
          </a:stretch>
        </p:blipFill>
        <p:spPr>
          <a:xfrm>
            <a:off x="7391400" y="4114800"/>
            <a:ext cx="381000" cy="306561"/>
          </a:xfrm>
          <a:prstGeom prst="rect">
            <a:avLst/>
          </a:prstGeom>
        </p:spPr>
      </p:pic>
      <p:pic>
        <p:nvPicPr>
          <p:cNvPr id="14" name="Picture 13" descr="Screen shot 2015-05-22 at 9.08.59 AM.png"/>
          <p:cNvPicPr>
            <a:picLocks noChangeAspect="1"/>
          </p:cNvPicPr>
          <p:nvPr/>
        </p:nvPicPr>
        <p:blipFill>
          <a:blip r:embed="rId4"/>
          <a:srcRect l="12500" t="5665"/>
          <a:stretch>
            <a:fillRect/>
          </a:stretch>
        </p:blipFill>
        <p:spPr>
          <a:xfrm>
            <a:off x="6629400" y="3505200"/>
            <a:ext cx="381000" cy="306561"/>
          </a:xfrm>
          <a:prstGeom prst="rect">
            <a:avLst/>
          </a:prstGeom>
        </p:spPr>
      </p:pic>
      <p:pic>
        <p:nvPicPr>
          <p:cNvPr id="15" name="Picture 14" descr="Screen shot 2015-05-22 at 9.08.59 AM.png"/>
          <p:cNvPicPr>
            <a:picLocks noChangeAspect="1"/>
          </p:cNvPicPr>
          <p:nvPr/>
        </p:nvPicPr>
        <p:blipFill>
          <a:blip r:embed="rId4"/>
          <a:srcRect l="12500" t="5665"/>
          <a:stretch>
            <a:fillRect/>
          </a:stretch>
        </p:blipFill>
        <p:spPr>
          <a:xfrm>
            <a:off x="6781800" y="5334000"/>
            <a:ext cx="381000" cy="306561"/>
          </a:xfrm>
          <a:prstGeom prst="rect">
            <a:avLst/>
          </a:prstGeom>
        </p:spPr>
      </p:pic>
      <p:sp useBgFill="1">
        <p:nvSpPr>
          <p:cNvPr id="16" name="TextBox 15"/>
          <p:cNvSpPr txBox="1"/>
          <p:nvPr/>
        </p:nvSpPr>
        <p:spPr>
          <a:xfrm>
            <a:off x="5562600" y="2286000"/>
            <a:ext cx="3124200" cy="954107"/>
          </a:xfrm>
          <a:prstGeom prst="rect">
            <a:avLst/>
          </a:prstGeom>
        </p:spPr>
        <p:txBody>
          <a:bodyPr wrap="square" rtlCol="0">
            <a:spAutoFit/>
          </a:bodyPr>
          <a:lstStyle/>
          <a:p>
            <a:pPr algn="ctr"/>
            <a:r>
              <a:rPr lang="en-US" sz="2800" dirty="0" smtClean="0"/>
              <a:t>Insurance available </a:t>
            </a:r>
          </a:p>
          <a:p>
            <a:pPr algn="ctr"/>
            <a:r>
              <a:rPr lang="en-US" sz="2800" dirty="0" smtClean="0"/>
              <a:t>in 8 counties</a:t>
            </a:r>
            <a:endParaRPr lang="en-US" sz="2800" dirty="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133600" y="1752600"/>
            <a:ext cx="5181600" cy="707886"/>
          </a:xfrm>
          <a:prstGeom prst="rect">
            <a:avLst/>
          </a:prstGeom>
          <a:noFill/>
        </p:spPr>
        <p:txBody>
          <a:bodyPr wrap="square" rtlCol="0">
            <a:spAutoFit/>
          </a:bodyPr>
          <a:lstStyle/>
          <a:p>
            <a:pPr algn="ctr"/>
            <a:r>
              <a:rPr lang="en-US" sz="4000" b="1" dirty="0" smtClean="0"/>
              <a:t>APH Coverage Levels</a:t>
            </a:r>
            <a:endParaRPr lang="en-US" sz="4000" b="1" dirty="0"/>
          </a:p>
        </p:txBody>
      </p:sp>
      <p:graphicFrame>
        <p:nvGraphicFramePr>
          <p:cNvPr id="3" name="Table 2"/>
          <p:cNvGraphicFramePr>
            <a:graphicFrameLocks noGrp="1"/>
          </p:cNvGraphicFramePr>
          <p:nvPr>
            <p:extLst>
              <p:ext uri="{D42A27DB-BD31-4B8C-83A1-F6EECF244321}">
                <p14:modId xmlns:p14="http://schemas.microsoft.com/office/powerpoint/2010/main" val="4185214844"/>
              </p:ext>
            </p:extLst>
          </p:nvPr>
        </p:nvGraphicFramePr>
        <p:xfrm>
          <a:off x="457200" y="2819400"/>
          <a:ext cx="8382000" cy="2880360"/>
        </p:xfrm>
        <a:graphic>
          <a:graphicData uri="http://schemas.openxmlformats.org/drawingml/2006/table">
            <a:tbl>
              <a:tblPr firstRow="1" bandRow="1">
                <a:tableStyleId>{5C22544A-7EE6-4342-B048-85BDC9FD1C3A}</a:tableStyleId>
              </a:tblPr>
              <a:tblGrid>
                <a:gridCol w="1676400"/>
                <a:gridCol w="1676400"/>
                <a:gridCol w="1447800"/>
                <a:gridCol w="1981200"/>
                <a:gridCol w="1600200"/>
              </a:tblGrid>
              <a:tr h="609600">
                <a:tc>
                  <a:txBody>
                    <a:bodyPr/>
                    <a:lstStyle/>
                    <a:p>
                      <a:endParaRPr lang="en-US" sz="3600" dirty="0"/>
                    </a:p>
                  </a:txBody>
                  <a:tcPr anchor="b"/>
                </a:tc>
                <a:tc gridSpan="2">
                  <a:txBody>
                    <a:bodyPr/>
                    <a:lstStyle/>
                    <a:p>
                      <a:pPr algn="ctr"/>
                      <a:r>
                        <a:rPr lang="en-US" sz="3600" dirty="0" smtClean="0"/>
                        <a:t>Coverage</a:t>
                      </a:r>
                      <a:endParaRPr lang="en-US" sz="3600" dirty="0"/>
                    </a:p>
                  </a:txBody>
                  <a:tcPr anchor="ctr"/>
                </a:tc>
                <a:tc hMerge="1">
                  <a:txBody>
                    <a:bodyPr/>
                    <a:lstStyle/>
                    <a:p>
                      <a:pPr algn="ctr"/>
                      <a:endParaRPr lang="en-US" sz="3600" dirty="0"/>
                    </a:p>
                  </a:txBody>
                  <a:tcPr anchor="ctr"/>
                </a:tc>
                <a:tc gridSpan="2">
                  <a:txBody>
                    <a:bodyPr/>
                    <a:lstStyle/>
                    <a:p>
                      <a:pPr algn="ctr"/>
                      <a:r>
                        <a:rPr lang="en-US" sz="3600" dirty="0" smtClean="0"/>
                        <a:t>Producer</a:t>
                      </a:r>
                      <a:r>
                        <a:rPr lang="en-US" sz="3600" baseline="0" dirty="0" smtClean="0"/>
                        <a:t> Cost</a:t>
                      </a:r>
                      <a:endParaRPr lang="en-US" sz="3600" dirty="0"/>
                    </a:p>
                  </a:txBody>
                  <a:tcPr anchor="ctr"/>
                </a:tc>
                <a:tc hMerge="1">
                  <a:txBody>
                    <a:bodyPr/>
                    <a:lstStyle/>
                    <a:p>
                      <a:endParaRPr lang="en-US" sz="3600" dirty="0"/>
                    </a:p>
                  </a:txBody>
                  <a:tcPr/>
                </a:tc>
              </a:tr>
              <a:tr h="960120">
                <a:tc>
                  <a:txBody>
                    <a:bodyPr/>
                    <a:lstStyle/>
                    <a:p>
                      <a:r>
                        <a:rPr lang="en-US" sz="3600" dirty="0" smtClean="0"/>
                        <a:t>Level</a:t>
                      </a:r>
                      <a:endParaRPr lang="en-US" sz="3600" dirty="0"/>
                    </a:p>
                  </a:txBody>
                  <a:tcPr anchor="ctr"/>
                </a:tc>
                <a:tc>
                  <a:txBody>
                    <a:bodyPr/>
                    <a:lstStyle/>
                    <a:p>
                      <a:pPr algn="ctr"/>
                      <a:r>
                        <a:rPr lang="en-US" sz="3600" dirty="0" smtClean="0"/>
                        <a:t>Yield</a:t>
                      </a:r>
                      <a:endParaRPr lang="en-US" sz="3600" dirty="0"/>
                    </a:p>
                  </a:txBody>
                  <a:tcPr anchor="ctr"/>
                </a:tc>
                <a:tc>
                  <a:txBody>
                    <a:bodyPr/>
                    <a:lstStyle/>
                    <a:p>
                      <a:pPr algn="ctr"/>
                      <a:r>
                        <a:rPr lang="en-US" sz="3600" dirty="0" smtClean="0"/>
                        <a:t>Price</a:t>
                      </a:r>
                      <a:r>
                        <a:rPr lang="en-US" sz="3600" baseline="30000" dirty="0" smtClean="0"/>
                        <a:t>*</a:t>
                      </a:r>
                      <a:endParaRPr lang="en-US" sz="3600" dirty="0"/>
                    </a:p>
                  </a:txBody>
                  <a:tcPr anchor="ctr"/>
                </a:tc>
                <a:tc>
                  <a:txBody>
                    <a:bodyPr/>
                    <a:lstStyle/>
                    <a:p>
                      <a:pPr algn="ctr"/>
                      <a:r>
                        <a:rPr lang="en-US" sz="3600" dirty="0" smtClean="0"/>
                        <a:t>Premium</a:t>
                      </a:r>
                      <a:endParaRPr lang="en-US" sz="3600" dirty="0"/>
                    </a:p>
                  </a:txBody>
                  <a:tcPr anchor="ctr"/>
                </a:tc>
                <a:tc>
                  <a:txBody>
                    <a:bodyPr/>
                    <a:lstStyle/>
                    <a:p>
                      <a:pPr algn="ctr"/>
                      <a:r>
                        <a:rPr lang="en-US" sz="3600" dirty="0" smtClean="0"/>
                        <a:t>Admin</a:t>
                      </a:r>
                      <a:endParaRPr lang="en-US" sz="3600" dirty="0"/>
                    </a:p>
                  </a:txBody>
                  <a:tcPr anchor="ctr"/>
                </a:tc>
              </a:tr>
              <a:tr h="519723">
                <a:tc>
                  <a:txBody>
                    <a:bodyPr/>
                    <a:lstStyle/>
                    <a:p>
                      <a:r>
                        <a:rPr lang="en-US" sz="3600" dirty="0" smtClean="0"/>
                        <a:t>CAT</a:t>
                      </a:r>
                      <a:endParaRPr lang="en-US" sz="3600" dirty="0"/>
                    </a:p>
                  </a:txBody>
                  <a:tcPr/>
                </a:tc>
                <a:tc>
                  <a:txBody>
                    <a:bodyPr/>
                    <a:lstStyle/>
                    <a:p>
                      <a:r>
                        <a:rPr lang="en-US" sz="3600" dirty="0" smtClean="0"/>
                        <a:t>50%</a:t>
                      </a:r>
                      <a:endParaRPr lang="en-US" sz="3600" dirty="0"/>
                    </a:p>
                  </a:txBody>
                  <a:tcPr/>
                </a:tc>
                <a:tc>
                  <a:txBody>
                    <a:bodyPr/>
                    <a:lstStyle/>
                    <a:p>
                      <a:r>
                        <a:rPr lang="en-US" sz="3600" dirty="0" smtClean="0"/>
                        <a:t>55%</a:t>
                      </a:r>
                      <a:endParaRPr lang="en-US" sz="3600" dirty="0"/>
                    </a:p>
                  </a:txBody>
                  <a:tcPr/>
                </a:tc>
                <a:tc>
                  <a:txBody>
                    <a:bodyPr/>
                    <a:lstStyle/>
                    <a:p>
                      <a:r>
                        <a:rPr lang="en-US" sz="3600" dirty="0" smtClean="0"/>
                        <a:t>$0</a:t>
                      </a:r>
                      <a:endParaRPr lang="en-US" sz="3600" dirty="0"/>
                    </a:p>
                  </a:txBody>
                  <a:tcPr/>
                </a:tc>
                <a:tc>
                  <a:txBody>
                    <a:bodyPr/>
                    <a:lstStyle/>
                    <a:p>
                      <a:r>
                        <a:rPr lang="en-US" sz="3600" dirty="0" smtClean="0"/>
                        <a:t>$300</a:t>
                      </a:r>
                      <a:endParaRPr lang="en-US" sz="3600" dirty="0"/>
                    </a:p>
                  </a:txBody>
                  <a:tcPr/>
                </a:tc>
              </a:tr>
              <a:tr h="519723">
                <a:tc>
                  <a:txBody>
                    <a:bodyPr/>
                    <a:lstStyle/>
                    <a:p>
                      <a:r>
                        <a:rPr lang="en-US" sz="3600" dirty="0" smtClean="0"/>
                        <a:t>BUY-UP</a:t>
                      </a:r>
                      <a:endParaRPr lang="en-US" sz="3600" dirty="0"/>
                    </a:p>
                  </a:txBody>
                  <a:tcPr/>
                </a:tc>
                <a:tc>
                  <a:txBody>
                    <a:bodyPr/>
                    <a:lstStyle/>
                    <a:p>
                      <a:r>
                        <a:rPr lang="en-US" sz="3600" dirty="0" smtClean="0"/>
                        <a:t>50-75%</a:t>
                      </a:r>
                      <a:endParaRPr lang="en-US" sz="3600" dirty="0"/>
                    </a:p>
                  </a:txBody>
                  <a:tcPr/>
                </a:tc>
                <a:tc>
                  <a:txBody>
                    <a:bodyPr/>
                    <a:lstStyle/>
                    <a:p>
                      <a:r>
                        <a:rPr lang="en-US" sz="3600" dirty="0" smtClean="0"/>
                        <a:t>100%</a:t>
                      </a:r>
                      <a:endParaRPr lang="en-US" sz="3600" dirty="0"/>
                    </a:p>
                  </a:txBody>
                  <a:tcPr/>
                </a:tc>
                <a:tc>
                  <a:txBody>
                    <a:bodyPr/>
                    <a:lstStyle/>
                    <a:p>
                      <a:r>
                        <a:rPr lang="en-US" sz="3600" dirty="0" smtClean="0"/>
                        <a:t>Varies</a:t>
                      </a:r>
                      <a:endParaRPr lang="en-US" sz="3600" dirty="0"/>
                    </a:p>
                  </a:txBody>
                  <a:tcPr/>
                </a:tc>
                <a:tc>
                  <a:txBody>
                    <a:bodyPr/>
                    <a:lstStyle/>
                    <a:p>
                      <a:r>
                        <a:rPr lang="en-US" sz="3600" dirty="0" smtClean="0"/>
                        <a:t>$30</a:t>
                      </a:r>
                      <a:endParaRPr lang="en-US" sz="3600" dirty="0"/>
                    </a:p>
                  </a:txBody>
                  <a:tcPr/>
                </a:tc>
              </a:tr>
            </a:tbl>
          </a:graphicData>
        </a:graphic>
      </p:graphicFrame>
      <p:sp>
        <p:nvSpPr>
          <p:cNvPr id="4" name="TextBox 3"/>
          <p:cNvSpPr txBox="1"/>
          <p:nvPr/>
        </p:nvSpPr>
        <p:spPr>
          <a:xfrm>
            <a:off x="457200" y="6019800"/>
            <a:ext cx="6096000" cy="461665"/>
          </a:xfrm>
          <a:prstGeom prst="rect">
            <a:avLst/>
          </a:prstGeom>
          <a:noFill/>
        </p:spPr>
        <p:txBody>
          <a:bodyPr wrap="square" rtlCol="0">
            <a:spAutoFit/>
          </a:bodyPr>
          <a:lstStyle/>
          <a:p>
            <a:r>
              <a:rPr lang="en-US" sz="2400" dirty="0" smtClean="0"/>
              <a:t>* 2015 price is $</a:t>
            </a:r>
            <a:r>
              <a:rPr lang="en-US" sz="2400" dirty="0" smtClean="0"/>
              <a:t>0.56 lb</a:t>
            </a:r>
            <a:r>
              <a:rPr lang="en-US" sz="2400" baseline="30000" dirty="0" smtClean="0"/>
              <a:t>-1</a:t>
            </a:r>
            <a:r>
              <a:rPr lang="en-US" sz="2400" dirty="0" smtClean="0"/>
              <a:t>, </a:t>
            </a:r>
            <a:r>
              <a:rPr lang="en-US" sz="2400" dirty="0" smtClean="0"/>
              <a:t>CAT price is $</a:t>
            </a:r>
            <a:r>
              <a:rPr lang="en-US" sz="2400" dirty="0" smtClean="0"/>
              <a:t>0.31 lb</a:t>
            </a:r>
            <a:r>
              <a:rPr lang="en-US" sz="2400" baseline="30000" dirty="0"/>
              <a:t>-1</a:t>
            </a:r>
            <a:endParaRPr lang="en-US" sz="2400"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a:xfrm>
            <a:off x="762000" y="381000"/>
            <a:ext cx="8229600" cy="457200"/>
          </a:xfrm>
        </p:spPr>
        <p:txBody>
          <a:bodyPr/>
          <a:lstStyle/>
          <a:p>
            <a:pPr algn="ctr"/>
            <a:r>
              <a:rPr lang="en-US" sz="4400" b="1" dirty="0" smtClean="0">
                <a:latin typeface="+mn-lt"/>
              </a:rPr>
              <a:t>Blueberry Loss Example</a:t>
            </a:r>
            <a:endParaRPr lang="en-US" sz="4400" b="1" dirty="0">
              <a:latin typeface="+mn-lt"/>
            </a:endParaRPr>
          </a:p>
        </p:txBody>
      </p:sp>
      <p:graphicFrame>
        <p:nvGraphicFramePr>
          <p:cNvPr id="4" name="Table 3"/>
          <p:cNvGraphicFramePr>
            <a:graphicFrameLocks noGrp="1"/>
          </p:cNvGraphicFramePr>
          <p:nvPr>
            <p:extLst>
              <p:ext uri="{D42A27DB-BD31-4B8C-83A1-F6EECF244321}">
                <p14:modId xmlns:p14="http://schemas.microsoft.com/office/powerpoint/2010/main" val="1455415329"/>
              </p:ext>
            </p:extLst>
          </p:nvPr>
        </p:nvGraphicFramePr>
        <p:xfrm>
          <a:off x="228600" y="1219200"/>
          <a:ext cx="8686801" cy="2331719"/>
        </p:xfrm>
        <a:graphic>
          <a:graphicData uri="http://schemas.openxmlformats.org/drawingml/2006/table">
            <a:tbl>
              <a:tblPr firstRow="1" bandRow="1">
                <a:tableStyleId>{5C22544A-7EE6-4342-B048-85BDC9FD1C3A}</a:tableStyleId>
              </a:tblPr>
              <a:tblGrid>
                <a:gridCol w="4086209"/>
                <a:gridCol w="2300296"/>
                <a:gridCol w="2300296"/>
              </a:tblGrid>
              <a:tr h="609600">
                <a:tc>
                  <a:txBody>
                    <a:bodyPr/>
                    <a:lstStyle/>
                    <a:p>
                      <a:endParaRPr lang="en-US" sz="2800" dirty="0"/>
                    </a:p>
                  </a:txBody>
                  <a:tcPr anchor="b">
                    <a:lnL w="12700" cap="flat" cmpd="sng" algn="ctr">
                      <a:solidFill>
                        <a:scrgbClr r="0" g="0" b="0"/>
                      </a:solidFill>
                      <a:prstDash val="solid"/>
                      <a:round/>
                      <a:headEnd type="none" w="med" len="med"/>
                      <a:tailEnd type="none" w="med" len="med"/>
                    </a:lnL>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3200" dirty="0" smtClean="0"/>
                        <a:t>CAT</a:t>
                      </a:r>
                      <a:endParaRPr lang="en-US" sz="3200" dirty="0"/>
                    </a:p>
                  </a:txBody>
                  <a:tcPr anchor="ct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3200" dirty="0" smtClean="0"/>
                        <a:t>Buy-Up</a:t>
                      </a:r>
                      <a:r>
                        <a:rPr lang="en-US" sz="3200" baseline="0" dirty="0" smtClean="0"/>
                        <a:t> 65%</a:t>
                      </a:r>
                      <a:endParaRPr lang="en-US" sz="3200" dirty="0"/>
                    </a:p>
                  </a:txBody>
                  <a:tcPr anchor="ctr">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6858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Approved Yield (</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2800" b="1" dirty="0" smtClean="0"/>
                        <a:t>3,500</a:t>
                      </a: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Elected Coverage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x 0.50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t>x 0.65</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Yield Guarantee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b="1" dirty="0" smtClean="0"/>
                        <a:t>= 1,750</a:t>
                      </a:r>
                      <a:endParaRPr lang="en-US" sz="2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smtClean="0"/>
                        <a:t> = 2,275</a:t>
                      </a:r>
                      <a:endParaRPr lang="en-US" sz="2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cxnSp>
        <p:nvCxnSpPr>
          <p:cNvPr id="5" name="Elbow Connector 4"/>
          <p:cNvCxnSpPr/>
          <p:nvPr/>
        </p:nvCxnSpPr>
        <p:spPr>
          <a:xfrm>
            <a:off x="609600" y="3886200"/>
            <a:ext cx="838200" cy="457200"/>
          </a:xfrm>
          <a:prstGeom prst="bentConnector3">
            <a:avLst/>
          </a:prstGeom>
        </p:spPr>
        <p:style>
          <a:lnRef idx="2">
            <a:schemeClr val="accent1"/>
          </a:lnRef>
          <a:fillRef idx="0">
            <a:schemeClr val="accent1"/>
          </a:fillRef>
          <a:effectRef idx="1">
            <a:schemeClr val="accent1"/>
          </a:effectRef>
          <a:fontRef idx="minor">
            <a:schemeClr val="tx1"/>
          </a:fontRef>
        </p:style>
      </p:cxnSp>
      <p:sp>
        <p:nvSpPr>
          <p:cNvPr id="6" name="TextBox 5"/>
          <p:cNvSpPr txBox="1"/>
          <p:nvPr/>
        </p:nvSpPr>
        <p:spPr>
          <a:xfrm>
            <a:off x="1600200" y="4114800"/>
            <a:ext cx="7543800" cy="1077218"/>
          </a:xfrm>
          <a:prstGeom prst="rect">
            <a:avLst/>
          </a:prstGeom>
          <a:noFill/>
        </p:spPr>
        <p:txBody>
          <a:bodyPr wrap="square" rtlCol="0">
            <a:spAutoFit/>
          </a:bodyPr>
          <a:lstStyle/>
          <a:p>
            <a:r>
              <a:rPr lang="en-US" sz="3200" dirty="0" smtClean="0"/>
              <a:t>If actual yield falls below guarantee, a loss payment is triggered</a:t>
            </a:r>
            <a:endParaRPr lang="en-US" sz="3200" dirty="0"/>
          </a:p>
        </p:txBody>
      </p:sp>
    </p:spTree>
    <p:extLst>
      <p:ext uri="{BB962C8B-B14F-4D97-AF65-F5344CB8AC3E}">
        <p14:creationId xmlns:p14="http://schemas.microsoft.com/office/powerpoint/2010/main" val="209154545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a:xfrm>
            <a:off x="762000" y="381000"/>
            <a:ext cx="8229600" cy="457200"/>
          </a:xfrm>
        </p:spPr>
        <p:txBody>
          <a:bodyPr/>
          <a:lstStyle/>
          <a:p>
            <a:pPr algn="ctr"/>
            <a:r>
              <a:rPr lang="en-US" sz="4400" b="1" dirty="0" smtClean="0">
                <a:latin typeface="+mn-lt"/>
              </a:rPr>
              <a:t>Blueberry Loss Example</a:t>
            </a:r>
            <a:endParaRPr lang="en-US" sz="4400" b="1" dirty="0">
              <a:latin typeface="+mn-lt"/>
            </a:endParaRPr>
          </a:p>
        </p:txBody>
      </p:sp>
      <p:graphicFrame>
        <p:nvGraphicFramePr>
          <p:cNvPr id="4" name="Table 3"/>
          <p:cNvGraphicFramePr>
            <a:graphicFrameLocks noGrp="1"/>
          </p:cNvGraphicFramePr>
          <p:nvPr>
            <p:extLst>
              <p:ext uri="{D42A27DB-BD31-4B8C-83A1-F6EECF244321}">
                <p14:modId xmlns:p14="http://schemas.microsoft.com/office/powerpoint/2010/main" val="4245358704"/>
              </p:ext>
            </p:extLst>
          </p:nvPr>
        </p:nvGraphicFramePr>
        <p:xfrm>
          <a:off x="228600" y="1219200"/>
          <a:ext cx="8686801" cy="2851442"/>
        </p:xfrm>
        <a:graphic>
          <a:graphicData uri="http://schemas.openxmlformats.org/drawingml/2006/table">
            <a:tbl>
              <a:tblPr firstRow="1" bandRow="1">
                <a:tableStyleId>{5C22544A-7EE6-4342-B048-85BDC9FD1C3A}</a:tableStyleId>
              </a:tblPr>
              <a:tblGrid>
                <a:gridCol w="4086209"/>
                <a:gridCol w="2300296"/>
                <a:gridCol w="2300296"/>
              </a:tblGrid>
              <a:tr h="609600">
                <a:tc>
                  <a:txBody>
                    <a:bodyPr/>
                    <a:lstStyle/>
                    <a:p>
                      <a:endParaRPr lang="en-US" sz="2800" dirty="0"/>
                    </a:p>
                  </a:txBody>
                  <a:tcPr anchor="b">
                    <a:lnL w="12700" cap="flat" cmpd="sng" algn="ctr">
                      <a:solidFill>
                        <a:scrgbClr r="0" g="0" b="0"/>
                      </a:solidFill>
                      <a:prstDash val="solid"/>
                      <a:round/>
                      <a:headEnd type="none" w="med" len="med"/>
                      <a:tailEnd type="none" w="med" len="med"/>
                    </a:lnL>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3200" dirty="0" smtClean="0"/>
                        <a:t>CAT</a:t>
                      </a:r>
                      <a:endParaRPr lang="en-US" sz="3200" dirty="0"/>
                    </a:p>
                  </a:txBody>
                  <a:tcPr anchor="ct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3200" dirty="0" smtClean="0"/>
                        <a:t>Buy-Up</a:t>
                      </a:r>
                      <a:r>
                        <a:rPr lang="en-US" sz="3200" baseline="0" dirty="0" smtClean="0"/>
                        <a:t> 65%</a:t>
                      </a:r>
                      <a:endParaRPr lang="en-US" sz="3200" dirty="0"/>
                    </a:p>
                  </a:txBody>
                  <a:tcPr anchor="ctr">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6858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Approved Yield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2800" b="1" dirty="0" smtClean="0"/>
                        <a:t>3,500</a:t>
                      </a: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Elected Coverage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x 0.50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t>x 0.65</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Yield Guarantee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b="1" dirty="0" smtClean="0"/>
                        <a:t>= 1,750</a:t>
                      </a:r>
                      <a:endParaRPr lang="en-US" sz="2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smtClean="0"/>
                        <a:t> = 2,275</a:t>
                      </a:r>
                      <a:endParaRPr lang="en-US" sz="2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Actual Yield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gridSpan="2">
                  <a:txBody>
                    <a:bodyPr/>
                    <a:lstStyle/>
                    <a:p>
                      <a:pPr algn="ctr"/>
                      <a:r>
                        <a:rPr lang="en-US" sz="2800" dirty="0" smtClean="0"/>
                        <a:t> 1,000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hMerge="1">
                  <a:txBody>
                    <a:bodyPr/>
                    <a:lstStyle/>
                    <a:p>
                      <a:endParaRPr lang="en-US"/>
                    </a:p>
                  </a:txBody>
                  <a:tcPr/>
                </a:tc>
              </a:tr>
            </a:tbl>
          </a:graphicData>
        </a:graphic>
      </p:graphicFrame>
      <p:sp>
        <p:nvSpPr>
          <p:cNvPr id="2" name="TextBox 1"/>
          <p:cNvSpPr txBox="1"/>
          <p:nvPr/>
        </p:nvSpPr>
        <p:spPr>
          <a:xfrm>
            <a:off x="1219200" y="4419600"/>
            <a:ext cx="7543800" cy="2062103"/>
          </a:xfrm>
          <a:prstGeom prst="rect">
            <a:avLst/>
          </a:prstGeom>
          <a:noFill/>
        </p:spPr>
        <p:txBody>
          <a:bodyPr wrap="square" rtlCol="0">
            <a:spAutoFit/>
          </a:bodyPr>
          <a:lstStyle/>
          <a:p>
            <a:r>
              <a:rPr lang="en-US" sz="3200" dirty="0" smtClean="0"/>
              <a:t>Insurable causes of loss:</a:t>
            </a:r>
          </a:p>
          <a:p>
            <a:r>
              <a:rPr lang="en-US" sz="3200" dirty="0"/>
              <a:t>	</a:t>
            </a:r>
            <a:r>
              <a:rPr lang="en-US" sz="3200" dirty="0" smtClean="0"/>
              <a:t>	- Adverse weather</a:t>
            </a:r>
          </a:p>
          <a:p>
            <a:r>
              <a:rPr lang="en-US" sz="3200" dirty="0"/>
              <a:t>	</a:t>
            </a:r>
            <a:r>
              <a:rPr lang="en-US" sz="3200" dirty="0" smtClean="0"/>
              <a:t>	- Wildlife</a:t>
            </a:r>
          </a:p>
          <a:p>
            <a:r>
              <a:rPr lang="en-US" sz="3200" dirty="0"/>
              <a:t>	</a:t>
            </a:r>
            <a:r>
              <a:rPr lang="en-US" sz="3200" dirty="0" smtClean="0"/>
              <a:t>	- Insect and plant disease </a:t>
            </a:r>
            <a:endParaRPr lang="en-US" sz="3200" dirty="0"/>
          </a:p>
        </p:txBody>
      </p:sp>
      <p:cxnSp>
        <p:nvCxnSpPr>
          <p:cNvPr id="6" name="Elbow Connector 5"/>
          <p:cNvCxnSpPr/>
          <p:nvPr/>
        </p:nvCxnSpPr>
        <p:spPr>
          <a:xfrm>
            <a:off x="381000" y="4267200"/>
            <a:ext cx="838200" cy="457200"/>
          </a:xfrm>
          <a:prstGeom prst="bentConnector3">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1110769"/>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a:xfrm>
            <a:off x="762000" y="381000"/>
            <a:ext cx="8229600" cy="457200"/>
          </a:xfrm>
        </p:spPr>
        <p:txBody>
          <a:bodyPr/>
          <a:lstStyle/>
          <a:p>
            <a:pPr algn="ctr"/>
            <a:r>
              <a:rPr lang="en-US" sz="4400" b="1" dirty="0" smtClean="0">
                <a:latin typeface="+mn-lt"/>
              </a:rPr>
              <a:t>Blueberry Loss Example</a:t>
            </a:r>
            <a:endParaRPr lang="en-US" sz="4400" b="1" dirty="0">
              <a:latin typeface="+mn-lt"/>
            </a:endParaRPr>
          </a:p>
        </p:txBody>
      </p:sp>
      <p:graphicFrame>
        <p:nvGraphicFramePr>
          <p:cNvPr id="4" name="Table 3"/>
          <p:cNvGraphicFramePr>
            <a:graphicFrameLocks noGrp="1"/>
          </p:cNvGraphicFramePr>
          <p:nvPr>
            <p:extLst>
              <p:ext uri="{D42A27DB-BD31-4B8C-83A1-F6EECF244321}">
                <p14:modId xmlns:p14="http://schemas.microsoft.com/office/powerpoint/2010/main" val="349829504"/>
              </p:ext>
            </p:extLst>
          </p:nvPr>
        </p:nvGraphicFramePr>
        <p:xfrm>
          <a:off x="228600" y="1219200"/>
          <a:ext cx="8686801" cy="3371165"/>
        </p:xfrm>
        <a:graphic>
          <a:graphicData uri="http://schemas.openxmlformats.org/drawingml/2006/table">
            <a:tbl>
              <a:tblPr firstRow="1" bandRow="1">
                <a:tableStyleId>{5C22544A-7EE6-4342-B048-85BDC9FD1C3A}</a:tableStyleId>
              </a:tblPr>
              <a:tblGrid>
                <a:gridCol w="4086209"/>
                <a:gridCol w="2300296"/>
                <a:gridCol w="2300296"/>
              </a:tblGrid>
              <a:tr h="609600">
                <a:tc>
                  <a:txBody>
                    <a:bodyPr/>
                    <a:lstStyle/>
                    <a:p>
                      <a:endParaRPr lang="en-US" sz="2800" dirty="0"/>
                    </a:p>
                  </a:txBody>
                  <a:tcPr anchor="b">
                    <a:lnL w="12700" cap="flat" cmpd="sng" algn="ctr">
                      <a:solidFill>
                        <a:scrgbClr r="0" g="0" b="0"/>
                      </a:solidFill>
                      <a:prstDash val="solid"/>
                      <a:round/>
                      <a:headEnd type="none" w="med" len="med"/>
                      <a:tailEnd type="none" w="med" len="med"/>
                    </a:lnL>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3200" dirty="0" smtClean="0"/>
                        <a:t>CAT</a:t>
                      </a:r>
                      <a:endParaRPr lang="en-US" sz="3200" dirty="0"/>
                    </a:p>
                  </a:txBody>
                  <a:tcPr anchor="ct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3200" dirty="0" smtClean="0"/>
                        <a:t>Buy-Up</a:t>
                      </a:r>
                      <a:r>
                        <a:rPr lang="en-US" sz="3200" baseline="0" dirty="0" smtClean="0"/>
                        <a:t> 65%</a:t>
                      </a:r>
                      <a:endParaRPr lang="en-US" sz="3200" dirty="0"/>
                    </a:p>
                  </a:txBody>
                  <a:tcPr anchor="ctr">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6858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Approved Yield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2800" b="1" dirty="0" smtClean="0"/>
                        <a:t>3,500</a:t>
                      </a: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prstClr val="white">
                          <a:lumMod val="85000"/>
                        </a:prst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Elected Coverage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x 0.50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prstClr val="white">
                          <a:lumMod val="8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t>x 0.65</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prstClr val="white">
                          <a:lumMod val="8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Yield Guarantee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b="1" dirty="0" smtClean="0"/>
                        <a:t>= 1,750</a:t>
                      </a:r>
                      <a:endParaRPr lang="en-US" sz="2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smtClean="0"/>
                        <a:t> = 2,275</a:t>
                      </a:r>
                      <a:endParaRPr lang="en-US" sz="2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Actual Yield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gridSpan="2">
                  <a:txBody>
                    <a:bodyPr/>
                    <a:lstStyle/>
                    <a:p>
                      <a:pPr algn="ctr"/>
                      <a:r>
                        <a:rPr lang="en-US" sz="2800" dirty="0" smtClean="0"/>
                        <a:t> 1,000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hMerge="1">
                  <a:txBody>
                    <a:bodyPr/>
                    <a:lstStyle/>
                    <a:p>
                      <a:endParaRPr lang="en-US"/>
                    </a:p>
                  </a:txBody>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baseline="0" dirty="0" err="1" smtClean="0"/>
                        <a:t>Lbs</a:t>
                      </a:r>
                      <a:r>
                        <a:rPr lang="en-US" sz="2800" baseline="0" dirty="0" smtClean="0"/>
                        <a:t> ac</a:t>
                      </a:r>
                      <a:r>
                        <a:rPr lang="en-US" sz="2800" baseline="30000" dirty="0" smtClean="0"/>
                        <a:t>-1</a:t>
                      </a:r>
                      <a:r>
                        <a:rPr lang="en-US" sz="2800" baseline="0" dirty="0" smtClean="0"/>
                        <a:t>  </a:t>
                      </a:r>
                      <a:r>
                        <a:rPr lang="en-US" sz="2800" baseline="0" dirty="0" smtClean="0"/>
                        <a:t>below </a:t>
                      </a:r>
                      <a:r>
                        <a:rPr lang="en-US" sz="2800" dirty="0" smtClean="0"/>
                        <a:t>Guarantee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750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1,275</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cxnSp>
        <p:nvCxnSpPr>
          <p:cNvPr id="5" name="Elbow Connector 4"/>
          <p:cNvCxnSpPr/>
          <p:nvPr/>
        </p:nvCxnSpPr>
        <p:spPr>
          <a:xfrm>
            <a:off x="838200" y="4724400"/>
            <a:ext cx="838200" cy="457200"/>
          </a:xfrm>
          <a:prstGeom prst="bentConnector3">
            <a:avLst/>
          </a:prstGeom>
        </p:spPr>
        <p:style>
          <a:lnRef idx="2">
            <a:schemeClr val="accent1"/>
          </a:lnRef>
          <a:fillRef idx="0">
            <a:schemeClr val="accent1"/>
          </a:fillRef>
          <a:effectRef idx="1">
            <a:schemeClr val="accent1"/>
          </a:effectRef>
          <a:fontRef idx="minor">
            <a:schemeClr val="tx1"/>
          </a:fontRef>
        </p:style>
      </p:cxnSp>
      <p:sp>
        <p:nvSpPr>
          <p:cNvPr id="6" name="TextBox 5"/>
          <p:cNvSpPr txBox="1"/>
          <p:nvPr/>
        </p:nvSpPr>
        <p:spPr>
          <a:xfrm>
            <a:off x="1752600" y="4953000"/>
            <a:ext cx="7543800" cy="584776"/>
          </a:xfrm>
          <a:prstGeom prst="rect">
            <a:avLst/>
          </a:prstGeom>
          <a:noFill/>
        </p:spPr>
        <p:txBody>
          <a:bodyPr wrap="square" rtlCol="0">
            <a:spAutoFit/>
          </a:bodyPr>
          <a:lstStyle/>
          <a:p>
            <a:r>
              <a:rPr lang="en-US" sz="3200" dirty="0" smtClean="0"/>
              <a:t>Amount loss payment calculated on  </a:t>
            </a:r>
            <a:endParaRPr lang="en-US" sz="3200" dirty="0"/>
          </a:p>
        </p:txBody>
      </p:sp>
    </p:spTree>
    <p:extLst>
      <p:ext uri="{BB962C8B-B14F-4D97-AF65-F5344CB8AC3E}">
        <p14:creationId xmlns:p14="http://schemas.microsoft.com/office/powerpoint/2010/main" val="257168452"/>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a:xfrm>
            <a:off x="762000" y="381000"/>
            <a:ext cx="8229600" cy="457200"/>
          </a:xfrm>
        </p:spPr>
        <p:txBody>
          <a:bodyPr/>
          <a:lstStyle/>
          <a:p>
            <a:pPr algn="ctr"/>
            <a:r>
              <a:rPr lang="en-US" sz="4400" b="1" dirty="0" smtClean="0">
                <a:latin typeface="+mn-lt"/>
              </a:rPr>
              <a:t>Blueberry Loss Example</a:t>
            </a:r>
            <a:endParaRPr lang="en-US" sz="4400" b="1" dirty="0">
              <a:latin typeface="+mn-lt"/>
            </a:endParaRPr>
          </a:p>
        </p:txBody>
      </p:sp>
      <p:graphicFrame>
        <p:nvGraphicFramePr>
          <p:cNvPr id="4" name="Table 3"/>
          <p:cNvGraphicFramePr>
            <a:graphicFrameLocks noGrp="1"/>
          </p:cNvGraphicFramePr>
          <p:nvPr>
            <p:extLst>
              <p:ext uri="{D42A27DB-BD31-4B8C-83A1-F6EECF244321}">
                <p14:modId xmlns:p14="http://schemas.microsoft.com/office/powerpoint/2010/main" val="232713247"/>
              </p:ext>
            </p:extLst>
          </p:nvPr>
        </p:nvGraphicFramePr>
        <p:xfrm>
          <a:off x="228600" y="1219200"/>
          <a:ext cx="8686801" cy="4410611"/>
        </p:xfrm>
        <a:graphic>
          <a:graphicData uri="http://schemas.openxmlformats.org/drawingml/2006/table">
            <a:tbl>
              <a:tblPr firstRow="1" bandRow="1">
                <a:tableStyleId>{5C22544A-7EE6-4342-B048-85BDC9FD1C3A}</a:tableStyleId>
              </a:tblPr>
              <a:tblGrid>
                <a:gridCol w="4086209"/>
                <a:gridCol w="2300296"/>
                <a:gridCol w="2300296"/>
              </a:tblGrid>
              <a:tr h="609600">
                <a:tc>
                  <a:txBody>
                    <a:bodyPr/>
                    <a:lstStyle/>
                    <a:p>
                      <a:endParaRPr lang="en-US" sz="2800" dirty="0"/>
                    </a:p>
                  </a:txBody>
                  <a:tcPr anchor="b">
                    <a:lnL w="12700" cap="flat" cmpd="sng" algn="ctr">
                      <a:solidFill>
                        <a:scrgbClr r="0" g="0" b="0"/>
                      </a:solidFill>
                      <a:prstDash val="solid"/>
                      <a:round/>
                      <a:headEnd type="none" w="med" len="med"/>
                      <a:tailEnd type="none" w="med" len="med"/>
                    </a:lnL>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3200" dirty="0" smtClean="0"/>
                        <a:t>CAT</a:t>
                      </a:r>
                      <a:endParaRPr lang="en-US" sz="3200" dirty="0"/>
                    </a:p>
                  </a:txBody>
                  <a:tcPr anchor="ct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3200" dirty="0" smtClean="0"/>
                        <a:t>Buy-Up</a:t>
                      </a:r>
                      <a:r>
                        <a:rPr lang="en-US" sz="3200" baseline="0" dirty="0" smtClean="0"/>
                        <a:t> 65%</a:t>
                      </a:r>
                      <a:endParaRPr lang="en-US" sz="3200" dirty="0"/>
                    </a:p>
                  </a:txBody>
                  <a:tcPr anchor="ctr">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6858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Approved Yield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2800" b="1" dirty="0" smtClean="0"/>
                        <a:t>3,500</a:t>
                      </a: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prstClr val="white">
                          <a:lumMod val="85000"/>
                        </a:prst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Elected Coverage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x 0.50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prstClr val="white">
                          <a:lumMod val="8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t>x 0.65</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prstClr val="white">
                          <a:lumMod val="8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Yield Guarantee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b="1" dirty="0" smtClean="0"/>
                        <a:t>= 1,750</a:t>
                      </a:r>
                      <a:endParaRPr lang="en-US" sz="2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smtClean="0"/>
                        <a:t> = 2,275</a:t>
                      </a:r>
                      <a:endParaRPr lang="en-US" sz="2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Actual Yield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gridSpan="2">
                  <a:txBody>
                    <a:bodyPr/>
                    <a:lstStyle/>
                    <a:p>
                      <a:pPr algn="ctr"/>
                      <a:r>
                        <a:rPr lang="en-US" sz="2800" dirty="0" smtClean="0"/>
                        <a:t> 1,000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hMerge="1">
                  <a:txBody>
                    <a:bodyPr/>
                    <a:lstStyle/>
                    <a:p>
                      <a:endParaRPr lang="en-US"/>
                    </a:p>
                  </a:txBody>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baseline="0" dirty="0" err="1" smtClean="0"/>
                        <a:t>Lbs</a:t>
                      </a:r>
                      <a:r>
                        <a:rPr lang="en-US" sz="2800" baseline="0" dirty="0" smtClean="0"/>
                        <a:t> ac</a:t>
                      </a:r>
                      <a:r>
                        <a:rPr lang="en-US" sz="2800" baseline="30000" dirty="0" smtClean="0"/>
                        <a:t>-1</a:t>
                      </a:r>
                      <a:r>
                        <a:rPr lang="en-US" sz="2800" baseline="0" dirty="0" smtClean="0"/>
                        <a:t> </a:t>
                      </a:r>
                      <a:r>
                        <a:rPr lang="en-US" sz="2800" baseline="0" dirty="0" smtClean="0"/>
                        <a:t>below </a:t>
                      </a:r>
                      <a:r>
                        <a:rPr lang="en-US" sz="2800" dirty="0" smtClean="0"/>
                        <a:t>Guarantee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750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1,275</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Indemnity Price</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 x $0.31</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 x $0.56</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Gross Indemnity (</a:t>
                      </a:r>
                      <a:r>
                        <a:rPr lang="en-US" sz="2800" dirty="0" smtClean="0"/>
                        <a:t>$</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$233</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$714</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3846173140"/>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a:xfrm>
            <a:off x="762000" y="381000"/>
            <a:ext cx="8229600" cy="457200"/>
          </a:xfrm>
        </p:spPr>
        <p:txBody>
          <a:bodyPr/>
          <a:lstStyle/>
          <a:p>
            <a:pPr algn="ctr"/>
            <a:r>
              <a:rPr lang="en-US" sz="4400" b="1" dirty="0" smtClean="0">
                <a:latin typeface="+mn-lt"/>
              </a:rPr>
              <a:t>Blueberry Loss Example</a:t>
            </a:r>
            <a:endParaRPr lang="en-US" sz="4400" b="1" dirty="0">
              <a:latin typeface="+mn-lt"/>
            </a:endParaRPr>
          </a:p>
        </p:txBody>
      </p:sp>
      <p:graphicFrame>
        <p:nvGraphicFramePr>
          <p:cNvPr id="4" name="Table 3"/>
          <p:cNvGraphicFramePr>
            <a:graphicFrameLocks noGrp="1"/>
          </p:cNvGraphicFramePr>
          <p:nvPr>
            <p:extLst>
              <p:ext uri="{D42A27DB-BD31-4B8C-83A1-F6EECF244321}">
                <p14:modId xmlns:p14="http://schemas.microsoft.com/office/powerpoint/2010/main" val="2308768593"/>
              </p:ext>
            </p:extLst>
          </p:nvPr>
        </p:nvGraphicFramePr>
        <p:xfrm>
          <a:off x="228600" y="1219200"/>
          <a:ext cx="8686801" cy="5450057"/>
        </p:xfrm>
        <a:graphic>
          <a:graphicData uri="http://schemas.openxmlformats.org/drawingml/2006/table">
            <a:tbl>
              <a:tblPr firstRow="1" bandRow="1">
                <a:tableStyleId>{5C22544A-7EE6-4342-B048-85BDC9FD1C3A}</a:tableStyleId>
              </a:tblPr>
              <a:tblGrid>
                <a:gridCol w="4086209"/>
                <a:gridCol w="2300296"/>
                <a:gridCol w="2300296"/>
              </a:tblGrid>
              <a:tr h="609600">
                <a:tc>
                  <a:txBody>
                    <a:bodyPr/>
                    <a:lstStyle/>
                    <a:p>
                      <a:endParaRPr lang="en-US" sz="2800" dirty="0"/>
                    </a:p>
                  </a:txBody>
                  <a:tcPr anchor="b">
                    <a:lnL w="12700" cap="flat" cmpd="sng" algn="ctr">
                      <a:solidFill>
                        <a:scrgbClr r="0" g="0" b="0"/>
                      </a:solidFill>
                      <a:prstDash val="solid"/>
                      <a:round/>
                      <a:headEnd type="none" w="med" len="med"/>
                      <a:tailEnd type="none" w="med" len="med"/>
                    </a:lnL>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3200" dirty="0" smtClean="0"/>
                        <a:t>CAT</a:t>
                      </a:r>
                      <a:endParaRPr lang="en-US" sz="3200" dirty="0"/>
                    </a:p>
                  </a:txBody>
                  <a:tcPr anchor="ct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3200" dirty="0" smtClean="0"/>
                        <a:t>Buy-Up</a:t>
                      </a:r>
                      <a:r>
                        <a:rPr lang="en-US" sz="3200" baseline="0" dirty="0" smtClean="0"/>
                        <a:t> 65%</a:t>
                      </a:r>
                      <a:endParaRPr lang="en-US" sz="3200" dirty="0"/>
                    </a:p>
                  </a:txBody>
                  <a:tcPr anchor="ctr">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6858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Approved Yield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2800" b="1" dirty="0" smtClean="0"/>
                        <a:t>3,500</a:t>
                      </a: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prstClr val="white">
                          <a:lumMod val="85000"/>
                        </a:prst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Elected Coverage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x 0.50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prstClr val="white">
                          <a:lumMod val="8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t>x 0.65</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prstClr val="white">
                          <a:lumMod val="8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Yield Guarantee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b="1" dirty="0" smtClean="0"/>
                        <a:t>= 1,750</a:t>
                      </a:r>
                      <a:endParaRPr lang="en-US" sz="2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smtClean="0"/>
                        <a:t> = 2,275</a:t>
                      </a:r>
                      <a:endParaRPr lang="en-US" sz="2800" b="1"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Actual Yield </a:t>
                      </a:r>
                      <a:r>
                        <a:rPr lang="en-US" sz="2800" dirty="0" smtClean="0"/>
                        <a:t>(</a:t>
                      </a:r>
                      <a:r>
                        <a:rPr lang="en-US" sz="2800" baseline="0" dirty="0" err="1" smtClean="0"/>
                        <a:t>lbs</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gridSpan="2">
                  <a:txBody>
                    <a:bodyPr/>
                    <a:lstStyle/>
                    <a:p>
                      <a:pPr algn="ctr"/>
                      <a:r>
                        <a:rPr lang="en-US" sz="2800" dirty="0" smtClean="0"/>
                        <a:t> 1,000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hMerge="1">
                  <a:txBody>
                    <a:bodyPr/>
                    <a:lstStyle/>
                    <a:p>
                      <a:endParaRPr lang="en-US"/>
                    </a:p>
                  </a:txBody>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baseline="0" dirty="0" err="1" smtClean="0"/>
                        <a:t>Lbs</a:t>
                      </a:r>
                      <a:r>
                        <a:rPr lang="en-US" sz="2800" baseline="0" dirty="0" smtClean="0"/>
                        <a:t> ac</a:t>
                      </a:r>
                      <a:r>
                        <a:rPr lang="en-US" sz="2800" baseline="30000" dirty="0" smtClean="0"/>
                        <a:t>-1</a:t>
                      </a:r>
                      <a:r>
                        <a:rPr lang="en-US" sz="2800" baseline="0" dirty="0" smtClean="0"/>
                        <a:t> </a:t>
                      </a:r>
                      <a:r>
                        <a:rPr lang="en-US" sz="2800" baseline="0" dirty="0" smtClean="0"/>
                        <a:t>below </a:t>
                      </a:r>
                      <a:r>
                        <a:rPr lang="en-US" sz="2800" dirty="0" smtClean="0"/>
                        <a:t>Guarantee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750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1,275</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Indemnity Price ($ lb</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 x $0.31</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 x $0.56</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Gross Indemnity (</a:t>
                      </a:r>
                      <a:r>
                        <a:rPr lang="en-US" sz="2800" dirty="0" smtClean="0"/>
                        <a:t>$</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$233</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$714</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Est.</a:t>
                      </a:r>
                      <a:r>
                        <a:rPr lang="en-US" sz="2800" baseline="0" dirty="0" smtClean="0"/>
                        <a:t> Coverage Cost </a:t>
                      </a:r>
                      <a:r>
                        <a:rPr lang="en-US" sz="2800" dirty="0" smtClean="0"/>
                        <a:t>(</a:t>
                      </a:r>
                      <a:r>
                        <a:rPr lang="en-US" sz="2800" dirty="0" smtClean="0"/>
                        <a:t>$</a:t>
                      </a:r>
                      <a:r>
                        <a:rPr lang="en-US" sz="2800" baseline="0" dirty="0" smtClean="0"/>
                        <a:t> ac</a:t>
                      </a:r>
                      <a:r>
                        <a:rPr lang="en-US" sz="2800" baseline="30000" dirty="0" smtClean="0"/>
                        <a:t>-1</a:t>
                      </a:r>
                      <a:r>
                        <a:rPr lang="en-US" sz="2800" baseline="0" dirty="0" smtClean="0"/>
                        <a:t>)</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 $0 ($300)</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 $55</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t>Net </a:t>
                      </a:r>
                      <a:r>
                        <a:rPr lang="en-US" sz="2800" dirty="0" smtClean="0"/>
                        <a:t>Indemnity</a:t>
                      </a:r>
                      <a:r>
                        <a:rPr lang="en-US" sz="2800" baseline="30000" dirty="0" smtClean="0"/>
                        <a:t> </a:t>
                      </a:r>
                      <a:r>
                        <a:rPr lang="en-US" sz="2800" dirty="0" smtClean="0"/>
                        <a:t> </a:t>
                      </a:r>
                      <a:r>
                        <a:rPr lang="en-US" sz="2800" dirty="0" smtClean="0"/>
                        <a:t>ac </a:t>
                      </a:r>
                      <a:r>
                        <a:rPr lang="en-US" sz="2800" baseline="30000" dirty="0" smtClean="0"/>
                        <a:t>-1</a:t>
                      </a:r>
                      <a:r>
                        <a:rPr lang="en-US" sz="2800" dirty="0" smtClean="0"/>
                        <a:t> </a:t>
                      </a:r>
                      <a:endParaRPr lang="en-US" sz="2800" dirty="0" smtClean="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$233</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r>
                        <a:rPr lang="en-US" sz="2800" dirty="0" smtClean="0"/>
                        <a:t>$659</a:t>
                      </a:r>
                      <a:endParaRPr lang="en-US" sz="2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227520370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a:xfrm>
            <a:off x="762000" y="381000"/>
            <a:ext cx="8229600" cy="457200"/>
          </a:xfrm>
        </p:spPr>
        <p:txBody>
          <a:bodyPr/>
          <a:lstStyle/>
          <a:p>
            <a:pPr algn="ctr"/>
            <a:r>
              <a:rPr lang="en-US" sz="4400" b="1" dirty="0" smtClean="0">
                <a:latin typeface="+mn-lt"/>
              </a:rPr>
              <a:t>Blueberry Loss Example</a:t>
            </a:r>
            <a:endParaRPr lang="en-US" sz="4400" b="1" dirty="0">
              <a:latin typeface="+mn-lt"/>
            </a:endParaRPr>
          </a:p>
        </p:txBody>
      </p:sp>
      <p:graphicFrame>
        <p:nvGraphicFramePr>
          <p:cNvPr id="4" name="Table 3"/>
          <p:cNvGraphicFramePr>
            <a:graphicFrameLocks noGrp="1"/>
          </p:cNvGraphicFramePr>
          <p:nvPr>
            <p:extLst>
              <p:ext uri="{D42A27DB-BD31-4B8C-83A1-F6EECF244321}">
                <p14:modId xmlns:p14="http://schemas.microsoft.com/office/powerpoint/2010/main" val="2702968110"/>
              </p:ext>
            </p:extLst>
          </p:nvPr>
        </p:nvGraphicFramePr>
        <p:xfrm>
          <a:off x="228600" y="1219200"/>
          <a:ext cx="8686801" cy="5450057"/>
        </p:xfrm>
        <a:graphic>
          <a:graphicData uri="http://schemas.openxmlformats.org/drawingml/2006/table">
            <a:tbl>
              <a:tblPr firstRow="1" bandRow="1">
                <a:tableStyleId>{5C22544A-7EE6-4342-B048-85BDC9FD1C3A}</a:tableStyleId>
              </a:tblPr>
              <a:tblGrid>
                <a:gridCol w="4086209"/>
                <a:gridCol w="2300296"/>
                <a:gridCol w="2300296"/>
              </a:tblGrid>
              <a:tr h="609600">
                <a:tc>
                  <a:txBody>
                    <a:bodyPr/>
                    <a:lstStyle/>
                    <a:p>
                      <a:endParaRPr lang="en-US" sz="2800" dirty="0"/>
                    </a:p>
                  </a:txBody>
                  <a:tcPr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alpha val="37000"/>
                      </a:schemeClr>
                    </a:solidFill>
                  </a:tcPr>
                </a:tc>
                <a:tc>
                  <a:txBody>
                    <a:bodyPr/>
                    <a:lstStyle/>
                    <a:p>
                      <a:pPr algn="ctr"/>
                      <a:r>
                        <a:rPr lang="en-US" sz="3200" dirty="0" smtClean="0"/>
                        <a:t>CAT</a:t>
                      </a:r>
                      <a:endParaRPr lang="en-US" sz="3200" dirty="0"/>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alpha val="37000"/>
                      </a:schemeClr>
                    </a:solidFill>
                  </a:tcPr>
                </a:tc>
                <a:tc>
                  <a:txBody>
                    <a:bodyPr/>
                    <a:lstStyle/>
                    <a:p>
                      <a:pPr algn="ctr"/>
                      <a:r>
                        <a:rPr lang="en-US" sz="3200" dirty="0" smtClean="0"/>
                        <a:t>Buy-Up</a:t>
                      </a:r>
                      <a:r>
                        <a:rPr lang="en-US" sz="3200" baseline="0" dirty="0" smtClean="0"/>
                        <a:t> 65%</a:t>
                      </a:r>
                      <a:endParaRPr lang="en-US" sz="3200" dirty="0"/>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alpha val="37000"/>
                      </a:schemeClr>
                    </a:solidFill>
                  </a:tcPr>
                </a:tc>
              </a:tr>
              <a:tr h="6858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solidFill>
                            <a:schemeClr val="bg1">
                              <a:lumMod val="85000"/>
                            </a:schemeClr>
                          </a:solidFill>
                        </a:rPr>
                        <a:t>Approved Yield (</a:t>
                      </a:r>
                      <a:r>
                        <a:rPr lang="en-US" sz="2800" baseline="0" dirty="0" smtClean="0">
                          <a:solidFill>
                            <a:schemeClr val="bg1">
                              <a:lumMod val="85000"/>
                            </a:schemeClr>
                          </a:solidFill>
                        </a:rPr>
                        <a:t>lbs</a:t>
                      </a:r>
                      <a:r>
                        <a:rPr lang="en-US" sz="2800" baseline="30000" dirty="0" smtClean="0">
                          <a:solidFill>
                            <a:schemeClr val="bg1">
                              <a:lumMod val="85000"/>
                            </a:schemeClr>
                          </a:solidFill>
                        </a:rPr>
                        <a:t>-1</a:t>
                      </a:r>
                      <a:r>
                        <a:rPr lang="en-US" sz="2800" baseline="0" dirty="0" smtClean="0">
                          <a:solidFill>
                            <a:schemeClr val="bg1">
                              <a:lumMod val="85000"/>
                            </a:schemeClr>
                          </a:solidFill>
                        </a:rPr>
                        <a:t> ac)</a:t>
                      </a:r>
                      <a:endParaRPr lang="en-US" sz="2800" dirty="0" smtClean="0">
                        <a:solidFill>
                          <a:schemeClr val="bg1">
                            <a:lumMod val="8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2800" b="1" dirty="0" smtClean="0">
                          <a:solidFill>
                            <a:schemeClr val="bg1">
                              <a:lumMod val="85000"/>
                            </a:schemeClr>
                          </a:solidFill>
                        </a:rPr>
                        <a:t>3,500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solidFill>
                            <a:schemeClr val="bg1">
                              <a:lumMod val="85000"/>
                            </a:schemeClr>
                          </a:solidFill>
                        </a:rPr>
                        <a:t>Elected Coverage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x 0.50</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x 0.65</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198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solidFill>
                            <a:schemeClr val="bg1">
                              <a:lumMod val="85000"/>
                            </a:schemeClr>
                          </a:solidFill>
                        </a:rPr>
                        <a:t>Yield Guarantee (</a:t>
                      </a:r>
                      <a:r>
                        <a:rPr lang="en-US" sz="2800" baseline="0" dirty="0" smtClean="0">
                          <a:solidFill>
                            <a:schemeClr val="bg1">
                              <a:lumMod val="85000"/>
                            </a:schemeClr>
                          </a:solidFill>
                        </a:rPr>
                        <a:t>lbs</a:t>
                      </a:r>
                      <a:r>
                        <a:rPr lang="en-US" sz="2800" baseline="30000" dirty="0" smtClean="0">
                          <a:solidFill>
                            <a:schemeClr val="bg1">
                              <a:lumMod val="85000"/>
                            </a:schemeClr>
                          </a:solidFill>
                        </a:rPr>
                        <a:t>-1</a:t>
                      </a:r>
                      <a:r>
                        <a:rPr lang="en-US" sz="2800" baseline="0" dirty="0" smtClean="0">
                          <a:solidFill>
                            <a:schemeClr val="bg1">
                              <a:lumMod val="85000"/>
                            </a:schemeClr>
                          </a:solidFill>
                        </a:rPr>
                        <a:t> ac)</a:t>
                      </a:r>
                      <a:endParaRPr lang="en-US" sz="2800" dirty="0" smtClean="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smtClean="0">
                          <a:solidFill>
                            <a:schemeClr val="bg1">
                              <a:lumMod val="85000"/>
                            </a:schemeClr>
                          </a:solidFill>
                        </a:rPr>
                        <a:t>= 1,750</a:t>
                      </a:r>
                      <a:endParaRPr lang="en-US" sz="2800" b="1"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smtClean="0">
                          <a:solidFill>
                            <a:schemeClr val="bg1">
                              <a:lumMod val="85000"/>
                            </a:schemeClr>
                          </a:solidFill>
                        </a:rPr>
                        <a:t> = 2,275</a:t>
                      </a:r>
                      <a:endParaRPr lang="en-US" sz="2800" b="1"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solidFill>
                            <a:schemeClr val="bg1">
                              <a:lumMod val="85000"/>
                            </a:schemeClr>
                          </a:solidFill>
                        </a:rPr>
                        <a:t>Actual Yield (</a:t>
                      </a:r>
                      <a:r>
                        <a:rPr lang="en-US" sz="2800" baseline="0" dirty="0" smtClean="0">
                          <a:solidFill>
                            <a:schemeClr val="bg1">
                              <a:lumMod val="85000"/>
                            </a:schemeClr>
                          </a:solidFill>
                        </a:rPr>
                        <a:t>lbs</a:t>
                      </a:r>
                      <a:r>
                        <a:rPr lang="en-US" sz="2800" baseline="30000" dirty="0" smtClean="0">
                          <a:solidFill>
                            <a:schemeClr val="bg1">
                              <a:lumMod val="85000"/>
                            </a:schemeClr>
                          </a:solidFill>
                        </a:rPr>
                        <a:t>-1</a:t>
                      </a:r>
                      <a:r>
                        <a:rPr lang="en-US" sz="2800" baseline="0" dirty="0" smtClean="0">
                          <a:solidFill>
                            <a:schemeClr val="bg1">
                              <a:lumMod val="85000"/>
                            </a:schemeClr>
                          </a:solidFill>
                        </a:rPr>
                        <a:t> ac)</a:t>
                      </a:r>
                      <a:endParaRPr lang="en-US" sz="2800" dirty="0" smtClean="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2800" dirty="0" smtClean="0">
                          <a:solidFill>
                            <a:schemeClr val="bg1">
                              <a:lumMod val="85000"/>
                            </a:schemeClr>
                          </a:solidFill>
                        </a:rPr>
                        <a:t> 1,000</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err="1" smtClean="0">
                          <a:solidFill>
                            <a:schemeClr val="bg1">
                              <a:lumMod val="85000"/>
                            </a:schemeClr>
                          </a:solidFill>
                        </a:rPr>
                        <a:t>Lbs</a:t>
                      </a:r>
                      <a:r>
                        <a:rPr lang="en-US" sz="2800" baseline="0" dirty="0" smtClean="0">
                          <a:solidFill>
                            <a:schemeClr val="bg1">
                              <a:lumMod val="85000"/>
                            </a:schemeClr>
                          </a:solidFill>
                        </a:rPr>
                        <a:t> below </a:t>
                      </a:r>
                      <a:r>
                        <a:rPr lang="en-US" sz="2800" dirty="0" smtClean="0">
                          <a:solidFill>
                            <a:schemeClr val="bg1">
                              <a:lumMod val="85000"/>
                            </a:schemeClr>
                          </a:solidFill>
                        </a:rPr>
                        <a:t>Guarantee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750</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1,275</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solidFill>
                            <a:schemeClr val="bg1">
                              <a:lumMod val="85000"/>
                            </a:schemeClr>
                          </a:solidFill>
                        </a:rPr>
                        <a:t>Est. Price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 x $0.31</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 x $0.56</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solidFill>
                            <a:schemeClr val="bg1">
                              <a:lumMod val="85000"/>
                            </a:schemeClr>
                          </a:solidFill>
                        </a:rPr>
                        <a:t>Gross Indemnity ($</a:t>
                      </a:r>
                      <a:r>
                        <a:rPr lang="en-US" sz="2800" baseline="30000" dirty="0" smtClean="0">
                          <a:solidFill>
                            <a:schemeClr val="bg1">
                              <a:lumMod val="85000"/>
                            </a:schemeClr>
                          </a:solidFill>
                        </a:rPr>
                        <a:t>-1</a:t>
                      </a:r>
                      <a:r>
                        <a:rPr lang="en-US" sz="2800" baseline="0" dirty="0" smtClean="0">
                          <a:solidFill>
                            <a:schemeClr val="bg1">
                              <a:lumMod val="85000"/>
                            </a:schemeClr>
                          </a:solidFill>
                        </a:rPr>
                        <a:t> ac)</a:t>
                      </a:r>
                      <a:endParaRPr lang="en-US" sz="2800" dirty="0" smtClean="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$233</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$714</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solidFill>
                            <a:schemeClr val="bg1">
                              <a:lumMod val="85000"/>
                            </a:schemeClr>
                          </a:solidFill>
                        </a:rPr>
                        <a:t>Est.</a:t>
                      </a:r>
                      <a:r>
                        <a:rPr lang="en-US" sz="2800" baseline="0" dirty="0" smtClean="0">
                          <a:solidFill>
                            <a:schemeClr val="bg1">
                              <a:lumMod val="85000"/>
                            </a:schemeClr>
                          </a:solidFill>
                        </a:rPr>
                        <a:t> </a:t>
                      </a:r>
                      <a:r>
                        <a:rPr lang="en-US" sz="2800" baseline="0" smtClean="0">
                          <a:solidFill>
                            <a:schemeClr val="bg1">
                              <a:lumMod val="85000"/>
                            </a:schemeClr>
                          </a:solidFill>
                        </a:rPr>
                        <a:t>Coverage Cost </a:t>
                      </a:r>
                      <a:r>
                        <a:rPr lang="en-US" sz="2800" smtClean="0">
                          <a:solidFill>
                            <a:schemeClr val="bg1">
                              <a:lumMod val="85000"/>
                            </a:schemeClr>
                          </a:solidFill>
                        </a:rPr>
                        <a:t>($</a:t>
                      </a:r>
                      <a:r>
                        <a:rPr lang="en-US" sz="2800" baseline="30000" smtClean="0">
                          <a:solidFill>
                            <a:schemeClr val="bg1">
                              <a:lumMod val="85000"/>
                            </a:schemeClr>
                          </a:solidFill>
                        </a:rPr>
                        <a:t>-1</a:t>
                      </a:r>
                      <a:r>
                        <a:rPr lang="en-US" sz="2800" baseline="0" smtClean="0">
                          <a:solidFill>
                            <a:schemeClr val="bg1">
                              <a:lumMod val="85000"/>
                            </a:schemeClr>
                          </a:solidFill>
                        </a:rPr>
                        <a:t> ac)</a:t>
                      </a:r>
                      <a:endParaRPr lang="en-US" sz="2800" smtClean="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 $0 ($300)</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 $55</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197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dirty="0" smtClean="0">
                          <a:solidFill>
                            <a:schemeClr val="bg1">
                              <a:lumMod val="85000"/>
                            </a:schemeClr>
                          </a:solidFill>
                        </a:rPr>
                        <a:t>Net Indemnity</a:t>
                      </a:r>
                      <a:r>
                        <a:rPr lang="en-US" sz="2800" baseline="30000" dirty="0" smtClean="0">
                          <a:solidFill>
                            <a:schemeClr val="bg1">
                              <a:lumMod val="85000"/>
                            </a:schemeClr>
                          </a:solidFill>
                        </a:rPr>
                        <a:t>-1</a:t>
                      </a:r>
                      <a:r>
                        <a:rPr lang="en-US" sz="2800" dirty="0" smtClean="0">
                          <a:solidFill>
                            <a:schemeClr val="bg1">
                              <a:lumMod val="85000"/>
                            </a:schemeClr>
                          </a:solidFill>
                        </a:rPr>
                        <a:t> ac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$233</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smtClean="0">
                          <a:solidFill>
                            <a:schemeClr val="bg1">
                              <a:lumMod val="85000"/>
                            </a:schemeClr>
                          </a:solidFill>
                        </a:rPr>
                        <a:t>$659</a:t>
                      </a:r>
                      <a:endParaRPr lang="en-US" sz="2800" dirty="0">
                        <a:solidFill>
                          <a:schemeClr val="bg1">
                            <a:lumMod val="85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2" name="TextBox 1"/>
          <p:cNvSpPr txBox="1"/>
          <p:nvPr/>
        </p:nvSpPr>
        <p:spPr>
          <a:xfrm>
            <a:off x="838200" y="2362200"/>
            <a:ext cx="7696200" cy="5078314"/>
          </a:xfrm>
          <a:prstGeom prst="rect">
            <a:avLst/>
          </a:prstGeom>
          <a:noFill/>
        </p:spPr>
        <p:txBody>
          <a:bodyPr wrap="square" rtlCol="0">
            <a:spAutoFit/>
          </a:bodyPr>
          <a:lstStyle/>
          <a:p>
            <a:r>
              <a:rPr lang="en-US" sz="3600" dirty="0" smtClean="0"/>
              <a:t>But will this Coverage:</a:t>
            </a:r>
          </a:p>
          <a:p>
            <a:endParaRPr lang="en-US" sz="3600" dirty="0"/>
          </a:p>
          <a:p>
            <a:pPr marL="1028700" lvl="1" indent="-571500">
              <a:buFont typeface="Arial"/>
              <a:buChar char="•"/>
            </a:pPr>
            <a:r>
              <a:rPr lang="en-US" sz="3600" dirty="0" smtClean="0"/>
              <a:t>Give adequate cash flow?</a:t>
            </a:r>
          </a:p>
          <a:p>
            <a:pPr lvl="1"/>
            <a:endParaRPr lang="en-US" sz="3600" dirty="0" smtClean="0"/>
          </a:p>
          <a:p>
            <a:pPr marL="1028700" lvl="1" indent="-571500">
              <a:buFont typeface="Arial"/>
              <a:buChar char="•"/>
            </a:pPr>
            <a:r>
              <a:rPr lang="en-US" sz="3600" dirty="0" smtClean="0"/>
              <a:t>Complement marketing </a:t>
            </a:r>
            <a:r>
              <a:rPr lang="en-US" sz="3600" dirty="0" smtClean="0"/>
              <a:t>plan?</a:t>
            </a:r>
            <a:endParaRPr lang="en-US" sz="3600" dirty="0" smtClean="0"/>
          </a:p>
          <a:p>
            <a:pPr lvl="1"/>
            <a:endParaRPr lang="en-US" sz="3600" dirty="0" smtClean="0"/>
          </a:p>
          <a:p>
            <a:pPr marL="1028700" lvl="1" indent="-571500">
              <a:buFont typeface="Arial"/>
              <a:buChar char="•"/>
            </a:pPr>
            <a:r>
              <a:rPr lang="en-US" sz="3600" dirty="0" smtClean="0"/>
              <a:t>Meet debt obligations?</a:t>
            </a:r>
          </a:p>
          <a:p>
            <a:endParaRPr lang="en-US" sz="3600" dirty="0"/>
          </a:p>
          <a:p>
            <a:r>
              <a:rPr lang="en-US" sz="3600" dirty="0" smtClean="0"/>
              <a:t> </a:t>
            </a:r>
            <a:endParaRPr lang="en-US" sz="3600" dirty="0"/>
          </a:p>
        </p:txBody>
      </p:sp>
    </p:spTree>
    <p:extLst>
      <p:ext uri="{BB962C8B-B14F-4D97-AF65-F5344CB8AC3E}">
        <p14:creationId xmlns:p14="http://schemas.microsoft.com/office/powerpoint/2010/main" val="790393873"/>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2286000"/>
            <a:ext cx="8915400" cy="4221163"/>
          </a:xfrm>
        </p:spPr>
        <p:txBody>
          <a:bodyPr anchor="t">
            <a:normAutofit/>
          </a:bodyPr>
          <a:lstStyle/>
          <a:p>
            <a:pPr algn="ctr">
              <a:buNone/>
            </a:pPr>
            <a:r>
              <a:rPr lang="en-US" sz="4400" dirty="0" smtClean="0">
                <a:latin typeface="+mn-lt"/>
              </a:rPr>
              <a:t>Blueberry Retrospective</a:t>
            </a:r>
            <a:endParaRPr lang="en-US" sz="4400" dirty="0">
              <a:latin typeface="+mn-lt"/>
            </a:endParaRPr>
          </a:p>
        </p:txBody>
      </p:sp>
      <p:pic>
        <p:nvPicPr>
          <p:cNvPr id="5" name="Picture 4" descr="Screen shot 2015-05-22 at 12.23.22 PM.png"/>
          <p:cNvPicPr>
            <a:picLocks noChangeAspect="1"/>
          </p:cNvPicPr>
          <p:nvPr/>
        </p:nvPicPr>
        <p:blipFill>
          <a:blip r:embed="rId3"/>
          <a:stretch>
            <a:fillRect/>
          </a:stretch>
        </p:blipFill>
        <p:spPr>
          <a:xfrm>
            <a:off x="0" y="4319699"/>
            <a:ext cx="9144000" cy="2538301"/>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Chart 4"/>
          <p:cNvGraphicFramePr>
            <a:graphicFrameLocks/>
          </p:cNvGraphicFramePr>
          <p:nvPr>
            <p:extLst>
              <p:ext uri="{D42A27DB-BD31-4B8C-83A1-F6EECF244321}">
                <p14:modId xmlns:p14="http://schemas.microsoft.com/office/powerpoint/2010/main" val="2920963615"/>
              </p:ext>
            </p:extLst>
          </p:nvPr>
        </p:nvGraphicFramePr>
        <p:xfrm>
          <a:off x="0" y="800100"/>
          <a:ext cx="8915400" cy="6096000"/>
        </p:xfrm>
        <a:graphic>
          <a:graphicData uri="http://schemas.openxmlformats.org/drawingml/2006/chart">
            <c:chart xmlns:c="http://schemas.openxmlformats.org/drawingml/2006/chart" xmlns:r="http://schemas.openxmlformats.org/officeDocument/2006/relationships" r:id="rId3"/>
          </a:graphicData>
        </a:graphic>
      </p:graphicFrame>
      <p:sp>
        <p:nvSpPr>
          <p:cNvPr id="6" name="Title 2"/>
          <p:cNvSpPr>
            <a:spLocks noGrp="1"/>
          </p:cNvSpPr>
          <p:nvPr>
            <p:ph type="ctrTitle"/>
          </p:nvPr>
        </p:nvSpPr>
        <p:spPr>
          <a:xfrm>
            <a:off x="1676400" y="228600"/>
            <a:ext cx="6400800" cy="1295400"/>
          </a:xfrm>
        </p:spPr>
        <p:txBody>
          <a:bodyPr/>
          <a:lstStyle/>
          <a:p>
            <a:pPr algn="ctr"/>
            <a:r>
              <a:rPr lang="en-US" sz="4400" dirty="0" smtClean="0">
                <a:latin typeface="+mn-lt"/>
              </a:rPr>
              <a:t>Blueberry Loss History</a:t>
            </a:r>
            <a:br>
              <a:rPr lang="en-US" sz="4400" dirty="0" smtClean="0">
                <a:latin typeface="+mn-lt"/>
              </a:rPr>
            </a:br>
            <a:r>
              <a:rPr lang="en-US" sz="4400" dirty="0" smtClean="0">
                <a:latin typeface="+mn-lt"/>
              </a:rPr>
              <a:t>CAT Policy</a:t>
            </a:r>
            <a:endParaRPr lang="en-US" sz="4400" dirty="0">
              <a:latin typeface="+mn-lt"/>
            </a:endParaRPr>
          </a:p>
        </p:txBody>
      </p:sp>
    </p:spTree>
    <p:extLst>
      <p:ext uri="{BB962C8B-B14F-4D97-AF65-F5344CB8AC3E}">
        <p14:creationId xmlns:p14="http://schemas.microsoft.com/office/powerpoint/2010/main" val="107706480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Chart 4"/>
          <p:cNvGraphicFramePr>
            <a:graphicFrameLocks/>
          </p:cNvGraphicFramePr>
          <p:nvPr>
            <p:extLst>
              <p:ext uri="{D42A27DB-BD31-4B8C-83A1-F6EECF244321}">
                <p14:modId xmlns:p14="http://schemas.microsoft.com/office/powerpoint/2010/main" val="171138213"/>
              </p:ext>
            </p:extLst>
          </p:nvPr>
        </p:nvGraphicFramePr>
        <p:xfrm>
          <a:off x="0" y="800100"/>
          <a:ext cx="8915400" cy="6096000"/>
        </p:xfrm>
        <a:graphic>
          <a:graphicData uri="http://schemas.openxmlformats.org/drawingml/2006/chart">
            <c:chart xmlns:c="http://schemas.openxmlformats.org/drawingml/2006/chart" xmlns:r="http://schemas.openxmlformats.org/officeDocument/2006/relationships" r:id="rId3"/>
          </a:graphicData>
        </a:graphic>
      </p:graphicFrame>
      <p:sp>
        <p:nvSpPr>
          <p:cNvPr id="6" name="Title 2"/>
          <p:cNvSpPr>
            <a:spLocks noGrp="1"/>
          </p:cNvSpPr>
          <p:nvPr>
            <p:ph type="ctrTitle"/>
          </p:nvPr>
        </p:nvSpPr>
        <p:spPr>
          <a:xfrm>
            <a:off x="1676400" y="228600"/>
            <a:ext cx="6400800" cy="1295400"/>
          </a:xfrm>
        </p:spPr>
        <p:txBody>
          <a:bodyPr/>
          <a:lstStyle/>
          <a:p>
            <a:pPr algn="ctr"/>
            <a:r>
              <a:rPr lang="en-US" sz="4400" dirty="0" smtClean="0">
                <a:latin typeface="+mn-lt"/>
              </a:rPr>
              <a:t>Blueberry Loss History</a:t>
            </a:r>
            <a:br>
              <a:rPr lang="en-US" sz="4400" dirty="0" smtClean="0">
                <a:latin typeface="+mn-lt"/>
              </a:rPr>
            </a:br>
            <a:r>
              <a:rPr lang="en-US" sz="4400" dirty="0" smtClean="0">
                <a:latin typeface="+mn-lt"/>
              </a:rPr>
              <a:t>CAT Policy</a:t>
            </a:r>
            <a:endParaRPr lang="en-US" sz="4400" dirty="0">
              <a:latin typeface="+mn-lt"/>
            </a:endParaRPr>
          </a:p>
        </p:txBody>
      </p:sp>
      <p:cxnSp>
        <p:nvCxnSpPr>
          <p:cNvPr id="8" name="Straight Arrow Connector 7"/>
          <p:cNvCxnSpPr/>
          <p:nvPr/>
        </p:nvCxnSpPr>
        <p:spPr>
          <a:xfrm flipH="1">
            <a:off x="2057400" y="3276600"/>
            <a:ext cx="152400" cy="9906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4191000" y="1905000"/>
            <a:ext cx="914400" cy="523220"/>
          </a:xfrm>
          <a:prstGeom prst="rect">
            <a:avLst/>
          </a:prstGeom>
          <a:noFill/>
        </p:spPr>
        <p:txBody>
          <a:bodyPr wrap="square" rtlCol="0">
            <a:spAutoFit/>
          </a:bodyPr>
          <a:lstStyle/>
          <a:p>
            <a:r>
              <a:rPr lang="en-US" sz="2800" dirty="0" smtClean="0"/>
              <a:t>Frost</a:t>
            </a:r>
            <a:endParaRPr lang="en-US" sz="2800" dirty="0"/>
          </a:p>
        </p:txBody>
      </p:sp>
    </p:spTree>
    <p:extLst>
      <p:ext uri="{BB962C8B-B14F-4D97-AF65-F5344CB8AC3E}">
        <p14:creationId xmlns:p14="http://schemas.microsoft.com/office/powerpoint/2010/main" val="680140776"/>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Chart 4"/>
          <p:cNvGraphicFramePr>
            <a:graphicFrameLocks/>
          </p:cNvGraphicFramePr>
          <p:nvPr>
            <p:extLst>
              <p:ext uri="{D42A27DB-BD31-4B8C-83A1-F6EECF244321}">
                <p14:modId xmlns:p14="http://schemas.microsoft.com/office/powerpoint/2010/main" val="3973316078"/>
              </p:ext>
            </p:extLst>
          </p:nvPr>
        </p:nvGraphicFramePr>
        <p:xfrm>
          <a:off x="0" y="800100"/>
          <a:ext cx="8915400" cy="6096000"/>
        </p:xfrm>
        <a:graphic>
          <a:graphicData uri="http://schemas.openxmlformats.org/drawingml/2006/chart">
            <c:chart xmlns:c="http://schemas.openxmlformats.org/drawingml/2006/chart" xmlns:r="http://schemas.openxmlformats.org/officeDocument/2006/relationships" r:id="rId3"/>
          </a:graphicData>
        </a:graphic>
      </p:graphicFrame>
      <p:sp>
        <p:nvSpPr>
          <p:cNvPr id="6" name="Title 2"/>
          <p:cNvSpPr>
            <a:spLocks noGrp="1"/>
          </p:cNvSpPr>
          <p:nvPr>
            <p:ph type="ctrTitle"/>
          </p:nvPr>
        </p:nvSpPr>
        <p:spPr>
          <a:xfrm>
            <a:off x="1676400" y="228600"/>
            <a:ext cx="6400800" cy="1295400"/>
          </a:xfrm>
        </p:spPr>
        <p:txBody>
          <a:bodyPr/>
          <a:lstStyle/>
          <a:p>
            <a:pPr algn="ctr"/>
            <a:r>
              <a:rPr lang="en-US" sz="4400" dirty="0" smtClean="0">
                <a:latin typeface="+mn-lt"/>
              </a:rPr>
              <a:t>Blueberry Loss History</a:t>
            </a:r>
            <a:br>
              <a:rPr lang="en-US" sz="4400" dirty="0" smtClean="0">
                <a:latin typeface="+mn-lt"/>
              </a:rPr>
            </a:br>
            <a:r>
              <a:rPr lang="en-US" sz="4400" dirty="0" smtClean="0">
                <a:latin typeface="+mn-lt"/>
              </a:rPr>
              <a:t>CAT Policy</a:t>
            </a:r>
            <a:endParaRPr lang="en-US" sz="4400" dirty="0">
              <a:latin typeface="+mn-lt"/>
            </a:endParaRPr>
          </a:p>
        </p:txBody>
      </p:sp>
    </p:spTree>
    <p:extLst>
      <p:ext uri="{BB962C8B-B14F-4D97-AF65-F5344CB8AC3E}">
        <p14:creationId xmlns:p14="http://schemas.microsoft.com/office/powerpoint/2010/main" val="2624084915"/>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a:xfrm>
            <a:off x="1676400" y="228600"/>
            <a:ext cx="6400800" cy="1295400"/>
          </a:xfrm>
        </p:spPr>
        <p:txBody>
          <a:bodyPr/>
          <a:lstStyle/>
          <a:p>
            <a:pPr algn="ctr"/>
            <a:r>
              <a:rPr lang="en-US" sz="4400" dirty="0" smtClean="0">
                <a:latin typeface="+mn-lt"/>
              </a:rPr>
              <a:t>Blueberry Loss History</a:t>
            </a:r>
            <a:br>
              <a:rPr lang="en-US" sz="4400" dirty="0" smtClean="0">
                <a:latin typeface="+mn-lt"/>
              </a:rPr>
            </a:br>
            <a:r>
              <a:rPr lang="en-US" sz="4400" dirty="0" smtClean="0">
                <a:latin typeface="+mn-lt"/>
              </a:rPr>
              <a:t>Buy-Up </a:t>
            </a:r>
            <a:r>
              <a:rPr lang="en-US" sz="4400" dirty="0" smtClean="0">
                <a:latin typeface="+mn-lt"/>
              </a:rPr>
              <a:t>Policy</a:t>
            </a:r>
            <a:endParaRPr lang="en-US" sz="4400" dirty="0">
              <a:latin typeface="+mn-lt"/>
            </a:endParaRPr>
          </a:p>
        </p:txBody>
      </p:sp>
      <p:sp>
        <p:nvSpPr>
          <p:cNvPr id="2" name="Rectangle 1"/>
          <p:cNvSpPr/>
          <p:nvPr/>
        </p:nvSpPr>
        <p:spPr>
          <a:xfrm>
            <a:off x="2057400" y="2209800"/>
            <a:ext cx="4572000" cy="954107"/>
          </a:xfrm>
          <a:prstGeom prst="rect">
            <a:avLst/>
          </a:prstGeom>
        </p:spPr>
        <p:txBody>
          <a:bodyPr>
            <a:spAutoFit/>
          </a:bodyPr>
          <a:lstStyle/>
          <a:p>
            <a:r>
              <a:rPr lang="en-US" sz="2800" dirty="0"/>
              <a:t>BUY UP paid ~$2.58 </a:t>
            </a:r>
            <a:r>
              <a:rPr lang="en-US" sz="2800" dirty="0" smtClean="0"/>
              <a:t>per </a:t>
            </a:r>
          </a:p>
          <a:p>
            <a:r>
              <a:rPr lang="en-US" sz="2800" dirty="0" smtClean="0"/>
              <a:t>$</a:t>
            </a:r>
            <a:r>
              <a:rPr lang="en-US" sz="2800" dirty="0"/>
              <a:t>1.00 of producer premium </a:t>
            </a:r>
          </a:p>
        </p:txBody>
      </p:sp>
      <p:graphicFrame>
        <p:nvGraphicFramePr>
          <p:cNvPr id="5" name="Chart 4"/>
          <p:cNvGraphicFramePr>
            <a:graphicFrameLocks/>
          </p:cNvGraphicFramePr>
          <p:nvPr>
            <p:extLst>
              <p:ext uri="{D42A27DB-BD31-4B8C-83A1-F6EECF244321}">
                <p14:modId xmlns:p14="http://schemas.microsoft.com/office/powerpoint/2010/main" val="3496285594"/>
              </p:ext>
            </p:extLst>
          </p:nvPr>
        </p:nvGraphicFramePr>
        <p:xfrm>
          <a:off x="-152400" y="825500"/>
          <a:ext cx="10896600" cy="60325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71995344"/>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2133600" y="1600200"/>
            <a:ext cx="8534400" cy="762000"/>
          </a:xfrm>
        </p:spPr>
        <p:txBody>
          <a:bodyPr/>
          <a:lstStyle/>
          <a:p>
            <a:pPr algn="ctr"/>
            <a:r>
              <a:rPr lang="en-US" sz="3600" dirty="0" smtClean="0"/>
              <a:t>Important Dates:</a:t>
            </a:r>
            <a:endParaRPr lang="en-US" sz="3600" dirty="0"/>
          </a:p>
        </p:txBody>
      </p:sp>
      <p:sp>
        <p:nvSpPr>
          <p:cNvPr id="7" name="TextBox 6"/>
          <p:cNvSpPr txBox="1"/>
          <p:nvPr/>
        </p:nvSpPr>
        <p:spPr>
          <a:xfrm>
            <a:off x="990600" y="2286000"/>
            <a:ext cx="7924800" cy="4524315"/>
          </a:xfrm>
          <a:prstGeom prst="rect">
            <a:avLst/>
          </a:prstGeom>
          <a:noFill/>
        </p:spPr>
        <p:txBody>
          <a:bodyPr wrap="square" rtlCol="0">
            <a:spAutoFit/>
          </a:bodyPr>
          <a:lstStyle/>
          <a:p>
            <a:r>
              <a:rPr lang="en-US" sz="3200" dirty="0" smtClean="0"/>
              <a:t>	</a:t>
            </a:r>
            <a:r>
              <a:rPr lang="en-US" sz="3200" u="sng" dirty="0" smtClean="0"/>
              <a:t>Sales Closing: November 20, 2015</a:t>
            </a:r>
          </a:p>
          <a:p>
            <a:endParaRPr lang="en-US" sz="3200" dirty="0" smtClean="0"/>
          </a:p>
          <a:p>
            <a:r>
              <a:rPr lang="en-US" sz="3200" dirty="0"/>
              <a:t>	</a:t>
            </a:r>
            <a:r>
              <a:rPr lang="en-US" sz="3200" dirty="0" smtClean="0"/>
              <a:t>Production &amp; Acreage Report: Jan. 15</a:t>
            </a:r>
          </a:p>
          <a:p>
            <a:endParaRPr lang="en-US" sz="3200" dirty="0" smtClean="0"/>
          </a:p>
          <a:p>
            <a:r>
              <a:rPr lang="en-US" sz="3200" dirty="0"/>
              <a:t>	</a:t>
            </a:r>
            <a:r>
              <a:rPr lang="en-US" sz="3200" dirty="0" smtClean="0"/>
              <a:t>Premium Billing: August 15</a:t>
            </a:r>
          </a:p>
          <a:p>
            <a:endParaRPr lang="en-US" sz="3200" dirty="0"/>
          </a:p>
          <a:p>
            <a:r>
              <a:rPr lang="en-US" sz="3200" dirty="0" smtClean="0"/>
              <a:t>	Direct Marketing: 15 days before harvest</a:t>
            </a:r>
          </a:p>
          <a:p>
            <a:endParaRPr lang="en-US" sz="3200" dirty="0" smtClean="0"/>
          </a:p>
          <a:p>
            <a:pPr lvl="1"/>
            <a:r>
              <a:rPr lang="en-US" sz="3200" dirty="0"/>
              <a:t>	</a:t>
            </a:r>
            <a:r>
              <a:rPr lang="en-US" sz="3200" dirty="0" smtClean="0"/>
              <a:t>Notify Agent within 72 hrs of loss</a:t>
            </a:r>
            <a:endParaRPr lang="en-US" sz="3200" dirty="0"/>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2286000"/>
            <a:ext cx="8915400" cy="4221163"/>
          </a:xfrm>
        </p:spPr>
        <p:txBody>
          <a:bodyPr anchor="t">
            <a:normAutofit/>
          </a:bodyPr>
          <a:lstStyle/>
          <a:p>
            <a:pPr algn="ctr">
              <a:buNone/>
            </a:pPr>
            <a:r>
              <a:rPr lang="en-US" sz="4800" dirty="0" smtClean="0">
                <a:latin typeface="+mn-lt"/>
              </a:rPr>
              <a:t>2014 Farm Bill Changes</a:t>
            </a:r>
            <a:endParaRPr lang="en-US" sz="4800" dirty="0">
              <a:latin typeface="+mn-lt"/>
            </a:endParaRPr>
          </a:p>
        </p:txBody>
      </p:sp>
      <p:pic>
        <p:nvPicPr>
          <p:cNvPr id="5" name="Picture 4" descr="Screen shot 2015-05-22 at 12.23.22 PM.png"/>
          <p:cNvPicPr>
            <a:picLocks noChangeAspect="1"/>
          </p:cNvPicPr>
          <p:nvPr/>
        </p:nvPicPr>
        <p:blipFill>
          <a:blip r:embed="rId3"/>
          <a:stretch>
            <a:fillRect/>
          </a:stretch>
        </p:blipFill>
        <p:spPr>
          <a:xfrm>
            <a:off x="0" y="4319699"/>
            <a:ext cx="9144000" cy="2538301"/>
          </a:xfrm>
          <a:prstGeom prst="rect">
            <a:avLst/>
          </a:prstGeom>
        </p:spPr>
      </p:pic>
    </p:spTree>
    <p:extLst>
      <p:ext uri="{BB962C8B-B14F-4D97-AF65-F5344CB8AC3E}">
        <p14:creationId xmlns:p14="http://schemas.microsoft.com/office/powerpoint/2010/main" val="840840520"/>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1524000" y="1524000"/>
            <a:ext cx="6400800" cy="762000"/>
          </a:xfrm>
        </p:spPr>
        <p:txBody>
          <a:bodyPr/>
          <a:lstStyle/>
          <a:p>
            <a:pPr algn="ctr"/>
            <a:r>
              <a:rPr lang="en-US" sz="4400" b="1" dirty="0">
                <a:latin typeface="+mn-lt"/>
              </a:rPr>
              <a:t>Beginning Farmer Benefits </a:t>
            </a:r>
          </a:p>
        </p:txBody>
      </p:sp>
      <p:sp>
        <p:nvSpPr>
          <p:cNvPr id="7" name="TextBox 6"/>
          <p:cNvSpPr txBox="1"/>
          <p:nvPr/>
        </p:nvSpPr>
        <p:spPr>
          <a:xfrm>
            <a:off x="228600" y="2209800"/>
            <a:ext cx="8686800" cy="4832092"/>
          </a:xfrm>
          <a:prstGeom prst="rect">
            <a:avLst/>
          </a:prstGeom>
          <a:noFill/>
        </p:spPr>
        <p:txBody>
          <a:bodyPr wrap="square" rtlCol="0">
            <a:spAutoFit/>
          </a:bodyPr>
          <a:lstStyle/>
          <a:p>
            <a:endParaRPr lang="en-US" sz="2800" dirty="0" smtClean="0"/>
          </a:p>
          <a:p>
            <a:pPr lvl="2">
              <a:buFont typeface="Arial"/>
              <a:buChar char="•"/>
            </a:pPr>
            <a:r>
              <a:rPr lang="en-US" sz="3600" dirty="0" smtClean="0"/>
              <a:t> CAT admin fee waived</a:t>
            </a:r>
          </a:p>
          <a:p>
            <a:pPr lvl="2">
              <a:buFont typeface="Arial"/>
              <a:buChar char="•"/>
            </a:pPr>
            <a:endParaRPr lang="en-US" sz="3600" dirty="0" smtClean="0"/>
          </a:p>
          <a:p>
            <a:pPr lvl="2">
              <a:buFont typeface="Arial"/>
              <a:buChar char="•"/>
            </a:pPr>
            <a:r>
              <a:rPr lang="en-US" sz="3600" dirty="0" smtClean="0"/>
              <a:t> +10% points of premium subsidy to </a:t>
            </a:r>
            <a:r>
              <a:rPr lang="en-US" sz="3600" dirty="0" smtClean="0"/>
              <a:t>     BUY </a:t>
            </a:r>
            <a:r>
              <a:rPr lang="en-US" sz="3600" dirty="0" smtClean="0"/>
              <a:t>UP</a:t>
            </a:r>
          </a:p>
          <a:p>
            <a:pPr lvl="2"/>
            <a:endParaRPr lang="en-US" sz="3600" dirty="0" smtClean="0"/>
          </a:p>
          <a:p>
            <a:pPr lvl="2">
              <a:buFont typeface="Arial"/>
              <a:buChar char="•"/>
            </a:pPr>
            <a:r>
              <a:rPr lang="en-US" sz="3600" dirty="0" smtClean="0"/>
              <a:t> Increased substituted yield for yield   adjustment</a:t>
            </a:r>
          </a:p>
          <a:p>
            <a:pPr lvl="2">
              <a:buFont typeface="Arial"/>
              <a:buChar char="•"/>
            </a:pPr>
            <a:endParaRPr lang="en-US" sz="2800" dirty="0" smtClean="0"/>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762000" y="1524000"/>
            <a:ext cx="7924800" cy="762000"/>
          </a:xfrm>
        </p:spPr>
        <p:txBody>
          <a:bodyPr/>
          <a:lstStyle/>
          <a:p>
            <a:pPr algn="ctr"/>
            <a:r>
              <a:rPr lang="en-US" sz="4400" b="1" dirty="0">
                <a:latin typeface="+mn-lt"/>
              </a:rPr>
              <a:t>Whole Farm Revenue </a:t>
            </a:r>
            <a:r>
              <a:rPr lang="en-US" sz="4400" b="1" dirty="0" smtClean="0">
                <a:latin typeface="+mn-lt"/>
              </a:rPr>
              <a:t>Protection Policy </a:t>
            </a:r>
            <a:r>
              <a:rPr lang="en-US" sz="3600" dirty="0"/>
              <a:t/>
            </a:r>
            <a:br>
              <a:rPr lang="en-US" sz="3600" dirty="0"/>
            </a:br>
            <a:endParaRPr lang="en-US" sz="3600" dirty="0"/>
          </a:p>
        </p:txBody>
      </p:sp>
      <p:sp>
        <p:nvSpPr>
          <p:cNvPr id="7" name="TextBox 6"/>
          <p:cNvSpPr txBox="1"/>
          <p:nvPr/>
        </p:nvSpPr>
        <p:spPr>
          <a:xfrm>
            <a:off x="304800" y="2362200"/>
            <a:ext cx="8686800" cy="4955203"/>
          </a:xfrm>
          <a:prstGeom prst="rect">
            <a:avLst/>
          </a:prstGeom>
          <a:noFill/>
        </p:spPr>
        <p:txBody>
          <a:bodyPr wrap="square" rtlCol="0">
            <a:spAutoFit/>
          </a:bodyPr>
          <a:lstStyle/>
          <a:p>
            <a:endParaRPr lang="en-US" sz="3200" dirty="0" smtClean="0"/>
          </a:p>
          <a:p>
            <a:pPr lvl="2">
              <a:buFont typeface="Arial"/>
              <a:buChar char="•"/>
            </a:pPr>
            <a:r>
              <a:rPr lang="en-US" sz="3200" dirty="0" smtClean="0"/>
              <a:t> Covers all farm commodities (crop, livestock, resale)</a:t>
            </a:r>
          </a:p>
          <a:p>
            <a:pPr lvl="2"/>
            <a:endParaRPr lang="en-US" sz="3200" dirty="0" smtClean="0"/>
          </a:p>
          <a:p>
            <a:pPr lvl="2">
              <a:buFont typeface="Arial"/>
              <a:buChar char="•"/>
            </a:pPr>
            <a:r>
              <a:rPr lang="en-US" sz="3200" dirty="0" smtClean="0"/>
              <a:t> Protects against yield and price loss of whole farm revenue</a:t>
            </a:r>
          </a:p>
          <a:p>
            <a:pPr lvl="2"/>
            <a:endParaRPr lang="en-US" sz="3200" dirty="0" smtClean="0"/>
          </a:p>
          <a:p>
            <a:pPr lvl="2">
              <a:buFont typeface="Arial"/>
              <a:buChar char="•"/>
            </a:pPr>
            <a:r>
              <a:rPr lang="en-US" sz="3200" dirty="0" smtClean="0"/>
              <a:t>Coverage levels from 50-85% of expected revenue</a:t>
            </a:r>
          </a:p>
          <a:p>
            <a:pPr lvl="2"/>
            <a:endParaRPr lang="en-US" sz="2800" dirty="0" smtClean="0"/>
          </a:p>
        </p:txBody>
      </p:sp>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533400" y="1600200"/>
            <a:ext cx="6400800" cy="762000"/>
          </a:xfrm>
        </p:spPr>
        <p:txBody>
          <a:bodyPr/>
          <a:lstStyle/>
          <a:p>
            <a:pPr algn="ctr"/>
            <a:r>
              <a:rPr lang="en-US" sz="3600" dirty="0" smtClean="0"/>
              <a:t>Take Away</a:t>
            </a:r>
            <a:br>
              <a:rPr lang="en-US" sz="3600" dirty="0" smtClean="0"/>
            </a:br>
            <a:r>
              <a:rPr lang="en-US" sz="3600" dirty="0" smtClean="0"/>
              <a:t/>
            </a:r>
            <a:br>
              <a:rPr lang="en-US" sz="3600" dirty="0" smtClean="0"/>
            </a:br>
            <a:endParaRPr lang="en-US" sz="3600" dirty="0"/>
          </a:p>
        </p:txBody>
      </p:sp>
      <p:pic>
        <p:nvPicPr>
          <p:cNvPr id="4" name="Picture 3" descr="low-bush-blueberries_hand.jpg"/>
          <p:cNvPicPr>
            <a:picLocks noChangeAspect="1"/>
          </p:cNvPicPr>
          <p:nvPr/>
        </p:nvPicPr>
        <p:blipFill>
          <a:blip r:embed="rId3"/>
          <a:srcRect l="36666" r="25833"/>
          <a:stretch>
            <a:fillRect/>
          </a:stretch>
        </p:blipFill>
        <p:spPr>
          <a:xfrm>
            <a:off x="5715000" y="1295400"/>
            <a:ext cx="3429000" cy="6263640"/>
          </a:xfrm>
          <a:prstGeom prst="rect">
            <a:avLst/>
          </a:prstGeom>
        </p:spPr>
      </p:pic>
      <p:sp>
        <p:nvSpPr>
          <p:cNvPr id="5" name="TextBox 4"/>
          <p:cNvSpPr txBox="1"/>
          <p:nvPr/>
        </p:nvSpPr>
        <p:spPr>
          <a:xfrm>
            <a:off x="304800" y="2667000"/>
            <a:ext cx="5105400" cy="3970318"/>
          </a:xfrm>
          <a:prstGeom prst="rect">
            <a:avLst/>
          </a:prstGeom>
          <a:noFill/>
        </p:spPr>
        <p:txBody>
          <a:bodyPr wrap="square" rtlCol="0">
            <a:spAutoFit/>
          </a:bodyPr>
          <a:lstStyle/>
          <a:p>
            <a:pPr>
              <a:buFont typeface="Arial"/>
              <a:buChar char="•"/>
            </a:pPr>
            <a:r>
              <a:rPr lang="en-US" sz="3200" dirty="0" smtClean="0"/>
              <a:t> </a:t>
            </a:r>
            <a:r>
              <a:rPr lang="en-US" sz="3600" dirty="0" smtClean="0"/>
              <a:t>How much of your crop values are protected?</a:t>
            </a:r>
          </a:p>
          <a:p>
            <a:endParaRPr lang="en-US" sz="3600" dirty="0" smtClean="0"/>
          </a:p>
          <a:p>
            <a:pPr>
              <a:buFont typeface="Arial"/>
              <a:buChar char="•"/>
            </a:pPr>
            <a:r>
              <a:rPr lang="en-US" sz="3600" dirty="0" smtClean="0"/>
              <a:t> What is your Risk Management strategy?</a:t>
            </a:r>
          </a:p>
          <a:p>
            <a:endParaRPr lang="en-US" sz="3600" dirty="0" smtClean="0"/>
          </a:p>
          <a:p>
            <a:pPr>
              <a:buFont typeface="Arial"/>
              <a:buChar char="•"/>
            </a:pPr>
            <a:endParaRPr lang="en-US" dirty="0" smtClean="0"/>
          </a:p>
          <a:p>
            <a:endParaRPr lang="en-US" dirty="0"/>
          </a:p>
        </p:txBody>
      </p:sp>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381000" y="1676400"/>
            <a:ext cx="8229600" cy="457200"/>
          </a:xfrm>
        </p:spPr>
        <p:txBody>
          <a:bodyPr/>
          <a:lstStyle/>
          <a:p>
            <a:r>
              <a:rPr lang="en-US" sz="3600" dirty="0" smtClean="0">
                <a:latin typeface="+mn-lt"/>
              </a:rPr>
              <a:t>Resources</a:t>
            </a:r>
            <a:br>
              <a:rPr lang="en-US" sz="3600" dirty="0" smtClean="0">
                <a:latin typeface="+mn-lt"/>
              </a:rPr>
            </a:br>
            <a:r>
              <a:rPr lang="en-US" sz="3600" dirty="0" smtClean="0"/>
              <a:t/>
            </a:r>
            <a:br>
              <a:rPr lang="en-US" sz="3600" dirty="0" smtClean="0"/>
            </a:br>
            <a:endParaRPr lang="en-US" sz="3600" dirty="0"/>
          </a:p>
        </p:txBody>
      </p:sp>
      <p:sp>
        <p:nvSpPr>
          <p:cNvPr id="4" name="TextBox 3"/>
          <p:cNvSpPr txBox="1"/>
          <p:nvPr/>
        </p:nvSpPr>
        <p:spPr>
          <a:xfrm>
            <a:off x="609600" y="5562600"/>
            <a:ext cx="8077200" cy="1143000"/>
          </a:xfrm>
          <a:prstGeom prst="rect">
            <a:avLst/>
          </a:prstGeom>
          <a:noFill/>
        </p:spPr>
        <p:txBody>
          <a:bodyPr wrap="square" lIns="0" tIns="0" rIns="0" bIns="0" rtlCol="0">
            <a:noAutofit/>
          </a:bodyPr>
          <a:lstStyle/>
          <a:p>
            <a:pPr algn="ctr"/>
            <a:r>
              <a:rPr lang="en-US" sz="900" b="1" dirty="0" smtClean="0">
                <a:solidFill>
                  <a:srgbClr val="071A34"/>
                </a:solidFill>
                <a:latin typeface="Arial"/>
                <a:cs typeface="Arial"/>
              </a:rPr>
              <a:t>University of Maine Cooperative Extension</a:t>
            </a:r>
          </a:p>
          <a:p>
            <a:pPr algn="ctr"/>
            <a:r>
              <a:rPr lang="en-US" sz="900" dirty="0" smtClean="0">
                <a:solidFill>
                  <a:srgbClr val="071A34"/>
                </a:solidFill>
                <a:latin typeface="Arial"/>
                <a:cs typeface="Arial"/>
              </a:rPr>
              <a:t>495 College Ave</a:t>
            </a:r>
          </a:p>
          <a:p>
            <a:pPr algn="ctr"/>
            <a:r>
              <a:rPr lang="en-US" sz="900" dirty="0" err="1" smtClean="0">
                <a:solidFill>
                  <a:srgbClr val="071A34"/>
                </a:solidFill>
                <a:latin typeface="Arial"/>
                <a:cs typeface="Arial"/>
              </a:rPr>
              <a:t>Orono</a:t>
            </a:r>
            <a:r>
              <a:rPr lang="en-US" sz="900" dirty="0" smtClean="0">
                <a:solidFill>
                  <a:srgbClr val="071A34"/>
                </a:solidFill>
                <a:latin typeface="Arial"/>
                <a:cs typeface="Arial"/>
              </a:rPr>
              <a:t>, ME 04473</a:t>
            </a:r>
          </a:p>
          <a:p>
            <a:pPr algn="ctr"/>
            <a:r>
              <a:rPr lang="en-US" sz="900" dirty="0" smtClean="0">
                <a:solidFill>
                  <a:srgbClr val="071A34"/>
                </a:solidFill>
                <a:latin typeface="Arial"/>
                <a:cs typeface="Arial"/>
              </a:rPr>
              <a:t>207.949.2490 • </a:t>
            </a:r>
            <a:r>
              <a:rPr lang="en-US" sz="900" dirty="0" err="1" smtClean="0">
                <a:solidFill>
                  <a:srgbClr val="071A34"/>
                </a:solidFill>
                <a:latin typeface="Arial"/>
                <a:cs typeface="Arial"/>
              </a:rPr>
              <a:t>erin.roche@maine.edu</a:t>
            </a:r>
            <a:endParaRPr lang="en-US" sz="900" dirty="0" smtClean="0">
              <a:solidFill>
                <a:srgbClr val="071A34"/>
              </a:solidFill>
              <a:latin typeface="Arial"/>
              <a:cs typeface="Arial"/>
            </a:endParaRPr>
          </a:p>
          <a:p>
            <a:pPr algn="ctr">
              <a:spcAft>
                <a:spcPts val="600"/>
              </a:spcAft>
            </a:pPr>
            <a:r>
              <a:rPr lang="en-US" sz="900" dirty="0" smtClean="0">
                <a:solidFill>
                  <a:srgbClr val="071A34"/>
                </a:solidFill>
                <a:latin typeface="Arial"/>
                <a:cs typeface="Arial"/>
                <a:hlinkClick r:id="rId3"/>
              </a:rPr>
              <a:t>http://umaine.edu/agriculture/maine-risk-management-and-crop-insurance-education-program/</a:t>
            </a:r>
            <a:endParaRPr lang="en-US" sz="900" dirty="0" smtClean="0">
              <a:solidFill>
                <a:srgbClr val="071A34"/>
              </a:solidFill>
              <a:latin typeface="Arial"/>
              <a:cs typeface="Arial"/>
            </a:endParaRPr>
          </a:p>
          <a:p>
            <a:pPr algn="ctr">
              <a:spcAft>
                <a:spcPts val="600"/>
              </a:spcAft>
            </a:pPr>
            <a:r>
              <a:rPr lang="en-US" sz="600" dirty="0" smtClean="0">
                <a:solidFill>
                  <a:srgbClr val="071A34"/>
                </a:solidFill>
                <a:latin typeface="Arial"/>
                <a:cs typeface="Arial"/>
              </a:rPr>
              <a:t>The University of Maine is an equal opportunity/affirmative action institution.</a:t>
            </a:r>
          </a:p>
          <a:p>
            <a:pPr algn="ctr"/>
            <a:endParaRPr lang="en-US" dirty="0">
              <a:solidFill>
                <a:srgbClr val="071A34"/>
              </a:solidFill>
              <a:latin typeface="Arial"/>
              <a:cs typeface="Arial"/>
            </a:endParaRPr>
          </a:p>
        </p:txBody>
      </p:sp>
      <p:sp>
        <p:nvSpPr>
          <p:cNvPr id="5" name="TextBox 4"/>
          <p:cNvSpPr txBox="1"/>
          <p:nvPr/>
        </p:nvSpPr>
        <p:spPr>
          <a:xfrm>
            <a:off x="685800" y="2362200"/>
            <a:ext cx="7848600" cy="3908762"/>
          </a:xfrm>
          <a:prstGeom prst="rect">
            <a:avLst/>
          </a:prstGeom>
          <a:noFill/>
        </p:spPr>
        <p:txBody>
          <a:bodyPr wrap="square" rtlCol="0">
            <a:spAutoFit/>
          </a:bodyPr>
          <a:lstStyle/>
          <a:p>
            <a:r>
              <a:rPr lang="en-US" sz="2800" dirty="0" err="1" smtClean="0"/>
              <a:t>UMaine</a:t>
            </a:r>
            <a:r>
              <a:rPr lang="en-US" sz="2800" dirty="0" smtClean="0"/>
              <a:t> Risk Management and Crop Insurance</a:t>
            </a:r>
          </a:p>
          <a:p>
            <a:r>
              <a:rPr lang="en-US" sz="2800" dirty="0" smtClean="0">
                <a:solidFill>
                  <a:srgbClr val="071A34"/>
                </a:solidFill>
                <a:cs typeface="Arial"/>
                <a:hlinkClick r:id="rId3"/>
              </a:rPr>
              <a:t>http://umaine.edu/agriculture/maine-risk-management-and-crop-insurance-education-program/</a:t>
            </a:r>
            <a:endParaRPr lang="en-US" sz="2800" dirty="0" smtClean="0">
              <a:solidFill>
                <a:srgbClr val="071A34"/>
              </a:solidFill>
              <a:cs typeface="Arial"/>
            </a:endParaRPr>
          </a:p>
          <a:p>
            <a:endParaRPr lang="en-US" sz="2800" dirty="0" smtClean="0">
              <a:solidFill>
                <a:srgbClr val="071A34"/>
              </a:solidFill>
              <a:cs typeface="Arial"/>
            </a:endParaRPr>
          </a:p>
          <a:p>
            <a:r>
              <a:rPr lang="en-US" sz="2800" dirty="0" smtClean="0">
                <a:solidFill>
                  <a:srgbClr val="071A34"/>
                </a:solidFill>
                <a:cs typeface="Arial"/>
              </a:rPr>
              <a:t>USDA Risk Management Agency (RMA)</a:t>
            </a:r>
          </a:p>
          <a:p>
            <a:r>
              <a:rPr lang="en-US" sz="2800" dirty="0" smtClean="0">
                <a:solidFill>
                  <a:srgbClr val="0000FF"/>
                </a:solidFill>
                <a:cs typeface="Arial"/>
                <a:hlinkClick r:id="rId4"/>
              </a:rPr>
              <a:t>http://www.rma.usda.gov/</a:t>
            </a:r>
            <a:endParaRPr lang="en-US" sz="2800" dirty="0" smtClean="0">
              <a:solidFill>
                <a:srgbClr val="0000FF"/>
              </a:solidFill>
              <a:cs typeface="Arial"/>
            </a:endParaRPr>
          </a:p>
          <a:p>
            <a:endParaRPr lang="en-US" sz="2800" dirty="0" smtClean="0">
              <a:solidFill>
                <a:srgbClr val="0000FF"/>
              </a:solidFill>
              <a:cs typeface="Arial"/>
            </a:endParaRPr>
          </a:p>
          <a:p>
            <a:endParaRPr lang="en-US" sz="2400"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6181</TotalTime>
  <Words>2117</Words>
  <Application>Microsoft Macintosh PowerPoint</Application>
  <PresentationFormat>On-screen Show (4:3)</PresentationFormat>
  <Paragraphs>382</Paragraphs>
  <Slides>20</Slides>
  <Notes>20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Blueberry Crop Insurance:  Options &amp; Updates</vt:lpstr>
      <vt:lpstr>PowerPoint Presentation</vt:lpstr>
      <vt:lpstr>PowerPoint Presentation</vt:lpstr>
      <vt:lpstr>Blueberry Loss Example</vt:lpstr>
      <vt:lpstr>Blueberry Loss Example</vt:lpstr>
      <vt:lpstr>Blueberry Loss Example</vt:lpstr>
      <vt:lpstr>Blueberry Loss Example</vt:lpstr>
      <vt:lpstr>Blueberry Loss Example</vt:lpstr>
      <vt:lpstr>Blueberry Loss Example</vt:lpstr>
      <vt:lpstr>PowerPoint Presentation</vt:lpstr>
      <vt:lpstr>Blueberry Loss History CAT Policy</vt:lpstr>
      <vt:lpstr>Blueberry Loss History CAT Policy</vt:lpstr>
      <vt:lpstr>Blueberry Loss History CAT Policy</vt:lpstr>
      <vt:lpstr>Blueberry Loss History Buy-Up Policy</vt:lpstr>
      <vt:lpstr>Important Dates:</vt:lpstr>
      <vt:lpstr>PowerPoint Presentation</vt:lpstr>
      <vt:lpstr>Beginning Farmer Benefits </vt:lpstr>
      <vt:lpstr>Whole Farm Revenue Protection Policy  </vt:lpstr>
      <vt:lpstr>Take Away  </vt:lpstr>
      <vt:lpstr>Resources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 Assistant</dc:creator>
  <cp:lastModifiedBy>Erin Roche</cp:lastModifiedBy>
  <cp:revision>230</cp:revision>
  <cp:lastPrinted>2012-12-03T19:23:21Z</cp:lastPrinted>
  <dcterms:created xsi:type="dcterms:W3CDTF">2015-05-27T16:11:16Z</dcterms:created>
  <dcterms:modified xsi:type="dcterms:W3CDTF">2015-07-14T18:56:30Z</dcterms:modified>
</cp:coreProperties>
</file>