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61" r:id="rId4"/>
    <p:sldId id="259" r:id="rId5"/>
    <p:sldId id="264" r:id="rId6"/>
    <p:sldId id="282" r:id="rId7"/>
    <p:sldId id="284" r:id="rId8"/>
    <p:sldId id="283" r:id="rId9"/>
    <p:sldId id="276" r:id="rId10"/>
    <p:sldId id="277" r:id="rId11"/>
    <p:sldId id="278" r:id="rId12"/>
    <p:sldId id="279" r:id="rId13"/>
    <p:sldId id="280" r:id="rId14"/>
    <p:sldId id="281" r:id="rId15"/>
    <p:sldId id="266" r:id="rId16"/>
    <p:sldId id="272" r:id="rId17"/>
    <p:sldId id="273" r:id="rId18"/>
    <p:sldId id="274" r:id="rId19"/>
    <p:sldId id="275" r:id="rId20"/>
    <p:sldId id="28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71A34"/>
    <a:srgbClr val="D8D8D8"/>
    <a:srgbClr val="071A33"/>
    <a:srgbClr val="D9D9D9"/>
    <a:srgbClr val="001A33"/>
    <a:srgbClr val="001A34"/>
    <a:srgbClr val="002B5C"/>
    <a:srgbClr val="6AA6CD"/>
    <a:srgbClr val="5697D5"/>
    <a:srgbClr val="79BD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43" autoAdjust="0"/>
    <p:restoredTop sz="94668" autoAdjust="0"/>
  </p:normalViewPr>
  <p:slideViewPr>
    <p:cSldViewPr showGuides="1">
      <p:cViewPr>
        <p:scale>
          <a:sx n="150" d="100"/>
          <a:sy n="150" d="100"/>
        </p:scale>
        <p:origin x="-1320" y="12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ag-blade02\home_folders\kapowell\farm%20bill\2014\decision%20tree.xlsx" TargetMode="External"/><Relationship Id="rId2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ag-blade02\home_folders\kapowell\farm%20bill\2014\decision%20tree.xlsx" TargetMode="External"/><Relationship Id="rId2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200">
              <a:latin typeface="Arial"/>
              <a:cs typeface="Arial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Why Maine Crops Fail (2004-2013)</c:v>
                </c:pt>
              </c:strCache>
            </c:strRef>
          </c:tx>
          <c:dLbls>
            <c:txPr>
              <a:bodyPr/>
              <a:lstStyle/>
              <a:p>
                <a:pPr>
                  <a:defRPr sz="1100"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Sheet1!$A$2:$A$7</c:f>
              <c:strCache>
                <c:ptCount val="6"/>
                <c:pt idx="0">
                  <c:v>Ex. Moisture</c:v>
                </c:pt>
                <c:pt idx="1">
                  <c:v>Frost/Freeze</c:v>
                </c:pt>
                <c:pt idx="2">
                  <c:v>Plant Disease</c:v>
                </c:pt>
                <c:pt idx="3">
                  <c:v>All Other</c:v>
                </c:pt>
                <c:pt idx="4">
                  <c:v>Cold &amp; wet</c:v>
                </c:pt>
                <c:pt idx="5">
                  <c:v>Drought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57.0</c:v>
                </c:pt>
                <c:pt idx="1">
                  <c:v>11.2</c:v>
                </c:pt>
                <c:pt idx="2">
                  <c:v>14.2</c:v>
                </c:pt>
                <c:pt idx="3">
                  <c:v>3.2</c:v>
                </c:pt>
                <c:pt idx="4">
                  <c:v>8.2</c:v>
                </c:pt>
                <c:pt idx="5">
                  <c:v>6.2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sz="1200">
              <a:latin typeface="Arial"/>
              <a:cs typeface="Arial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Why Maine Crops Fail (2004-2013)</c:v>
                </c:pt>
              </c:strCache>
            </c:strRef>
          </c:tx>
          <c:dLbls>
            <c:txPr>
              <a:bodyPr/>
              <a:lstStyle/>
              <a:p>
                <a:pPr>
                  <a:defRPr sz="1100"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Sheet1!$A$2:$A$7</c:f>
              <c:strCache>
                <c:ptCount val="6"/>
                <c:pt idx="0">
                  <c:v>Ex. Moisture</c:v>
                </c:pt>
                <c:pt idx="1">
                  <c:v>Frost/Freeze</c:v>
                </c:pt>
                <c:pt idx="2">
                  <c:v>Plant Disease</c:v>
                </c:pt>
                <c:pt idx="3">
                  <c:v>All Other</c:v>
                </c:pt>
                <c:pt idx="4">
                  <c:v>Cold &amp; wet</c:v>
                </c:pt>
                <c:pt idx="5">
                  <c:v>Drought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57.0</c:v>
                </c:pt>
                <c:pt idx="1">
                  <c:v>11.2</c:v>
                </c:pt>
                <c:pt idx="2">
                  <c:v>14.2</c:v>
                </c:pt>
                <c:pt idx="3">
                  <c:v>3.2</c:v>
                </c:pt>
                <c:pt idx="4">
                  <c:v>8.2</c:v>
                </c:pt>
                <c:pt idx="5">
                  <c:v>6.2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685"/>
          <c:y val="0.303416352847198"/>
          <c:w val="0.320388888888889"/>
          <c:h val="0.684230286431588"/>
        </c:manualLayout>
      </c:layout>
      <c:overlay val="0"/>
    </c:legend>
    <c:plotVisOnly val="1"/>
    <c:dispBlanksAs val="zero"/>
    <c:showDLblsOverMax val="0"/>
  </c:chart>
  <c:spPr>
    <a:solidFill>
      <a:schemeClr val="bg1">
        <a:lumMod val="95000"/>
      </a:schemeClr>
    </a:solidFill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075065121576784"/>
          <c:y val="0.155061019382627"/>
          <c:w val="0.557204724409449"/>
          <c:h val="0.82334891555641"/>
        </c:manualLayout>
      </c:layout>
      <c:ofPieChart>
        <c:ofPieType val="pie"/>
        <c:varyColors val="1"/>
        <c:ser>
          <c:idx val="0"/>
          <c:order val="0"/>
          <c:tx>
            <c:strRef>
              <c:f>'pie charts'!$B$55</c:f>
              <c:strCache>
                <c:ptCount val="1"/>
                <c:pt idx="0">
                  <c:v> 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Pt>
            <c:idx val="4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15%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35215223097113"/>
                  <c:y val="0.05004516914953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/>
                      <a:t>10%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0%" sourceLinked="0"/>
            <c:txPr>
              <a:bodyPr/>
              <a:lstStyle/>
              <a:p>
                <a:pPr>
                  <a:defRPr sz="1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'pie charts'!$A$56:$A$59</c:f>
              <c:strCache>
                <c:ptCount val="4"/>
                <c:pt idx="0">
                  <c:v>deductible</c:v>
                </c:pt>
                <c:pt idx="1">
                  <c:v>75% crop insurance protection</c:v>
                </c:pt>
                <c:pt idx="2">
                  <c:v>Maximum ARC 10% coverage (85% of base acres) no protection on additional planted acres</c:v>
                </c:pt>
                <c:pt idx="3">
                  <c:v>ARC 10% not  covered (85% of base acres) no protection on additional planted acres</c:v>
                </c:pt>
              </c:strCache>
            </c:strRef>
          </c:cat>
          <c:val>
            <c:numRef>
              <c:f>'pie charts'!$B$56:$B$59</c:f>
              <c:numCache>
                <c:formatCode>0</c:formatCode>
                <c:ptCount val="4"/>
                <c:pt idx="0">
                  <c:v>15.0</c:v>
                </c:pt>
                <c:pt idx="1">
                  <c:v>75.0</c:v>
                </c:pt>
                <c:pt idx="2" formatCode="0.0">
                  <c:v>8.5</c:v>
                </c:pt>
                <c:pt idx="3" formatCode="0.0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30"/>
        <c:splitType val="pos"/>
        <c:splitPos val="2.0"/>
        <c:secondPieSize val="30"/>
        <c:serLines/>
      </c:ofPieChart>
    </c:plotArea>
    <c:legend>
      <c:legendPos val="r"/>
      <c:layout/>
      <c:overlay val="1"/>
    </c:legend>
    <c:plotVisOnly val="1"/>
    <c:dispBlanksAs val="zero"/>
    <c:showDLblsOverMax val="0"/>
  </c:chart>
  <c:spPr>
    <a:solidFill>
      <a:schemeClr val="bg1">
        <a:lumMod val="95000"/>
      </a:schemeClr>
    </a:solidFill>
  </c:spPr>
  <c:externalData r:id="rId1">
    <c:autoUpdate val="0"/>
  </c:externalData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0.04688</cdr:y>
    </cdr:from>
    <cdr:to>
      <cdr:x>0.7</cdr:x>
      <cdr:y>0.38021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57400" y="207191"/>
          <a:ext cx="822960" cy="14731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0.01887</cdr:x>
      <cdr:y>0.01215</cdr:y>
    </cdr:from>
    <cdr:to>
      <cdr:x>0.99792</cdr:x>
      <cdr:y>0.35045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6208" y="55588"/>
          <a:ext cx="3953992" cy="15477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000" b="1" dirty="0" smtClean="0"/>
            <a:t>Percent of expected crop value </a:t>
          </a:r>
        </a:p>
        <a:p xmlns:a="http://schemas.openxmlformats.org/drawingml/2006/main">
          <a:pPr algn="ctr"/>
          <a:r>
            <a:rPr lang="en-US" sz="2000" b="1" dirty="0" smtClean="0"/>
            <a:t>protected by ARC </a:t>
          </a:r>
        </a:p>
        <a:p xmlns:a="http://schemas.openxmlformats.org/drawingml/2006/main">
          <a:pPr algn="ctr"/>
          <a:endParaRPr lang="en-US" sz="1100" b="1" baseline="0" dirty="0" smtClean="0"/>
        </a:p>
        <a:p xmlns:a="http://schemas.openxmlformats.org/drawingml/2006/main">
          <a:pPr algn="ctr"/>
          <a:r>
            <a:rPr lang="en-US" sz="1100" b="1" baseline="0" dirty="0" smtClean="0"/>
            <a:t> </a:t>
          </a:r>
          <a:r>
            <a:rPr lang="en-US" sz="1100" b="1" baseline="0" dirty="0"/>
            <a:t>ARC assumes base and </a:t>
          </a:r>
        </a:p>
        <a:p xmlns:a="http://schemas.openxmlformats.org/drawingml/2006/main">
          <a:pPr algn="ctr"/>
          <a:r>
            <a:rPr lang="en-US" sz="1100" b="1" baseline="0" dirty="0"/>
            <a:t>planted  acres are the same</a:t>
          </a:r>
          <a:endParaRPr lang="en-US" sz="1100" b="1" dirty="0"/>
        </a:p>
      </cdr:txBody>
    </cdr:sp>
  </cdr:relSizeAnchor>
  <cdr:relSizeAnchor xmlns:cdr="http://schemas.openxmlformats.org/drawingml/2006/chartDrawing">
    <cdr:from>
      <cdr:x>0.13208</cdr:x>
      <cdr:y>0.36711</cdr:y>
    </cdr:from>
    <cdr:to>
      <cdr:x>0.87727</cdr:x>
      <cdr:y>0.97078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543483" y="1622479"/>
          <a:ext cx="3066308" cy="2667980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0.26297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76200" y="0"/>
          <a:ext cx="3962400" cy="11430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b="1" dirty="0"/>
            <a:t>Safety</a:t>
          </a:r>
          <a:r>
            <a:rPr lang="en-US" sz="2400" b="1" baseline="0" dirty="0"/>
            <a:t> Net </a:t>
          </a:r>
          <a:r>
            <a:rPr lang="en-US" sz="2400" b="1" baseline="0" dirty="0" smtClean="0"/>
            <a:t> </a:t>
          </a:r>
        </a:p>
        <a:p xmlns:a="http://schemas.openxmlformats.org/drawingml/2006/main">
          <a:pPr algn="ctr"/>
          <a:r>
            <a:rPr lang="en-US" sz="1800" b="1" baseline="0" dirty="0" smtClean="0"/>
            <a:t>Crop </a:t>
          </a:r>
          <a:r>
            <a:rPr lang="en-US" sz="1800" b="1" baseline="0" dirty="0"/>
            <a:t>Insurance and County ARC</a:t>
          </a:r>
        </a:p>
        <a:p xmlns:a="http://schemas.openxmlformats.org/drawingml/2006/main">
          <a:pPr algn="ctr"/>
          <a:r>
            <a:rPr lang="en-US" sz="1200" b="0" baseline="0" dirty="0" smtClean="0"/>
            <a:t>ARC County  trigger </a:t>
          </a:r>
        </a:p>
        <a:p xmlns:a="http://schemas.openxmlformats.org/drawingml/2006/main">
          <a:pPr algn="ctr"/>
          <a:r>
            <a:rPr lang="en-US" sz="1200" b="0" baseline="0" dirty="0" smtClean="0"/>
            <a:t>assumes base </a:t>
          </a:r>
          <a:r>
            <a:rPr lang="en-US" sz="1200" b="0" baseline="0" dirty="0"/>
            <a:t>and planted acres are the same</a:t>
          </a:r>
          <a:endParaRPr lang="en-US" sz="1200" b="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E6F08-7E7C-4CF9-9701-6A86A4103234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26FC6-7F58-4C84-880A-FF2087D628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054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26FC6-7F58-4C84-880A-FF2087D628D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436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Should this be 91.5% instead of 92.5%?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436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981200"/>
            <a:ext cx="8229600" cy="3657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rgbClr val="071A34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>
            <a:lvl1pPr>
              <a:defRPr sz="2800">
                <a:solidFill>
                  <a:srgbClr val="071A34"/>
                </a:solidFill>
              </a:defRPr>
            </a:lvl1pPr>
            <a:lvl2pPr>
              <a:defRPr sz="2400">
                <a:solidFill>
                  <a:srgbClr val="071A34"/>
                </a:solidFill>
              </a:defRPr>
            </a:lvl2pPr>
            <a:lvl3pPr>
              <a:defRPr sz="2000">
                <a:solidFill>
                  <a:srgbClr val="071A34"/>
                </a:solidFill>
              </a:defRPr>
            </a:lvl3pPr>
            <a:lvl4pPr>
              <a:defRPr sz="1800">
                <a:solidFill>
                  <a:srgbClr val="071A34"/>
                </a:solidFill>
              </a:defRPr>
            </a:lvl4pPr>
            <a:lvl5pPr>
              <a:defRPr sz="1600">
                <a:solidFill>
                  <a:srgbClr val="071A34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071A3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81200"/>
            <a:ext cx="7772400" cy="2425701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71A34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71A3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71A3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>
            <a:lvl1pPr>
              <a:defRPr sz="2800">
                <a:solidFill>
                  <a:srgbClr val="071A34"/>
                </a:solidFill>
              </a:defRPr>
            </a:lvl1pPr>
            <a:lvl2pPr>
              <a:defRPr sz="2400">
                <a:solidFill>
                  <a:srgbClr val="071A34"/>
                </a:solidFill>
              </a:defRPr>
            </a:lvl2pPr>
            <a:lvl3pPr>
              <a:defRPr sz="2000">
                <a:solidFill>
                  <a:srgbClr val="071A34"/>
                </a:solidFill>
              </a:defRPr>
            </a:lvl3pPr>
            <a:lvl4pPr>
              <a:defRPr sz="1800">
                <a:solidFill>
                  <a:srgbClr val="071A34"/>
                </a:solidFill>
              </a:defRPr>
            </a:lvl4pPr>
            <a:lvl5pPr>
              <a:defRPr sz="1800">
                <a:solidFill>
                  <a:srgbClr val="071A3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221163"/>
          </a:xfrm>
        </p:spPr>
        <p:txBody>
          <a:bodyPr/>
          <a:lstStyle>
            <a:lvl1pPr>
              <a:defRPr sz="2800">
                <a:solidFill>
                  <a:srgbClr val="071A34"/>
                </a:solidFill>
              </a:defRPr>
            </a:lvl1pPr>
            <a:lvl2pPr>
              <a:defRPr sz="2400">
                <a:solidFill>
                  <a:srgbClr val="071A34"/>
                </a:solidFill>
              </a:defRPr>
            </a:lvl2pPr>
            <a:lvl3pPr>
              <a:defRPr sz="2000">
                <a:solidFill>
                  <a:srgbClr val="071A34"/>
                </a:solidFill>
              </a:defRPr>
            </a:lvl3pPr>
            <a:lvl4pPr>
              <a:defRPr sz="1800">
                <a:solidFill>
                  <a:srgbClr val="071A34"/>
                </a:solidFill>
              </a:defRPr>
            </a:lvl4pPr>
            <a:lvl5pPr>
              <a:defRPr sz="1800">
                <a:solidFill>
                  <a:srgbClr val="071A3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51038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71A3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590801"/>
            <a:ext cx="4040188" cy="3535362"/>
          </a:xfrm>
        </p:spPr>
        <p:txBody>
          <a:bodyPr/>
          <a:lstStyle>
            <a:lvl1pPr>
              <a:defRPr sz="2400">
                <a:solidFill>
                  <a:srgbClr val="071A34"/>
                </a:solidFill>
              </a:defRPr>
            </a:lvl1pPr>
            <a:lvl2pPr>
              <a:defRPr sz="2000">
                <a:solidFill>
                  <a:srgbClr val="071A34"/>
                </a:solidFill>
              </a:defRPr>
            </a:lvl2pPr>
            <a:lvl3pPr>
              <a:defRPr sz="1800">
                <a:solidFill>
                  <a:srgbClr val="071A34"/>
                </a:solidFill>
              </a:defRPr>
            </a:lvl3pPr>
            <a:lvl4pPr>
              <a:defRPr sz="1600">
                <a:solidFill>
                  <a:srgbClr val="071A34"/>
                </a:solidFill>
              </a:defRPr>
            </a:lvl4pPr>
            <a:lvl5pPr>
              <a:defRPr sz="1600">
                <a:solidFill>
                  <a:srgbClr val="071A3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951038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71A3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90801"/>
            <a:ext cx="4041775" cy="3535362"/>
          </a:xfrm>
        </p:spPr>
        <p:txBody>
          <a:bodyPr/>
          <a:lstStyle>
            <a:lvl1pPr>
              <a:defRPr sz="2400">
                <a:solidFill>
                  <a:srgbClr val="071A34"/>
                </a:solidFill>
              </a:defRPr>
            </a:lvl1pPr>
            <a:lvl2pPr>
              <a:defRPr sz="2000">
                <a:solidFill>
                  <a:srgbClr val="071A34"/>
                </a:solidFill>
              </a:defRPr>
            </a:lvl2pPr>
            <a:lvl3pPr>
              <a:defRPr sz="1800">
                <a:solidFill>
                  <a:srgbClr val="071A34"/>
                </a:solidFill>
              </a:defRPr>
            </a:lvl3pPr>
            <a:lvl4pPr>
              <a:defRPr sz="1600">
                <a:solidFill>
                  <a:srgbClr val="071A34"/>
                </a:solidFill>
              </a:defRPr>
            </a:lvl4pPr>
            <a:lvl5pPr>
              <a:defRPr sz="1600">
                <a:solidFill>
                  <a:srgbClr val="071A3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3008313" cy="68580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071A3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905000"/>
            <a:ext cx="5111750" cy="4221163"/>
          </a:xfrm>
        </p:spPr>
        <p:txBody>
          <a:bodyPr/>
          <a:lstStyle>
            <a:lvl1pPr>
              <a:defRPr sz="3200">
                <a:solidFill>
                  <a:srgbClr val="071A34"/>
                </a:solidFill>
              </a:defRPr>
            </a:lvl1pPr>
            <a:lvl2pPr>
              <a:defRPr sz="2800">
                <a:solidFill>
                  <a:srgbClr val="071A34"/>
                </a:solidFill>
              </a:defRPr>
            </a:lvl2pPr>
            <a:lvl3pPr>
              <a:defRPr sz="2400">
                <a:solidFill>
                  <a:srgbClr val="071A34"/>
                </a:solidFill>
              </a:defRPr>
            </a:lvl3pPr>
            <a:lvl4pPr>
              <a:defRPr sz="2000">
                <a:solidFill>
                  <a:srgbClr val="071A34"/>
                </a:solidFill>
              </a:defRPr>
            </a:lvl4pPr>
            <a:lvl5pPr>
              <a:defRPr sz="2000">
                <a:solidFill>
                  <a:srgbClr val="071A3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90800"/>
            <a:ext cx="3008313" cy="3535363"/>
          </a:xfrm>
        </p:spPr>
        <p:txBody>
          <a:bodyPr/>
          <a:lstStyle>
            <a:lvl1pPr marL="0" indent="0">
              <a:buNone/>
              <a:defRPr sz="1400">
                <a:solidFill>
                  <a:srgbClr val="071A34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71A3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71A3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071A3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905000"/>
            <a:ext cx="5486400" cy="28225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71A34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71A3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71A3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8229600" cy="4221163"/>
          </a:xfrm>
        </p:spPr>
        <p:txBody>
          <a:bodyPr vert="eaVert"/>
          <a:lstStyle>
            <a:lvl1pPr>
              <a:defRPr>
                <a:solidFill>
                  <a:srgbClr val="071A34"/>
                </a:solidFill>
              </a:defRPr>
            </a:lvl1pPr>
            <a:lvl2pPr>
              <a:defRPr>
                <a:solidFill>
                  <a:srgbClr val="071A34"/>
                </a:solidFill>
              </a:defRPr>
            </a:lvl2pPr>
            <a:lvl3pPr>
              <a:defRPr>
                <a:solidFill>
                  <a:srgbClr val="071A34"/>
                </a:solidFill>
              </a:defRPr>
            </a:lvl3pPr>
            <a:lvl4pPr>
              <a:defRPr>
                <a:solidFill>
                  <a:srgbClr val="071A34"/>
                </a:solidFill>
              </a:defRPr>
            </a:lvl4pPr>
            <a:lvl5pPr>
              <a:defRPr>
                <a:solidFill>
                  <a:srgbClr val="071A34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>
              <a:defRPr sz="2800">
                <a:solidFill>
                  <a:srgbClr val="071A34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71A34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Click to edit Master title style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71A34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52FB3-B051-496E-BBD6-754062CF9498}" type="datetime1">
              <a:rPr lang="en-US" smtClean="0"/>
              <a:t>1/12/15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4580F-F68C-4845-9711-D608A9EBFA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592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51314-BB35-4D45-9375-852733F54413}" type="datetime1">
              <a:rPr lang="en-US" smtClean="0"/>
              <a:t>1/12/15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3B1A8-12EC-4297-8C3C-677F878DA8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261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53DFB-D4F5-48FA-9EE4-00213FCB9741}" type="datetimeFigureOut">
              <a:rPr lang="en-US" smtClean="0"/>
              <a:pPr/>
              <a:t>1/12/15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CCD9D-9BC7-4912-836A-CF261AB407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9144000" cy="1295400"/>
          </a:xfrm>
          <a:prstGeom prst="rect">
            <a:avLst/>
          </a:prstGeom>
          <a:solidFill>
            <a:srgbClr val="001A3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AINE_crest2C_MAC.eps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3212706" y="158146"/>
            <a:ext cx="2718589" cy="97910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071A34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071A34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071A34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071A34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rgbClr val="071A34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chart" Target="../charts/chart2.xml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sa.usda.gov" TargetMode="Externa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hyperlink" Target="www3.rma.usda.gov%5Capps%5Cagent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sa.usda.gov/" TargetMode="Externa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ma.usda.gov/tools/agent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sa.usda.gov/" TargetMode="Externa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ma.usda.gov/tools/agent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fsa.usda.gov/" TargetMode="External"/><Relationship Id="rId3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lrftool.sc.egov.usda.gov/LRP_Definition.aspx" TargetMode="External"/><Relationship Id="rId3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umaine.edu/agriculture/maine-risk-management-and-crop-insurance-education-program/" TargetMode="External"/><Relationship Id="rId4" Type="http://schemas.openxmlformats.org/officeDocument/2006/relationships/image" Target="../media/image10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hyperlink" Target="mailto:tori.jackson@maine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457200" y="1981200"/>
            <a:ext cx="8229600" cy="4267200"/>
          </a:xfrm>
        </p:spPr>
        <p:txBody>
          <a:bodyPr>
            <a:normAutofit/>
          </a:bodyPr>
          <a:lstStyle/>
          <a:p>
            <a:r>
              <a:rPr lang="en-US" dirty="0" smtClean="0"/>
              <a:t>Financial Assurance for </a:t>
            </a:r>
            <a:r>
              <a:rPr lang="en-US" dirty="0" smtClean="0"/>
              <a:t>Beginning Farmers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Using USDA Risk Management Programs</a:t>
            </a: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Do I Need Crop Insurance?</a:t>
            </a:r>
            <a:endParaRPr lang="en-US" dirty="0"/>
          </a:p>
        </p:txBody>
      </p:sp>
      <p:pic>
        <p:nvPicPr>
          <p:cNvPr id="4" name="Picture 3" descr="Macintosh HD:Users:danastevens:Desktop:IMG_166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2743200"/>
            <a:ext cx="3792220" cy="2832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Picture 4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791200" y="1981200"/>
            <a:ext cx="2514600" cy="3276600"/>
          </a:xfrm>
        </p:spPr>
        <p:txBody>
          <a:bodyPr>
            <a:normAutofit lnSpcReduction="10000"/>
          </a:bodyPr>
          <a:lstStyle/>
          <a:p>
            <a:pPr algn="l"/>
            <a:endParaRPr lang="en-US" dirty="0" smtClean="0"/>
          </a:p>
          <a:p>
            <a:pPr algn="l"/>
            <a:r>
              <a:rPr lang="en-US" sz="1200" dirty="0"/>
              <a:t>Crops can fail for a variety of reasons. This chart shows causes of crop failure and the percentage of total crop insurance claims for each category. </a:t>
            </a:r>
            <a:endParaRPr lang="en-US" sz="1200" dirty="0" smtClean="0"/>
          </a:p>
          <a:p>
            <a:pPr algn="l"/>
            <a:endParaRPr lang="en-US" sz="1200" dirty="0"/>
          </a:p>
          <a:p>
            <a:pPr algn="l"/>
            <a:r>
              <a:rPr lang="en-US" sz="1200" dirty="0" smtClean="0"/>
              <a:t>The </a:t>
            </a:r>
            <a:r>
              <a:rPr lang="en-US" sz="1200" dirty="0"/>
              <a:t>increased volatility of the weather, uncontrollable plant diseases and insect damage increases the likelihood of extreme events that can wreck a business plan, making it more important than ever to have an income-assuring protection plan in place for each growing season.</a:t>
            </a:r>
          </a:p>
          <a:p>
            <a:pPr algn="l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Farming is Risky Business</a:t>
            </a:r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4104495931"/>
              </p:ext>
            </p:extLst>
          </p:nvPr>
        </p:nvGraphicFramePr>
        <p:xfrm>
          <a:off x="304800" y="2209800"/>
          <a:ext cx="5334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7" descr="USDA-RMALogowNondisc_ 10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334000" y="2590800"/>
            <a:ext cx="2895600" cy="3886200"/>
          </a:xfrm>
        </p:spPr>
        <p:txBody>
          <a:bodyPr>
            <a:normAutofit/>
          </a:bodyPr>
          <a:lstStyle/>
          <a:p>
            <a:pPr marL="171450" lvl="0" indent="-171450" algn="l">
              <a:buFont typeface="Arial"/>
              <a:buChar char="•"/>
            </a:pPr>
            <a:r>
              <a:rPr lang="en-US" sz="1200" dirty="0"/>
              <a:t>Help to prevent a major business financial interruption by assuring that you get your input costs </a:t>
            </a:r>
            <a:r>
              <a:rPr lang="en-US" sz="1200" dirty="0" smtClean="0"/>
              <a:t>back;</a:t>
            </a:r>
            <a:endParaRPr lang="en-US" sz="1200" dirty="0"/>
          </a:p>
          <a:p>
            <a:pPr marL="171450" lvl="0" indent="-171450" algn="l">
              <a:buFont typeface="Arial"/>
              <a:buChar char="•"/>
            </a:pPr>
            <a:endParaRPr lang="en-US" sz="1200" dirty="0" smtClean="0"/>
          </a:p>
          <a:p>
            <a:pPr marL="171450" lvl="0" indent="-171450" algn="l">
              <a:buFont typeface="Arial"/>
              <a:buChar char="•"/>
            </a:pPr>
            <a:r>
              <a:rPr lang="en-US" sz="1200" dirty="0" smtClean="0"/>
              <a:t>Generate </a:t>
            </a:r>
            <a:r>
              <a:rPr lang="en-US" sz="1200" dirty="0"/>
              <a:t>funds to buy replacement production to maintain your customer base</a:t>
            </a:r>
            <a:r>
              <a:rPr lang="en-US" sz="1200" dirty="0" smtClean="0"/>
              <a:t>;</a:t>
            </a:r>
          </a:p>
          <a:p>
            <a:pPr marL="171450" lvl="0" indent="-171450" algn="l">
              <a:buFont typeface="Arial"/>
              <a:buChar char="•"/>
            </a:pPr>
            <a:endParaRPr lang="en-US" sz="1200" dirty="0"/>
          </a:p>
          <a:p>
            <a:pPr marL="171450" lvl="0" indent="-171450" algn="l">
              <a:buFont typeface="Arial"/>
              <a:buChar char="•"/>
            </a:pPr>
            <a:r>
              <a:rPr lang="en-US" sz="1200" dirty="0" smtClean="0"/>
              <a:t>Pay </a:t>
            </a:r>
            <a:r>
              <a:rPr lang="en-US" sz="1200" dirty="0"/>
              <a:t>off your operating loan and help you to farm again next year; </a:t>
            </a:r>
            <a:r>
              <a:rPr lang="en-US" sz="1200" dirty="0" smtClean="0"/>
              <a:t>an</a:t>
            </a:r>
          </a:p>
          <a:p>
            <a:pPr marL="171450" lvl="0" indent="-171450" algn="l">
              <a:buFont typeface="Arial"/>
              <a:buChar char="•"/>
            </a:pPr>
            <a:endParaRPr lang="en-US" sz="1200" dirty="0"/>
          </a:p>
          <a:p>
            <a:pPr marL="171450" lvl="0" indent="-171450" algn="l">
              <a:buFont typeface="Arial"/>
              <a:buChar char="•"/>
            </a:pPr>
            <a:r>
              <a:rPr lang="en-US" sz="1200" dirty="0" smtClean="0"/>
              <a:t>Assist </a:t>
            </a:r>
            <a:r>
              <a:rPr lang="en-US" sz="1200" dirty="0"/>
              <a:t>with family living expenses when disaster occurs.</a:t>
            </a:r>
          </a:p>
          <a:p>
            <a:pPr algn="l"/>
            <a:endParaRPr lang="en-US" sz="1200" dirty="0" smtClean="0"/>
          </a:p>
          <a:p>
            <a:pPr algn="l"/>
            <a:endParaRPr lang="en-US" sz="1200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Financial Disaster Protection Can:</a:t>
            </a:r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689831166"/>
              </p:ext>
            </p:extLst>
          </p:nvPr>
        </p:nvGraphicFramePr>
        <p:xfrm>
          <a:off x="304800" y="2209800"/>
          <a:ext cx="5334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7" descr="USDA-RMALogowNondisc_ 10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85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229600" cy="457200"/>
          </a:xfrm>
        </p:spPr>
        <p:txBody>
          <a:bodyPr/>
          <a:lstStyle/>
          <a:p>
            <a:pPr algn="ctr"/>
            <a:r>
              <a:rPr lang="en-US" dirty="0" smtClean="0"/>
              <a:t>Overview of Programs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5105" t="-7432" r="-77266"/>
          <a:stretch/>
        </p:blipFill>
        <p:spPr bwMode="auto">
          <a:xfrm>
            <a:off x="717299" y="1524000"/>
            <a:ext cx="8274301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438400" y="2057400"/>
            <a:ext cx="152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Whole Farm Revenue Protection</a:t>
            </a:r>
          </a:p>
          <a:p>
            <a:r>
              <a:rPr lang="en-US" sz="1400" dirty="0" smtClean="0"/>
              <a:t>[WFRP]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629400" y="2385536"/>
            <a:ext cx="1752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Non-insured Crop Disaster Assistance Program [NAP]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752600" y="5562600"/>
            <a:ext cx="1600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Individual crops, Multi-peril Crop Insurance [MPCI]</a:t>
            </a:r>
            <a:endParaRPr lang="en-US" sz="1400" dirty="0"/>
          </a:p>
        </p:txBody>
      </p:sp>
      <p:sp>
        <p:nvSpPr>
          <p:cNvPr id="9" name="Oval 8"/>
          <p:cNvSpPr/>
          <p:nvPr/>
        </p:nvSpPr>
        <p:spPr>
          <a:xfrm>
            <a:off x="3733800" y="2209800"/>
            <a:ext cx="3048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3657600" y="2286000"/>
            <a:ext cx="381000" cy="2286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638800" y="2514600"/>
            <a:ext cx="3048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Arrow 10"/>
          <p:cNvSpPr/>
          <p:nvPr/>
        </p:nvSpPr>
        <p:spPr>
          <a:xfrm rot="10800000">
            <a:off x="5562600" y="2590800"/>
            <a:ext cx="381000" cy="2286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876800" y="5867400"/>
            <a:ext cx="3048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/>
          <p:cNvSpPr/>
          <p:nvPr/>
        </p:nvSpPr>
        <p:spPr>
          <a:xfrm>
            <a:off x="4800600" y="5943600"/>
            <a:ext cx="381000" cy="228600"/>
          </a:xfrm>
          <a:prstGeom prst="leftArrow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USDA-RMALogowNondisc_ 10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8600" y="3276600"/>
            <a:ext cx="2819400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>
                <a:solidFill>
                  <a:srgbClr val="000000"/>
                </a:solidFill>
                <a:latin typeface="Arial"/>
                <a:cs typeface="Arial"/>
              </a:rPr>
              <a:t>Each producer</a:t>
            </a:r>
            <a:r>
              <a:rPr lang="en-US" sz="1400" b="1" dirty="0">
                <a:solidFill>
                  <a:srgbClr val="000000"/>
                </a:solidFill>
                <a:latin typeface="Arial"/>
                <a:cs typeface="Arial"/>
              </a:rPr>
              <a:t> is personally responsible to develop a risk management plan for their farm(s) before enrollment deadlines. USDA provides tools for </a:t>
            </a:r>
            <a:r>
              <a:rPr lang="en-US" sz="1400" b="1" u="sng" dirty="0">
                <a:solidFill>
                  <a:srgbClr val="000000"/>
                </a:solidFill>
                <a:latin typeface="Arial"/>
                <a:cs typeface="Arial"/>
              </a:rPr>
              <a:t>YOUR</a:t>
            </a:r>
            <a:r>
              <a:rPr lang="en-US" sz="1400" b="1" dirty="0">
                <a:solidFill>
                  <a:srgbClr val="000000"/>
                </a:solidFill>
                <a:latin typeface="Arial"/>
                <a:cs typeface="Arial"/>
              </a:rPr>
              <a:t>  consideration.</a:t>
            </a:r>
            <a:endParaRPr lang="en-US" sz="14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28122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1371600"/>
            <a:ext cx="8229600" cy="457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rgbClr val="071A34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en-US" smtClean="0"/>
              <a:t>Farm Bill Safety Nets</a:t>
            </a:r>
            <a:endParaRPr lang="en-US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2052637"/>
            <a:ext cx="8229600" cy="4830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rgbClr val="071A34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rgbClr val="071A34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rgbClr val="071A34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rgbClr val="071A34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rgbClr val="071A34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en-US" sz="2000" b="1" u="sng" dirty="0" smtClean="0"/>
              <a:t>A farmer can choose: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en-US" sz="2000" b="1" u="sng" dirty="0" smtClean="0"/>
          </a:p>
          <a:p>
            <a:pPr lvl="1">
              <a:lnSpc>
                <a:spcPct val="90000"/>
              </a:lnSpc>
            </a:pPr>
            <a:r>
              <a:rPr lang="en-US" sz="1800" dirty="0" smtClean="0"/>
              <a:t>Crop Insurance, Whole Farm Revenue Protection (WFRP)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sz="1600" dirty="0" smtClean="0"/>
          </a:p>
          <a:p>
            <a:pPr marL="457200" lvl="1" indent="0">
              <a:lnSpc>
                <a:spcPct val="90000"/>
              </a:lnSpc>
              <a:buNone/>
            </a:pPr>
            <a:r>
              <a:rPr lang="en-US" sz="1600" dirty="0" smtClean="0"/>
              <a:t>Available </a:t>
            </a:r>
            <a:r>
              <a:rPr lang="en-US" sz="1600" dirty="0"/>
              <a:t>from Crop Insurance Agents through the USDA Risk Management Agency (RMA</a:t>
            </a:r>
            <a:r>
              <a:rPr lang="en-US" sz="1600" dirty="0" smtClean="0"/>
              <a:t>)  (</a:t>
            </a:r>
            <a:r>
              <a:rPr lang="en-US" sz="1600" dirty="0" smtClean="0">
                <a:hlinkClick r:id="rId2" action="ppaction://hlinkfile"/>
              </a:rPr>
              <a:t>www3.rma.usda.gov/apps/agents/</a:t>
            </a:r>
            <a:r>
              <a:rPr lang="en-US" sz="1600" dirty="0" smtClean="0"/>
              <a:t>)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sz="1200" dirty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sz="2200" dirty="0" smtClean="0"/>
              <a:t>OR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sz="1200" dirty="0" smtClean="0"/>
          </a:p>
          <a:p>
            <a:pPr lvl="1">
              <a:lnSpc>
                <a:spcPct val="90000"/>
              </a:lnSpc>
            </a:pPr>
            <a:r>
              <a:rPr lang="en-US" sz="1800" dirty="0" smtClean="0"/>
              <a:t>Non-insured Crop Disaster Assistance (NAP) [if crop insurance is not available], Agricultural Risk Coverage (ARC),  Price Loss Coverage (PLC) </a:t>
            </a:r>
            <a:endParaRPr lang="en-US" sz="1800" dirty="0" smtClean="0">
              <a:solidFill>
                <a:schemeClr val="accent2"/>
              </a:solidFill>
            </a:endParaRPr>
          </a:p>
          <a:p>
            <a:pPr marL="0" lvl="1" indent="0">
              <a:lnSpc>
                <a:spcPct val="90000"/>
              </a:lnSpc>
              <a:buNone/>
            </a:pPr>
            <a:r>
              <a:rPr lang="en-US" sz="1800" dirty="0" smtClean="0"/>
              <a:t>	</a:t>
            </a:r>
            <a:r>
              <a:rPr lang="en-US" sz="1600" dirty="0"/>
              <a:t>Available from USDA Farm Service Agency (FSA</a:t>
            </a:r>
            <a:r>
              <a:rPr lang="en-US" sz="1600" dirty="0" smtClean="0"/>
              <a:t>) (</a:t>
            </a:r>
            <a:r>
              <a:rPr lang="en-US" sz="1600" dirty="0" smtClean="0">
                <a:hlinkClick r:id="rId3" action="ppaction://hlinkfile"/>
              </a:rPr>
              <a:t>fsa.usda.gov</a:t>
            </a:r>
            <a:r>
              <a:rPr lang="en-US" sz="1600" dirty="0" smtClean="0"/>
              <a:t>)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US" sz="1800" dirty="0" smtClean="0"/>
          </a:p>
        </p:txBody>
      </p:sp>
      <p:pic>
        <p:nvPicPr>
          <p:cNvPr id="6" name="Picture 5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21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419600"/>
          </a:xfrm>
        </p:spPr>
        <p:txBody>
          <a:bodyPr numCol="1">
            <a:normAutofit fontScale="40000" lnSpcReduction="20000"/>
          </a:bodyPr>
          <a:lstStyle/>
          <a:p>
            <a:r>
              <a:rPr lang="en-US" sz="4000" dirty="0" smtClean="0"/>
              <a:t>Protection </a:t>
            </a:r>
            <a:r>
              <a:rPr lang="en-US" sz="4000" dirty="0"/>
              <a:t>Plans for almost all crops and some </a:t>
            </a:r>
            <a:r>
              <a:rPr lang="en-US" sz="4000" dirty="0" smtClean="0"/>
              <a:t>livestock</a:t>
            </a:r>
            <a:r>
              <a:rPr lang="en-US" sz="4000" dirty="0"/>
              <a:t> </a:t>
            </a:r>
            <a:r>
              <a:rPr lang="en-US" sz="4000" dirty="0" smtClean="0"/>
              <a:t>(</a:t>
            </a:r>
            <a:r>
              <a:rPr lang="en-US" sz="4000" dirty="0"/>
              <a:t>Provide protection not covered by the ARC or PLC </a:t>
            </a:r>
            <a:r>
              <a:rPr lang="en-US" sz="4000" dirty="0" smtClean="0"/>
              <a:t>programs)</a:t>
            </a:r>
            <a:endParaRPr lang="en-US" sz="4000" dirty="0"/>
          </a:p>
          <a:p>
            <a:endParaRPr lang="en-US" dirty="0" smtClean="0"/>
          </a:p>
          <a:p>
            <a:pPr lvl="1">
              <a:buFont typeface="Wingdings" charset="0"/>
              <a:buChar char="v"/>
            </a:pPr>
            <a:r>
              <a:rPr lang="en-US" dirty="0" smtClean="0"/>
              <a:t>    </a:t>
            </a:r>
            <a:r>
              <a:rPr lang="en-US" sz="2900" dirty="0" smtClean="0"/>
              <a:t> Apples	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   </a:t>
            </a:r>
            <a:r>
              <a:rPr lang="en-US" sz="2900" dirty="0" smtClean="0">
                <a:sym typeface="Wingdings"/>
              </a:rPr>
              <a:t>S</a:t>
            </a:r>
            <a:r>
              <a:rPr lang="en-US" sz="2900" dirty="0" smtClean="0"/>
              <a:t>mall Grains	</a:t>
            </a:r>
          </a:p>
          <a:p>
            <a:pPr marL="457200" lvl="1" indent="0">
              <a:buNone/>
            </a:pP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	</a:t>
            </a:r>
            <a:r>
              <a:rPr lang="en-US" sz="2900" dirty="0"/>
              <a:t>Blueberries</a:t>
            </a:r>
            <a:r>
              <a:rPr lang="en-US" sz="2900" dirty="0" smtClean="0"/>
              <a:t>	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   </a:t>
            </a:r>
            <a:r>
              <a:rPr lang="en-US" sz="2900" dirty="0" smtClean="0">
                <a:latin typeface="Arial"/>
                <a:ea typeface="Wingdings"/>
                <a:cs typeface="Arial"/>
                <a:sym typeface="Wingdings"/>
              </a:rPr>
              <a:t>Nursery</a:t>
            </a:r>
            <a:endParaRPr lang="en-US" sz="2900" dirty="0" smtClean="0"/>
          </a:p>
          <a:p>
            <a:pPr marL="457200" lvl="1" indent="0">
              <a:buNone/>
            </a:pP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	</a:t>
            </a:r>
            <a:r>
              <a:rPr lang="en-US" sz="2900" dirty="0"/>
              <a:t>Corn 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 </a:t>
            </a:r>
            <a:r>
              <a:rPr lang="en-US" sz="2900" dirty="0" smtClean="0"/>
              <a:t>	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   </a:t>
            </a:r>
            <a:r>
              <a:rPr lang="en-US" sz="2900" dirty="0" smtClean="0">
                <a:latin typeface="Arial"/>
                <a:ea typeface="Wingdings"/>
                <a:cs typeface="Arial"/>
                <a:sym typeface="Wingdings"/>
              </a:rPr>
              <a:t>Forage Seeding</a:t>
            </a:r>
            <a:endParaRPr lang="en-US" sz="2900" dirty="0" smtClean="0"/>
          </a:p>
          <a:p>
            <a:pPr marL="457200" lvl="1" indent="0">
              <a:buNone/>
            </a:pP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	</a:t>
            </a:r>
            <a:r>
              <a:rPr lang="en-US" sz="2900" dirty="0"/>
              <a:t>Green </a:t>
            </a:r>
            <a:r>
              <a:rPr lang="en-US" sz="2900" dirty="0" smtClean="0"/>
              <a:t>Peas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	   </a:t>
            </a:r>
            <a:r>
              <a:rPr lang="en-US" sz="2900" dirty="0" smtClean="0">
                <a:sym typeface="Wingdings"/>
              </a:rPr>
              <a:t>Organic Crops</a:t>
            </a:r>
            <a:endParaRPr lang="en-US" sz="2900" dirty="0" smtClean="0"/>
          </a:p>
          <a:p>
            <a:pPr marL="457200" lvl="1" indent="0">
              <a:buNone/>
            </a:pP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	</a:t>
            </a:r>
            <a:r>
              <a:rPr lang="en-US" sz="2900" dirty="0" smtClean="0"/>
              <a:t>Market Fresh Sweet Corn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   </a:t>
            </a:r>
            <a:r>
              <a:rPr lang="en-US" sz="2900" dirty="0" smtClean="0">
                <a:sym typeface="Wingdings"/>
              </a:rPr>
              <a:t>WFRP</a:t>
            </a:r>
            <a:endParaRPr lang="en-US" sz="2900" dirty="0" smtClean="0"/>
          </a:p>
          <a:p>
            <a:pPr marL="457200" lvl="1" indent="0">
              <a:buNone/>
            </a:pP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</a:t>
            </a:r>
            <a:r>
              <a:rPr lang="en-US" sz="2900" dirty="0">
                <a:latin typeface="Wingdings"/>
                <a:ea typeface="Wingdings"/>
                <a:cs typeface="Wingdings"/>
                <a:sym typeface="Wingdings"/>
              </a:rPr>
              <a:t>	</a:t>
            </a:r>
            <a:r>
              <a:rPr lang="en-US" sz="2900" dirty="0" smtClean="0">
                <a:latin typeface="Arial"/>
                <a:ea typeface="Wingdings"/>
                <a:cs typeface="Arial"/>
                <a:sym typeface="Wingdings"/>
              </a:rPr>
              <a:t>Potatoes</a:t>
            </a:r>
            <a:r>
              <a:rPr lang="en-US" sz="2900" dirty="0" smtClean="0"/>
              <a:t>		</a:t>
            </a:r>
            <a:r>
              <a:rPr lang="en-US" sz="2900" dirty="0" smtClean="0">
                <a:latin typeface="Wingdings"/>
                <a:ea typeface="Wingdings"/>
                <a:cs typeface="Wingdings"/>
                <a:sym typeface="Wingdings"/>
              </a:rPr>
              <a:t> </a:t>
            </a:r>
            <a:endParaRPr lang="en-US" sz="2900" dirty="0"/>
          </a:p>
          <a:p>
            <a:pPr marL="457200" lvl="1" indent="0">
              <a:buNone/>
            </a:pPr>
            <a:endParaRPr lang="en-US" dirty="0"/>
          </a:p>
          <a:p>
            <a:r>
              <a:rPr lang="en-US" sz="3400" dirty="0" smtClean="0"/>
              <a:t>Can </a:t>
            </a:r>
            <a:r>
              <a:rPr lang="en-US" sz="3400" dirty="0"/>
              <a:t>significantly reduce risk exposures to manageable levels to minimize financial interruptions when disasters occur.</a:t>
            </a:r>
          </a:p>
          <a:p>
            <a:r>
              <a:rPr lang="en-US" sz="3400" dirty="0"/>
              <a:t>Provided with federal cost sharing to make the protection more affordable.</a:t>
            </a:r>
          </a:p>
          <a:p>
            <a:endParaRPr lang="en-US" sz="3400" dirty="0"/>
          </a:p>
          <a:p>
            <a:r>
              <a:rPr lang="en-US" sz="3400" dirty="0"/>
              <a:t>Crop Insurance Protection is </a:t>
            </a:r>
            <a:r>
              <a:rPr lang="en-US" sz="3400" dirty="0" smtClean="0"/>
              <a:t>available for </a:t>
            </a:r>
            <a:r>
              <a:rPr lang="en-US" sz="3400" dirty="0"/>
              <a:t>up to 75% of your yield history (85% for some crops) on many crops and some livestock.</a:t>
            </a:r>
          </a:p>
          <a:p>
            <a:pPr marL="0" indent="0">
              <a:buNone/>
            </a:pPr>
            <a:endParaRPr lang="en-US" sz="3400" dirty="0" smtClean="0"/>
          </a:p>
          <a:p>
            <a:pPr marL="0" indent="0">
              <a:buNone/>
            </a:pPr>
            <a:r>
              <a:rPr lang="en-US" sz="3400" dirty="0" smtClean="0"/>
              <a:t>*New </a:t>
            </a:r>
            <a:r>
              <a:rPr lang="en-US" sz="3400" dirty="0"/>
              <a:t>Farm Bill has added improvements, including benefits for new/beginning and organic producers.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sz="3500" dirty="0" smtClean="0">
                <a:latin typeface="Arial"/>
                <a:cs typeface="Arial"/>
              </a:rPr>
              <a:t>FMI: Crop </a:t>
            </a:r>
            <a:r>
              <a:rPr lang="en-US" sz="3500" dirty="0">
                <a:latin typeface="Arial"/>
                <a:cs typeface="Arial"/>
              </a:rPr>
              <a:t>insurance </a:t>
            </a:r>
            <a:r>
              <a:rPr lang="en-US" sz="3500" dirty="0" smtClean="0">
                <a:latin typeface="Arial"/>
                <a:cs typeface="Arial"/>
              </a:rPr>
              <a:t>Agents  </a:t>
            </a:r>
            <a:r>
              <a:rPr lang="en-US" sz="3500" u="sng" dirty="0">
                <a:latin typeface="Arial"/>
                <a:cs typeface="Arial"/>
                <a:hlinkClick r:id="rId2"/>
              </a:rPr>
              <a:t>http://www.rma.usda.gov/tools/agent.html</a:t>
            </a:r>
            <a:r>
              <a:rPr lang="en-US" sz="3500" u="sng" dirty="0">
                <a:latin typeface="Arial"/>
                <a:cs typeface="Arial"/>
              </a:rPr>
              <a:t>, </a:t>
            </a:r>
            <a:r>
              <a:rPr lang="en-US" sz="3500" u="sng" dirty="0">
                <a:latin typeface="Arial"/>
                <a:cs typeface="Arial"/>
                <a:hlinkClick r:id="rId3"/>
              </a:rPr>
              <a:t>http://www.fsa.usda.gov/</a:t>
            </a:r>
            <a:endParaRPr lang="en-US" sz="3500" u="sng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Crop Insurance Programs</a:t>
            </a:r>
            <a:endParaRPr lang="en-US" dirty="0"/>
          </a:p>
        </p:txBody>
      </p:sp>
      <p:pic>
        <p:nvPicPr>
          <p:cNvPr id="7" name="Picture 6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62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Whole </a:t>
            </a:r>
            <a:r>
              <a:rPr lang="en-US" sz="1800" dirty="0"/>
              <a:t>Farm Revenue </a:t>
            </a:r>
            <a:r>
              <a:rPr lang="en-US" sz="1800" dirty="0" smtClean="0"/>
              <a:t>Protection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600" dirty="0" smtClean="0"/>
              <a:t>Provides </a:t>
            </a:r>
            <a:r>
              <a:rPr lang="en-US" sz="1600" dirty="0"/>
              <a:t>a risk </a:t>
            </a:r>
            <a:r>
              <a:rPr lang="en-US" sz="1600" dirty="0" smtClean="0"/>
              <a:t>management </a:t>
            </a:r>
            <a:r>
              <a:rPr lang="en-US" sz="1600" dirty="0"/>
              <a:t>safety net for all commodities on the farm </a:t>
            </a:r>
            <a:r>
              <a:rPr lang="en-US" sz="1600" dirty="0" smtClean="0"/>
              <a:t>under </a:t>
            </a:r>
            <a:r>
              <a:rPr lang="en-US" sz="1600" dirty="0"/>
              <a:t>one insurance policy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Provides </a:t>
            </a:r>
            <a:r>
              <a:rPr lang="en-US" sz="1600" dirty="0"/>
              <a:t>protection against the loss of insured </a:t>
            </a:r>
            <a:r>
              <a:rPr lang="en-US" sz="1600" dirty="0" smtClean="0"/>
              <a:t>revenue </a:t>
            </a:r>
            <a:r>
              <a:rPr lang="en-US" sz="1600" dirty="0"/>
              <a:t>due to </a:t>
            </a:r>
            <a:r>
              <a:rPr lang="en-US" sz="1600" dirty="0" smtClean="0"/>
              <a:t>an unavoidable </a:t>
            </a:r>
            <a:r>
              <a:rPr lang="en-US" sz="1600" dirty="0"/>
              <a:t>natural cause of loss, that </a:t>
            </a:r>
            <a:r>
              <a:rPr lang="en-US" sz="1600" dirty="0" smtClean="0"/>
              <a:t>occurs </a:t>
            </a:r>
            <a:r>
              <a:rPr lang="en-US" sz="1600" dirty="0"/>
              <a:t>during the insurance period and will also provide </a:t>
            </a:r>
            <a:r>
              <a:rPr lang="en-US" sz="1600" dirty="0" smtClean="0"/>
              <a:t>carryover </a:t>
            </a:r>
            <a:r>
              <a:rPr lang="en-US" sz="1600" dirty="0"/>
              <a:t>loss coverage if you are insured the following </a:t>
            </a:r>
            <a:r>
              <a:rPr lang="en-US" sz="1600" dirty="0" smtClean="0"/>
              <a:t>year</a:t>
            </a:r>
            <a:r>
              <a:rPr lang="en-US" sz="1600" dirty="0"/>
              <a:t>. </a:t>
            </a:r>
            <a:endParaRPr lang="en-US" sz="1600" dirty="0" smtClean="0"/>
          </a:p>
          <a:p>
            <a:r>
              <a:rPr lang="en-US" sz="1600" dirty="0" smtClean="0"/>
              <a:t>Includes farms </a:t>
            </a:r>
            <a:r>
              <a:rPr lang="en-US" sz="1600" dirty="0"/>
              <a:t>with specialty or organic commodities </a:t>
            </a:r>
            <a:r>
              <a:rPr lang="en-US" sz="1600" dirty="0" smtClean="0"/>
              <a:t>(</a:t>
            </a:r>
            <a:r>
              <a:rPr lang="en-US" sz="1600" dirty="0"/>
              <a:t>both crops and livestock), or those marketing to local, </a:t>
            </a:r>
            <a:r>
              <a:rPr lang="en-US" sz="1600" dirty="0" smtClean="0"/>
              <a:t>regional</a:t>
            </a:r>
            <a:r>
              <a:rPr lang="en-US" sz="1600" dirty="0"/>
              <a:t>, </a:t>
            </a:r>
            <a:r>
              <a:rPr lang="en-US" sz="1600" dirty="0" smtClean="0"/>
              <a:t>farm-identity </a:t>
            </a:r>
            <a:r>
              <a:rPr lang="en-US" sz="1600" dirty="0"/>
              <a:t>preserved, specialty, or direct </a:t>
            </a:r>
            <a:r>
              <a:rPr lang="en-US" sz="1600" dirty="0" smtClean="0"/>
              <a:t>markets.</a:t>
            </a:r>
            <a:endParaRPr lang="en-US" sz="1600" dirty="0"/>
          </a:p>
          <a:p>
            <a:endParaRPr lang="en-US" sz="1800" dirty="0" smtClean="0"/>
          </a:p>
          <a:p>
            <a:pPr marL="0" indent="0">
              <a:buNone/>
            </a:pPr>
            <a:r>
              <a:rPr lang="en-US" sz="1400" dirty="0" smtClean="0">
                <a:latin typeface="Arial"/>
                <a:cs typeface="Arial"/>
              </a:rPr>
              <a:t>FMI</a:t>
            </a:r>
            <a:r>
              <a:rPr lang="en-US" sz="1400" dirty="0">
                <a:latin typeface="Arial"/>
                <a:cs typeface="Arial"/>
              </a:rPr>
              <a:t>: Crop insurance Agents  </a:t>
            </a:r>
            <a:r>
              <a:rPr lang="en-US" sz="1400" u="sng" dirty="0">
                <a:latin typeface="Arial"/>
                <a:cs typeface="Arial"/>
                <a:hlinkClick r:id="rId2"/>
              </a:rPr>
              <a:t>http://www.rma.usda.gov/tools/agent.html</a:t>
            </a:r>
            <a:r>
              <a:rPr lang="en-US" sz="1400" u="sng" dirty="0">
                <a:latin typeface="Arial"/>
                <a:cs typeface="Arial"/>
              </a:rPr>
              <a:t>, </a:t>
            </a:r>
            <a:r>
              <a:rPr lang="en-US" sz="1400" u="sng" dirty="0">
                <a:latin typeface="Arial"/>
                <a:cs typeface="Arial"/>
                <a:hlinkClick r:id="rId3"/>
              </a:rPr>
              <a:t>http://www.fsa.usda.gov/</a:t>
            </a:r>
            <a:endParaRPr lang="en-US" sz="1400" u="sng" dirty="0">
              <a:latin typeface="Arial"/>
              <a:cs typeface="Arial"/>
            </a:endParaRPr>
          </a:p>
          <a:p>
            <a:endParaRPr lang="en-US" sz="1800" dirty="0"/>
          </a:p>
          <a:p>
            <a:endParaRPr lang="en-US" sz="1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Crop Insurance Programs</a:t>
            </a:r>
          </a:p>
        </p:txBody>
      </p:sp>
      <p:pic>
        <p:nvPicPr>
          <p:cNvPr id="4" name="Picture 3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863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03437"/>
            <a:ext cx="8229600" cy="4221163"/>
          </a:xfrm>
        </p:spPr>
        <p:txBody>
          <a:bodyPr>
            <a:normAutofit lnSpcReduction="10000"/>
          </a:bodyPr>
          <a:lstStyle/>
          <a:p>
            <a:r>
              <a:rPr lang="en-US" sz="1800" dirty="0" smtClean="0"/>
              <a:t>County </a:t>
            </a:r>
            <a:r>
              <a:rPr lang="en-US" sz="1800" dirty="0"/>
              <a:t>and Individual Ag Revenue Coverage (ARC)</a:t>
            </a:r>
          </a:p>
          <a:p>
            <a:pPr lvl="1"/>
            <a:r>
              <a:rPr lang="en-US" sz="1600" dirty="0"/>
              <a:t>Provides up to 65% or 85% of revenue losses between 76% and 86% of historical revenue for eligible crop losses for crops with FSA base acres (maximum payment of 6.5% or 8.5% respectively)</a:t>
            </a:r>
            <a:r>
              <a:rPr lang="en-US" sz="1600" dirty="0" smtClean="0"/>
              <a:t>.</a:t>
            </a:r>
          </a:p>
          <a:p>
            <a:pPr lvl="1"/>
            <a:r>
              <a:rPr lang="en-US" sz="1600" dirty="0" smtClean="0"/>
              <a:t>This </a:t>
            </a:r>
            <a:r>
              <a:rPr lang="en-US" sz="1600" dirty="0"/>
              <a:t>protection is available at no cost to you.</a:t>
            </a:r>
          </a:p>
          <a:p>
            <a:r>
              <a:rPr lang="en-US" sz="1800" dirty="0" smtClean="0"/>
              <a:t>Price </a:t>
            </a:r>
            <a:r>
              <a:rPr lang="en-US" sz="1800" dirty="0"/>
              <a:t>Loss Coverage (PLC)</a:t>
            </a:r>
          </a:p>
          <a:p>
            <a:pPr lvl="1"/>
            <a:r>
              <a:rPr lang="en-US" sz="1600" dirty="0"/>
              <a:t>Provides protection when market prices are less than reference prices for crops with FSA base acres.</a:t>
            </a:r>
          </a:p>
          <a:p>
            <a:pPr lvl="1"/>
            <a:r>
              <a:rPr lang="en-US" sz="1600" dirty="0"/>
              <a:t>This foundation protection is available at no cost to you</a:t>
            </a:r>
            <a:r>
              <a:rPr lang="en-US" sz="1600" dirty="0" smtClean="0"/>
              <a:t>.</a:t>
            </a:r>
          </a:p>
          <a:p>
            <a:r>
              <a:rPr lang="en-US" sz="1800" dirty="0" smtClean="0"/>
              <a:t>Non-insured Crop Disaster Assistance (NAP)</a:t>
            </a:r>
          </a:p>
          <a:p>
            <a:pPr lvl="1"/>
            <a:r>
              <a:rPr lang="en-US" sz="1600" dirty="0"/>
              <a:t>NAP Provides similar protection as crop insurance for most crops, at up to 65% of your yield history when a crop insurance policy is not available. </a:t>
            </a:r>
            <a:r>
              <a:rPr lang="en-US" sz="1600" dirty="0" smtClean="0"/>
              <a:t>January 14 enrollment.</a:t>
            </a:r>
          </a:p>
          <a:p>
            <a:pPr marL="457200" lvl="1" indent="0">
              <a:buNone/>
            </a:pPr>
            <a:r>
              <a:rPr lang="en-US" sz="1600" dirty="0" smtClean="0"/>
              <a:t> </a:t>
            </a:r>
          </a:p>
          <a:p>
            <a:pPr marL="57150" indent="0">
              <a:buNone/>
            </a:pPr>
            <a:r>
              <a:rPr lang="en-US" sz="1400" dirty="0" smtClean="0">
                <a:latin typeface="Arial"/>
                <a:cs typeface="Arial"/>
              </a:rPr>
              <a:t>FMI: County </a:t>
            </a:r>
            <a:r>
              <a:rPr lang="en-US" sz="1400" dirty="0">
                <a:latin typeface="Arial"/>
                <a:cs typeface="Arial"/>
              </a:rPr>
              <a:t>Farm Service Agency Offices (FSA/USDA); </a:t>
            </a:r>
            <a:r>
              <a:rPr lang="en-US" sz="1400" u="sng" dirty="0">
                <a:latin typeface="Arial"/>
                <a:cs typeface="Arial"/>
                <a:hlinkClick r:id="rId2"/>
              </a:rPr>
              <a:t>http://www.fsa.usda.gov/</a:t>
            </a:r>
          </a:p>
          <a:p>
            <a:pPr lvl="1"/>
            <a:endParaRPr lang="en-US" sz="1600" dirty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Protection Plans from USDA FSA</a:t>
            </a:r>
            <a:r>
              <a:rPr lang="en-US" dirty="0"/>
              <a:t> </a:t>
            </a:r>
            <a:r>
              <a:rPr lang="en-US" sz="1600" dirty="0" smtClean="0"/>
              <a:t>for </a:t>
            </a:r>
            <a:r>
              <a:rPr lang="en-US" sz="1600" dirty="0"/>
              <a:t>general field crops with FSA base acres:</a:t>
            </a:r>
          </a:p>
        </p:txBody>
      </p:sp>
      <p:pic>
        <p:nvPicPr>
          <p:cNvPr id="4" name="Picture 3" descr="USDA-RMALogowNondisc_ 10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6029632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12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62000" y="1219200"/>
            <a:ext cx="7517643" cy="685800"/>
          </a:xfrm>
          <a:prstGeom prst="rect">
            <a:avLst/>
          </a:prstGeom>
        </p:spPr>
        <p:txBody>
          <a:bodyPr/>
          <a:lstStyle/>
          <a:p>
            <a:r>
              <a:rPr lang="en-US" sz="2800" dirty="0" smtClean="0"/>
              <a:t>Protection for </a:t>
            </a:r>
            <a:r>
              <a:rPr lang="en-US" sz="2800" u="sng" dirty="0" smtClean="0"/>
              <a:t>YOUR</a:t>
            </a:r>
            <a:r>
              <a:rPr lang="en-US" sz="2800" dirty="0" smtClean="0"/>
              <a:t> Farm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828800"/>
            <a:ext cx="2590800" cy="1219200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200" b="1" u="sng" dirty="0" smtClean="0">
                <a:solidFill>
                  <a:srgbClr val="000000"/>
                </a:solidFill>
                <a:latin typeface="Arial"/>
                <a:cs typeface="Arial"/>
              </a:rPr>
              <a:t>Each producer</a:t>
            </a:r>
            <a:r>
              <a:rPr lang="en-US" sz="1200" b="1" dirty="0" smtClean="0">
                <a:solidFill>
                  <a:srgbClr val="000000"/>
                </a:solidFill>
                <a:latin typeface="Arial"/>
                <a:cs typeface="Arial"/>
              </a:rPr>
              <a:t> is personally responsible to develop a risk management plan for their farm(s) before enrollment deadlines. USDA provides tools for </a:t>
            </a:r>
            <a:r>
              <a:rPr lang="en-US" sz="1200" b="1" u="sng" dirty="0" smtClean="0">
                <a:solidFill>
                  <a:srgbClr val="000000"/>
                </a:solidFill>
                <a:latin typeface="Arial"/>
                <a:cs typeface="Arial"/>
              </a:rPr>
              <a:t>YOUR</a:t>
            </a:r>
            <a:r>
              <a:rPr lang="en-US" sz="1200" b="1" dirty="0" smtClean="0">
                <a:solidFill>
                  <a:srgbClr val="000000"/>
                </a:solidFill>
                <a:latin typeface="Arial"/>
                <a:cs typeface="Arial"/>
              </a:rPr>
              <a:t>  consideration.</a:t>
            </a:r>
            <a:endParaRPr lang="en-US" sz="12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33284"/>
            <a:ext cx="2259844" cy="1734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31646"/>
              </p:ext>
            </p:extLst>
          </p:nvPr>
        </p:nvGraphicFramePr>
        <p:xfrm>
          <a:off x="609600" y="3567500"/>
          <a:ext cx="2259844" cy="489585"/>
        </p:xfrm>
        <a:graphic>
          <a:graphicData uri="http://schemas.openxmlformats.org/drawingml/2006/table">
            <a:tbl>
              <a:tblPr/>
              <a:tblGrid>
                <a:gridCol w="2259844"/>
              </a:tblGrid>
              <a:tr h="21940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* Price Loss Coverage (PLC) available in lieu of ARC on Program crops with base acres at FSA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94242"/>
              </p:ext>
            </p:extLst>
          </p:nvPr>
        </p:nvGraphicFramePr>
        <p:xfrm>
          <a:off x="3916988" y="1828800"/>
          <a:ext cx="3946096" cy="766787"/>
        </p:xfrm>
        <a:graphic>
          <a:graphicData uri="http://schemas.openxmlformats.org/drawingml/2006/table">
            <a:tbl>
              <a:tblPr/>
              <a:tblGrid>
                <a:gridCol w="3946096"/>
              </a:tblGrid>
              <a:tr h="33528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Crop Insurance, NAP &amp; ARC (PLC) Protection </a:t>
                      </a:r>
                    </a:p>
                    <a:p>
                      <a:pPr algn="l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                     (areas  where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SCO is not available)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l" fontAlgn="t"/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t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% Level of Coverage     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818908"/>
              </p:ext>
            </p:extLst>
          </p:nvPr>
        </p:nvGraphicFramePr>
        <p:xfrm>
          <a:off x="381000" y="6096000"/>
          <a:ext cx="8763000" cy="493306"/>
        </p:xfrm>
        <a:graphic>
          <a:graphicData uri="http://schemas.openxmlformats.org/drawingml/2006/table">
            <a:tbl>
              <a:tblPr/>
              <a:tblGrid>
                <a:gridCol w="8763000"/>
              </a:tblGrid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Is </a:t>
                      </a:r>
                      <a:r>
                        <a:rPr lang="en-US" sz="16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YOUR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Risk Management Plan Adequate to </a:t>
                      </a:r>
                      <a:endParaRPr lang="en-US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Manage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Disaster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Related Business Interruption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?</a:t>
                      </a:r>
                    </a:p>
                  </a:txBody>
                  <a:tcPr marL="5626" marR="5626" marT="5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253" y="2590800"/>
            <a:ext cx="3975391" cy="3209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USDA-RMALogowNondisc_ 10-201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02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ontent Placeholder 2"/>
          <p:cNvSpPr>
            <a:spLocks noGrp="1"/>
          </p:cNvSpPr>
          <p:nvPr>
            <p:ph idx="4294967295"/>
          </p:nvPr>
        </p:nvSpPr>
        <p:spPr>
          <a:xfrm>
            <a:off x="650875" y="2422525"/>
            <a:ext cx="2133600" cy="1768475"/>
          </a:xfrm>
          <a:ln>
            <a:noFill/>
          </a:ln>
        </p:spPr>
        <p:txBody>
          <a:bodyPr>
            <a:normAutofit/>
          </a:bodyPr>
          <a:lstStyle/>
          <a:p>
            <a:pPr marL="0" indent="0" algn="ctr" eaLnBrk="1" hangingPunct="1">
              <a:buFont typeface="Arial" charset="0"/>
              <a:buNone/>
            </a:pPr>
            <a:r>
              <a:rPr lang="en-US" sz="1200" b="1" u="sng" smtClean="0">
                <a:solidFill>
                  <a:srgbClr val="000000"/>
                </a:solidFill>
                <a:latin typeface="Arial"/>
                <a:cs typeface="Arial"/>
              </a:rPr>
              <a:t>Each producer</a:t>
            </a:r>
            <a:r>
              <a:rPr lang="en-US" sz="1200" b="1" smtClean="0">
                <a:solidFill>
                  <a:srgbClr val="000000"/>
                </a:solidFill>
                <a:latin typeface="Arial"/>
                <a:cs typeface="Arial"/>
              </a:rPr>
              <a:t> is personally responsible to develop a risk management plan for their farm(s) before enrollment deadlines. USDA provides tools for </a:t>
            </a:r>
            <a:r>
              <a:rPr lang="en-US" sz="1200" b="1" u="sng" smtClean="0">
                <a:solidFill>
                  <a:srgbClr val="000000"/>
                </a:solidFill>
                <a:latin typeface="Arial"/>
                <a:cs typeface="Arial"/>
              </a:rPr>
              <a:t>YOUR</a:t>
            </a:r>
            <a:r>
              <a:rPr lang="en-US" sz="1200" b="1" smtClean="0">
                <a:solidFill>
                  <a:srgbClr val="000000"/>
                </a:solidFill>
                <a:latin typeface="Arial"/>
                <a:cs typeface="Arial"/>
              </a:rPr>
              <a:t>  consideration.</a:t>
            </a:r>
            <a:endParaRPr lang="en-US" sz="120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095937"/>
              </p:ext>
            </p:extLst>
          </p:nvPr>
        </p:nvGraphicFramePr>
        <p:xfrm>
          <a:off x="650875" y="4343400"/>
          <a:ext cx="2092325" cy="1660525"/>
        </p:xfrm>
        <a:graphic>
          <a:graphicData uri="http://schemas.openxmlformats.org/drawingml/2006/table">
            <a:tbl>
              <a:tblPr/>
              <a:tblGrid>
                <a:gridCol w="2092325"/>
              </a:tblGrid>
              <a:tr h="16605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Be 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sureto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c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onsider the benefits of the improved NAP protection with </a:t>
                      </a:r>
                    </a:p>
                    <a:p>
                      <a:pPr algn="ctr" rtl="0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Buy-Up protection that is available on almost non-insurable crops!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113081"/>
              </p:ext>
            </p:extLst>
          </p:nvPr>
        </p:nvGraphicFramePr>
        <p:xfrm>
          <a:off x="3352800" y="1828800"/>
          <a:ext cx="4917440" cy="619124"/>
        </p:xfrm>
        <a:graphic>
          <a:graphicData uri="http://schemas.openxmlformats.org/drawingml/2006/table">
            <a:tbl>
              <a:tblPr/>
              <a:tblGrid>
                <a:gridCol w="4917440"/>
              </a:tblGrid>
              <a:tr h="619124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Crop Insurance &amp; NAP Protection </a:t>
                      </a:r>
                    </a:p>
                    <a:p>
                      <a:pPr algn="l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                For Fruits and Vegetables (FSA non-program crops)</a:t>
                      </a:r>
                    </a:p>
                    <a:p>
                      <a:pPr algn="l" fontAlgn="t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% Level of Coverage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   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16811"/>
              </p:ext>
            </p:extLst>
          </p:nvPr>
        </p:nvGraphicFramePr>
        <p:xfrm>
          <a:off x="-381000" y="5943600"/>
          <a:ext cx="6746875" cy="685800"/>
        </p:xfrm>
        <a:graphic>
          <a:graphicData uri="http://schemas.openxmlformats.org/drawingml/2006/table">
            <a:tbl>
              <a:tblPr/>
              <a:tblGrid>
                <a:gridCol w="6746875"/>
              </a:tblGrid>
              <a:tr h="685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Is </a:t>
                      </a:r>
                      <a:r>
                        <a:rPr lang="en-US" sz="16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YOUR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Risk Management Plan Adequate to </a:t>
                      </a:r>
                      <a:endParaRPr lang="en-US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Manage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Disaster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Related Business Interruption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?</a:t>
                      </a:r>
                    </a:p>
                  </a:txBody>
                  <a:tcPr marL="5626" marR="5626" marT="5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9401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2362200"/>
            <a:ext cx="4824726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762000" y="1219200"/>
            <a:ext cx="7517643" cy="685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US" sz="2800" dirty="0" smtClean="0"/>
              <a:t>Protection for </a:t>
            </a:r>
            <a:r>
              <a:rPr lang="en-US" sz="2800" u="sng" dirty="0" smtClean="0"/>
              <a:t>YOUR</a:t>
            </a:r>
            <a:r>
              <a:rPr lang="en-US" sz="2800" dirty="0" smtClean="0"/>
              <a:t> Farm </a:t>
            </a:r>
            <a:endParaRPr lang="en-US" sz="2800" dirty="0"/>
          </a:p>
        </p:txBody>
      </p:sp>
      <p:pic>
        <p:nvPicPr>
          <p:cNvPr id="13" name="Picture 12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94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2400" y="1371600"/>
            <a:ext cx="8534400" cy="457200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How much crop value and </a:t>
            </a:r>
            <a:r>
              <a:rPr lang="en-US" dirty="0" smtClean="0">
                <a:solidFill>
                  <a:srgbClr val="000000"/>
                </a:solidFill>
              </a:rPr>
              <a:t>risk are covered by ARC? </a:t>
            </a:r>
            <a:r>
              <a:rPr lang="en-US" dirty="0">
                <a:solidFill>
                  <a:srgbClr val="000000"/>
                </a:solidFill>
              </a:rPr>
              <a:t/>
            </a:r>
            <a:br>
              <a:rPr lang="en-US" dirty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59966922"/>
              </p:ext>
            </p:extLst>
          </p:nvPr>
        </p:nvGraphicFramePr>
        <p:xfrm>
          <a:off x="8467" y="1828800"/>
          <a:ext cx="4114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F8CA4-41B5-41FC-A274-4BBE898F73D2}" type="slidenum">
              <a:rPr lang="en-US" smtClean="0"/>
              <a:t>11</a:t>
            </a:fld>
            <a:endParaRPr lang="en-US" dirty="0"/>
          </a:p>
        </p:txBody>
      </p:sp>
      <p:graphicFrame>
        <p:nvGraphicFramePr>
          <p:cNvPr id="6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0649826"/>
              </p:ext>
            </p:extLst>
          </p:nvPr>
        </p:nvGraphicFramePr>
        <p:xfrm>
          <a:off x="4343400" y="1905000"/>
          <a:ext cx="3962400" cy="434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733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6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28600" y="1447800"/>
            <a:ext cx="8458200" cy="533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000000"/>
                </a:solidFill>
              </a:rPr>
              <a:t>Most </a:t>
            </a:r>
            <a:r>
              <a:rPr lang="en-US" dirty="0">
                <a:solidFill>
                  <a:srgbClr val="000000"/>
                </a:solidFill>
              </a:rPr>
              <a:t>p</a:t>
            </a:r>
            <a:r>
              <a:rPr lang="en-US" dirty="0" smtClean="0">
                <a:solidFill>
                  <a:srgbClr val="000000"/>
                </a:solidFill>
              </a:rPr>
              <a:t>roducers will need </a:t>
            </a:r>
            <a:r>
              <a:rPr lang="en-US" u="sng" dirty="0" smtClean="0">
                <a:solidFill>
                  <a:srgbClr val="000000"/>
                </a:solidFill>
              </a:rPr>
              <a:t>more</a:t>
            </a:r>
            <a:r>
              <a:rPr lang="en-US" dirty="0" smtClean="0">
                <a:solidFill>
                  <a:srgbClr val="000000"/>
                </a:solidFill>
              </a:rPr>
              <a:t> protection than ARC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7066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2438400"/>
            <a:ext cx="6947821" cy="3667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8" descr="USDA-RMALogowNondisc_ 10-20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18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28600" y="1371600"/>
            <a:ext cx="8522019" cy="76200"/>
          </a:xfrm>
          <a:prstGeom prst="rect">
            <a:avLst/>
          </a:prstGeom>
        </p:spPr>
        <p:txBody>
          <a:bodyPr/>
          <a:lstStyle/>
          <a:p>
            <a:r>
              <a:rPr lang="en-US" sz="2800" dirty="0" smtClean="0">
                <a:solidFill>
                  <a:srgbClr val="000000"/>
                </a:solidFill>
              </a:rPr>
              <a:t>The “Sum of the Parts” -  Protection for </a:t>
            </a:r>
            <a:r>
              <a:rPr lang="en-US" sz="2800" u="sng" dirty="0" smtClean="0">
                <a:solidFill>
                  <a:srgbClr val="000000"/>
                </a:solidFill>
              </a:rPr>
              <a:t>YOUR</a:t>
            </a:r>
            <a:r>
              <a:rPr lang="en-US" sz="2800" dirty="0" smtClean="0">
                <a:solidFill>
                  <a:srgbClr val="000000"/>
                </a:solidFill>
              </a:rPr>
              <a:t> Farm 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09600" y="1905000"/>
            <a:ext cx="2666999" cy="1333411"/>
          </a:xfrm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200" b="1" u="sng" dirty="0" smtClean="0">
                <a:solidFill>
                  <a:srgbClr val="000000"/>
                </a:solidFill>
                <a:latin typeface="Arial"/>
                <a:cs typeface="Arial"/>
              </a:rPr>
              <a:t>Each producer</a:t>
            </a:r>
            <a:r>
              <a:rPr lang="en-US" sz="1200" b="1" dirty="0" smtClean="0">
                <a:solidFill>
                  <a:srgbClr val="000000"/>
                </a:solidFill>
                <a:latin typeface="Arial"/>
                <a:cs typeface="Arial"/>
              </a:rPr>
              <a:t> is personally responsible to develop a risk management plan for their farm(s) before enrollment deadlines. USDA provides tools for </a:t>
            </a:r>
            <a:r>
              <a:rPr lang="en-US" sz="1200" b="1" u="sng" dirty="0" smtClean="0">
                <a:solidFill>
                  <a:srgbClr val="000000"/>
                </a:solidFill>
                <a:latin typeface="Arial"/>
                <a:cs typeface="Arial"/>
              </a:rPr>
              <a:t>YOUR</a:t>
            </a:r>
            <a:r>
              <a:rPr lang="en-US" sz="1200" b="1" dirty="0" smtClean="0">
                <a:solidFill>
                  <a:srgbClr val="000000"/>
                </a:solidFill>
                <a:latin typeface="Arial"/>
                <a:cs typeface="Arial"/>
              </a:rPr>
              <a:t>  consideration.</a:t>
            </a:r>
            <a:endParaRPr lang="en-US" sz="12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38600"/>
            <a:ext cx="2518785" cy="193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583644"/>
              </p:ext>
            </p:extLst>
          </p:nvPr>
        </p:nvGraphicFramePr>
        <p:xfrm>
          <a:off x="762000" y="3352800"/>
          <a:ext cx="2518785" cy="558164"/>
        </p:xfrm>
        <a:graphic>
          <a:graphicData uri="http://schemas.openxmlformats.org/drawingml/2006/table">
            <a:tbl>
              <a:tblPr/>
              <a:tblGrid>
                <a:gridCol w="2518785"/>
              </a:tblGrid>
              <a:tr h="7937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* Price Loss Coverage (PLC) available in lieu of ARC on Program crops with base acres at FSA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920330"/>
              </p:ext>
            </p:extLst>
          </p:nvPr>
        </p:nvGraphicFramePr>
        <p:xfrm>
          <a:off x="3886200" y="1905000"/>
          <a:ext cx="4398253" cy="599236"/>
        </p:xfrm>
        <a:graphic>
          <a:graphicData uri="http://schemas.openxmlformats.org/drawingml/2006/table">
            <a:tbl>
              <a:tblPr/>
              <a:tblGrid>
                <a:gridCol w="4398253"/>
              </a:tblGrid>
              <a:tr h="101084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Crop Insurance, NAP &amp; ARC (PLC) Protection </a:t>
                      </a:r>
                    </a:p>
                    <a:p>
                      <a:pPr algn="l" fontAlgn="t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                          (areas  where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SCO is not available) </a:t>
                      </a:r>
                    </a:p>
                    <a:p>
                      <a:pPr algn="l" fontAlgn="t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% Level of Coverage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   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249333"/>
              </p:ext>
            </p:extLst>
          </p:nvPr>
        </p:nvGraphicFramePr>
        <p:xfrm>
          <a:off x="152400" y="6172200"/>
          <a:ext cx="5334000" cy="493306"/>
        </p:xfrm>
        <a:graphic>
          <a:graphicData uri="http://schemas.openxmlformats.org/drawingml/2006/table">
            <a:tbl>
              <a:tblPr/>
              <a:tblGrid>
                <a:gridCol w="5334000"/>
              </a:tblGrid>
              <a:tr h="4572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Is </a:t>
                      </a:r>
                      <a:r>
                        <a:rPr lang="en-US" sz="16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YOUR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Risk Management Plan Adequate to </a:t>
                      </a:r>
                      <a:endParaRPr lang="en-US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Manage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 Disaster Related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Business Interruption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?</a:t>
                      </a:r>
                    </a:p>
                  </a:txBody>
                  <a:tcPr marL="5626" marR="5626" marT="5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438400"/>
            <a:ext cx="4343400" cy="3506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 descr="USDA-RMALogowNondisc_ 10-201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65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268" name="Rectangle 268"/>
          <p:cNvSpPr>
            <a:spLocks noChangeArrowheads="1"/>
          </p:cNvSpPr>
          <p:nvPr/>
        </p:nvSpPr>
        <p:spPr bwMode="auto">
          <a:xfrm>
            <a:off x="2616200" y="9317038"/>
            <a:ext cx="182563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67" name="Rectangle 267"/>
          <p:cNvSpPr>
            <a:spLocks noChangeArrowheads="1"/>
          </p:cNvSpPr>
          <p:nvPr/>
        </p:nvSpPr>
        <p:spPr bwMode="auto">
          <a:xfrm>
            <a:off x="976313" y="9317038"/>
            <a:ext cx="1639887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66" name="Rectangle 266"/>
          <p:cNvSpPr>
            <a:spLocks noChangeArrowheads="1"/>
          </p:cNvSpPr>
          <p:nvPr/>
        </p:nvSpPr>
        <p:spPr bwMode="auto">
          <a:xfrm>
            <a:off x="609600" y="9317038"/>
            <a:ext cx="366713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/>
            <a:r>
              <a:rPr lang="en-US" sz="1900">
                <a:solidFill>
                  <a:srgbClr val="FF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9" name="Rectangle 259"/>
          <p:cNvSpPr>
            <a:spLocks noChangeArrowheads="1"/>
          </p:cNvSpPr>
          <p:nvPr/>
        </p:nvSpPr>
        <p:spPr bwMode="auto">
          <a:xfrm>
            <a:off x="2616200" y="8588375"/>
            <a:ext cx="182563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8" name="Rectangle 258"/>
          <p:cNvSpPr>
            <a:spLocks noChangeArrowheads="1"/>
          </p:cNvSpPr>
          <p:nvPr/>
        </p:nvSpPr>
        <p:spPr bwMode="auto">
          <a:xfrm>
            <a:off x="976313" y="8588375"/>
            <a:ext cx="1639887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7" name="Rectangle 257"/>
          <p:cNvSpPr>
            <a:spLocks noChangeArrowheads="1"/>
          </p:cNvSpPr>
          <p:nvPr/>
        </p:nvSpPr>
        <p:spPr bwMode="auto">
          <a:xfrm>
            <a:off x="609600" y="8588375"/>
            <a:ext cx="366713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6" name="Rectangle 256"/>
          <p:cNvSpPr>
            <a:spLocks noChangeArrowheads="1"/>
          </p:cNvSpPr>
          <p:nvPr/>
        </p:nvSpPr>
        <p:spPr bwMode="auto">
          <a:xfrm>
            <a:off x="7435850" y="7950200"/>
            <a:ext cx="139858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5" name="Rectangle 255"/>
          <p:cNvSpPr>
            <a:spLocks noChangeArrowheads="1"/>
          </p:cNvSpPr>
          <p:nvPr/>
        </p:nvSpPr>
        <p:spPr bwMode="auto">
          <a:xfrm>
            <a:off x="6484938" y="7950200"/>
            <a:ext cx="950912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4" name="Rectangle 254"/>
          <p:cNvSpPr>
            <a:spLocks noChangeArrowheads="1"/>
          </p:cNvSpPr>
          <p:nvPr/>
        </p:nvSpPr>
        <p:spPr bwMode="auto">
          <a:xfrm>
            <a:off x="5618163" y="7950200"/>
            <a:ext cx="8667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3" name="Rectangle 253"/>
          <p:cNvSpPr>
            <a:spLocks noChangeArrowheads="1"/>
          </p:cNvSpPr>
          <p:nvPr/>
        </p:nvSpPr>
        <p:spPr bwMode="auto">
          <a:xfrm>
            <a:off x="4737100" y="7950200"/>
            <a:ext cx="881063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52" name="Rectangle 252"/>
          <p:cNvSpPr>
            <a:spLocks noChangeArrowheads="1"/>
          </p:cNvSpPr>
          <p:nvPr/>
        </p:nvSpPr>
        <p:spPr bwMode="auto">
          <a:xfrm>
            <a:off x="3803650" y="7950200"/>
            <a:ext cx="93345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7" name="Rectangle 247"/>
          <p:cNvSpPr>
            <a:spLocks noChangeArrowheads="1"/>
          </p:cNvSpPr>
          <p:nvPr/>
        </p:nvSpPr>
        <p:spPr bwMode="auto">
          <a:xfrm>
            <a:off x="7467600" y="7467600"/>
            <a:ext cx="13985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6" name="Rectangle 246"/>
          <p:cNvSpPr>
            <a:spLocks noChangeArrowheads="1"/>
          </p:cNvSpPr>
          <p:nvPr/>
        </p:nvSpPr>
        <p:spPr bwMode="auto">
          <a:xfrm>
            <a:off x="6484938" y="7494588"/>
            <a:ext cx="950912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5" name="Rectangle 245"/>
          <p:cNvSpPr>
            <a:spLocks noChangeArrowheads="1"/>
          </p:cNvSpPr>
          <p:nvPr/>
        </p:nvSpPr>
        <p:spPr bwMode="auto">
          <a:xfrm>
            <a:off x="5618163" y="7494588"/>
            <a:ext cx="8667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4" name="Rectangle 244"/>
          <p:cNvSpPr>
            <a:spLocks noChangeArrowheads="1"/>
          </p:cNvSpPr>
          <p:nvPr/>
        </p:nvSpPr>
        <p:spPr bwMode="auto">
          <a:xfrm>
            <a:off x="4737100" y="7494588"/>
            <a:ext cx="881063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3" name="Rectangle 243"/>
          <p:cNvSpPr>
            <a:spLocks noChangeArrowheads="1"/>
          </p:cNvSpPr>
          <p:nvPr/>
        </p:nvSpPr>
        <p:spPr bwMode="auto">
          <a:xfrm>
            <a:off x="3810000" y="7467600"/>
            <a:ext cx="93345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42" name="Rectangle 242"/>
          <p:cNvSpPr>
            <a:spLocks noChangeArrowheads="1"/>
          </p:cNvSpPr>
          <p:nvPr/>
        </p:nvSpPr>
        <p:spPr bwMode="auto">
          <a:xfrm>
            <a:off x="2819400" y="7467600"/>
            <a:ext cx="10048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38" name="Rectangle 238"/>
          <p:cNvSpPr>
            <a:spLocks noChangeArrowheads="1"/>
          </p:cNvSpPr>
          <p:nvPr/>
        </p:nvSpPr>
        <p:spPr bwMode="auto">
          <a:xfrm>
            <a:off x="7435850" y="7038975"/>
            <a:ext cx="13985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37" name="Rectangle 237"/>
          <p:cNvSpPr>
            <a:spLocks noChangeArrowheads="1"/>
          </p:cNvSpPr>
          <p:nvPr/>
        </p:nvSpPr>
        <p:spPr bwMode="auto">
          <a:xfrm>
            <a:off x="6484938" y="7038975"/>
            <a:ext cx="950912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36" name="Rectangle 236"/>
          <p:cNvSpPr>
            <a:spLocks noChangeArrowheads="1"/>
          </p:cNvSpPr>
          <p:nvPr/>
        </p:nvSpPr>
        <p:spPr bwMode="auto">
          <a:xfrm>
            <a:off x="5618163" y="7038975"/>
            <a:ext cx="8667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35" name="Rectangle 235"/>
          <p:cNvSpPr>
            <a:spLocks noChangeArrowheads="1"/>
          </p:cNvSpPr>
          <p:nvPr/>
        </p:nvSpPr>
        <p:spPr bwMode="auto">
          <a:xfrm>
            <a:off x="4737100" y="7038975"/>
            <a:ext cx="8810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28" name="Rectangle 228"/>
          <p:cNvSpPr>
            <a:spLocks noChangeArrowheads="1"/>
          </p:cNvSpPr>
          <p:nvPr/>
        </p:nvSpPr>
        <p:spPr bwMode="auto">
          <a:xfrm>
            <a:off x="6477000" y="6659563"/>
            <a:ext cx="95091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01" name="Rectangle 201"/>
          <p:cNvSpPr>
            <a:spLocks noChangeArrowheads="1"/>
          </p:cNvSpPr>
          <p:nvPr/>
        </p:nvSpPr>
        <p:spPr bwMode="auto">
          <a:xfrm>
            <a:off x="6484938" y="5337175"/>
            <a:ext cx="950912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00" name="Rectangle 200"/>
          <p:cNvSpPr>
            <a:spLocks noChangeArrowheads="1"/>
          </p:cNvSpPr>
          <p:nvPr/>
        </p:nvSpPr>
        <p:spPr bwMode="auto">
          <a:xfrm>
            <a:off x="5618163" y="5337175"/>
            <a:ext cx="8667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99" name="Rectangle 199"/>
          <p:cNvSpPr>
            <a:spLocks noChangeArrowheads="1"/>
          </p:cNvSpPr>
          <p:nvPr/>
        </p:nvSpPr>
        <p:spPr bwMode="auto">
          <a:xfrm>
            <a:off x="4737100" y="5337175"/>
            <a:ext cx="8810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92" name="Rectangle 192"/>
          <p:cNvSpPr>
            <a:spLocks noChangeArrowheads="1"/>
          </p:cNvSpPr>
          <p:nvPr/>
        </p:nvSpPr>
        <p:spPr bwMode="auto">
          <a:xfrm>
            <a:off x="6484938" y="4941888"/>
            <a:ext cx="950912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91" name="Rectangle 191"/>
          <p:cNvSpPr>
            <a:spLocks noChangeArrowheads="1"/>
          </p:cNvSpPr>
          <p:nvPr/>
        </p:nvSpPr>
        <p:spPr bwMode="auto">
          <a:xfrm>
            <a:off x="5618163" y="4941888"/>
            <a:ext cx="86677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90" name="Rectangle 190"/>
          <p:cNvSpPr>
            <a:spLocks noChangeArrowheads="1"/>
          </p:cNvSpPr>
          <p:nvPr/>
        </p:nvSpPr>
        <p:spPr bwMode="auto">
          <a:xfrm>
            <a:off x="4737100" y="4941888"/>
            <a:ext cx="8810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9" name="Rectangle 189"/>
          <p:cNvSpPr>
            <a:spLocks noChangeArrowheads="1"/>
          </p:cNvSpPr>
          <p:nvPr/>
        </p:nvSpPr>
        <p:spPr bwMode="auto">
          <a:xfrm>
            <a:off x="3803650" y="4941888"/>
            <a:ext cx="93345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8" name="Rectangle 188"/>
          <p:cNvSpPr>
            <a:spLocks noChangeArrowheads="1"/>
          </p:cNvSpPr>
          <p:nvPr/>
        </p:nvSpPr>
        <p:spPr bwMode="auto">
          <a:xfrm>
            <a:off x="2798763" y="4941888"/>
            <a:ext cx="1004887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3" name="Rectangle 183"/>
          <p:cNvSpPr>
            <a:spLocks noChangeArrowheads="1"/>
          </p:cNvSpPr>
          <p:nvPr/>
        </p:nvSpPr>
        <p:spPr bwMode="auto">
          <a:xfrm>
            <a:off x="6484938" y="4486275"/>
            <a:ext cx="950912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2" name="Rectangle 182"/>
          <p:cNvSpPr>
            <a:spLocks noChangeArrowheads="1"/>
          </p:cNvSpPr>
          <p:nvPr/>
        </p:nvSpPr>
        <p:spPr bwMode="auto">
          <a:xfrm>
            <a:off x="5618163" y="4486275"/>
            <a:ext cx="8667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1" name="Rectangle 181"/>
          <p:cNvSpPr>
            <a:spLocks noChangeArrowheads="1"/>
          </p:cNvSpPr>
          <p:nvPr/>
        </p:nvSpPr>
        <p:spPr bwMode="auto">
          <a:xfrm>
            <a:off x="4737100" y="4486275"/>
            <a:ext cx="8810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80" name="Rectangle 180"/>
          <p:cNvSpPr>
            <a:spLocks noChangeArrowheads="1"/>
          </p:cNvSpPr>
          <p:nvPr/>
        </p:nvSpPr>
        <p:spPr bwMode="auto">
          <a:xfrm>
            <a:off x="3803650" y="4486275"/>
            <a:ext cx="93345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5" name="Rectangle 175"/>
          <p:cNvSpPr>
            <a:spLocks noChangeArrowheads="1"/>
          </p:cNvSpPr>
          <p:nvPr/>
        </p:nvSpPr>
        <p:spPr bwMode="auto">
          <a:xfrm>
            <a:off x="7435850" y="4090988"/>
            <a:ext cx="1398588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4" name="Rectangle 174"/>
          <p:cNvSpPr>
            <a:spLocks noChangeArrowheads="1"/>
          </p:cNvSpPr>
          <p:nvPr/>
        </p:nvSpPr>
        <p:spPr bwMode="auto">
          <a:xfrm>
            <a:off x="6484938" y="4090988"/>
            <a:ext cx="950912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3" name="Rectangle 173"/>
          <p:cNvSpPr>
            <a:spLocks noChangeArrowheads="1"/>
          </p:cNvSpPr>
          <p:nvPr/>
        </p:nvSpPr>
        <p:spPr bwMode="auto">
          <a:xfrm>
            <a:off x="5618163" y="4090988"/>
            <a:ext cx="86677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2" name="Rectangle 172"/>
          <p:cNvSpPr>
            <a:spLocks noChangeArrowheads="1"/>
          </p:cNvSpPr>
          <p:nvPr/>
        </p:nvSpPr>
        <p:spPr bwMode="auto">
          <a:xfrm>
            <a:off x="4737100" y="4090988"/>
            <a:ext cx="8810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1" name="Rectangle 171"/>
          <p:cNvSpPr>
            <a:spLocks noChangeArrowheads="1"/>
          </p:cNvSpPr>
          <p:nvPr/>
        </p:nvSpPr>
        <p:spPr bwMode="auto">
          <a:xfrm>
            <a:off x="3803650" y="4090988"/>
            <a:ext cx="93345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70" name="Rectangle 170"/>
          <p:cNvSpPr>
            <a:spLocks noChangeArrowheads="1"/>
          </p:cNvSpPr>
          <p:nvPr/>
        </p:nvSpPr>
        <p:spPr bwMode="auto">
          <a:xfrm>
            <a:off x="2819400" y="4114800"/>
            <a:ext cx="1004888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6" name="Rectangle 166"/>
          <p:cNvSpPr>
            <a:spLocks noChangeArrowheads="1"/>
          </p:cNvSpPr>
          <p:nvPr/>
        </p:nvSpPr>
        <p:spPr bwMode="auto">
          <a:xfrm>
            <a:off x="7435850" y="3635375"/>
            <a:ext cx="13985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5" name="Rectangle 165"/>
          <p:cNvSpPr>
            <a:spLocks noChangeArrowheads="1"/>
          </p:cNvSpPr>
          <p:nvPr/>
        </p:nvSpPr>
        <p:spPr bwMode="auto">
          <a:xfrm>
            <a:off x="6484938" y="3635375"/>
            <a:ext cx="950912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4" name="Rectangle 164"/>
          <p:cNvSpPr>
            <a:spLocks noChangeArrowheads="1"/>
          </p:cNvSpPr>
          <p:nvPr/>
        </p:nvSpPr>
        <p:spPr bwMode="auto">
          <a:xfrm>
            <a:off x="5618163" y="3635375"/>
            <a:ext cx="8667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3" name="Rectangle 163"/>
          <p:cNvSpPr>
            <a:spLocks noChangeArrowheads="1"/>
          </p:cNvSpPr>
          <p:nvPr/>
        </p:nvSpPr>
        <p:spPr bwMode="auto">
          <a:xfrm>
            <a:off x="4737100" y="3635375"/>
            <a:ext cx="8810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2" name="Rectangle 162"/>
          <p:cNvSpPr>
            <a:spLocks noChangeArrowheads="1"/>
          </p:cNvSpPr>
          <p:nvPr/>
        </p:nvSpPr>
        <p:spPr bwMode="auto">
          <a:xfrm>
            <a:off x="3803650" y="3635375"/>
            <a:ext cx="93345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61" name="Rectangle 161"/>
          <p:cNvSpPr>
            <a:spLocks noChangeArrowheads="1"/>
          </p:cNvSpPr>
          <p:nvPr/>
        </p:nvSpPr>
        <p:spPr bwMode="auto">
          <a:xfrm>
            <a:off x="2798763" y="3635375"/>
            <a:ext cx="1004887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8" name="Rectangle 158"/>
          <p:cNvSpPr>
            <a:spLocks noChangeArrowheads="1"/>
          </p:cNvSpPr>
          <p:nvPr/>
        </p:nvSpPr>
        <p:spPr bwMode="auto">
          <a:xfrm>
            <a:off x="381000" y="3276600"/>
            <a:ext cx="21891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endParaRPr lang="en-US"/>
          </a:p>
        </p:txBody>
      </p:sp>
      <p:sp>
        <p:nvSpPr>
          <p:cNvPr id="128157" name="Rectangle 157"/>
          <p:cNvSpPr>
            <a:spLocks noChangeArrowheads="1"/>
          </p:cNvSpPr>
          <p:nvPr/>
        </p:nvSpPr>
        <p:spPr bwMode="auto">
          <a:xfrm>
            <a:off x="7435850" y="3179763"/>
            <a:ext cx="1398588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 b="1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6" name="Rectangle 156"/>
          <p:cNvSpPr>
            <a:spLocks noChangeArrowheads="1"/>
          </p:cNvSpPr>
          <p:nvPr/>
        </p:nvSpPr>
        <p:spPr bwMode="auto">
          <a:xfrm>
            <a:off x="6484938" y="3179763"/>
            <a:ext cx="950912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 b="1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5" name="Rectangle 155"/>
          <p:cNvSpPr>
            <a:spLocks noChangeArrowheads="1"/>
          </p:cNvSpPr>
          <p:nvPr/>
        </p:nvSpPr>
        <p:spPr bwMode="auto">
          <a:xfrm>
            <a:off x="5618163" y="3179763"/>
            <a:ext cx="8667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4" name="Rectangle 154"/>
          <p:cNvSpPr>
            <a:spLocks noChangeArrowheads="1"/>
          </p:cNvSpPr>
          <p:nvPr/>
        </p:nvSpPr>
        <p:spPr bwMode="auto">
          <a:xfrm>
            <a:off x="4737100" y="3179763"/>
            <a:ext cx="881063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3" name="Rectangle 153"/>
          <p:cNvSpPr>
            <a:spLocks noChangeArrowheads="1"/>
          </p:cNvSpPr>
          <p:nvPr/>
        </p:nvSpPr>
        <p:spPr bwMode="auto">
          <a:xfrm>
            <a:off x="3803650" y="3179763"/>
            <a:ext cx="933450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52" name="Rectangle 152"/>
          <p:cNvSpPr>
            <a:spLocks noChangeArrowheads="1"/>
          </p:cNvSpPr>
          <p:nvPr/>
        </p:nvSpPr>
        <p:spPr bwMode="auto">
          <a:xfrm>
            <a:off x="2819400" y="3200400"/>
            <a:ext cx="1004888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r>
              <a:rPr lang="en-US" sz="11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40" name="Rectangle 140"/>
          <p:cNvSpPr>
            <a:spLocks noChangeArrowheads="1"/>
          </p:cNvSpPr>
          <p:nvPr/>
        </p:nvSpPr>
        <p:spPr bwMode="auto">
          <a:xfrm>
            <a:off x="228600" y="2133600"/>
            <a:ext cx="25146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1100" dirty="0">
                <a:solidFill>
                  <a:srgbClr val="000000"/>
                </a:solidFill>
                <a:latin typeface="Arial"/>
                <a:cs typeface="Arial"/>
              </a:rPr>
              <a:t>By utilizing the table we are getting a handle on the information needed to respond to the following questions:</a:t>
            </a:r>
            <a:endParaRPr lang="en-US" sz="1100" dirty="0">
              <a:latin typeface="Arial"/>
              <a:cs typeface="Arial"/>
            </a:endParaRPr>
          </a:p>
        </p:txBody>
      </p:sp>
      <p:sp>
        <p:nvSpPr>
          <p:cNvPr id="128134" name="Rectangle 134"/>
          <p:cNvSpPr>
            <a:spLocks noChangeArrowheads="1"/>
          </p:cNvSpPr>
          <p:nvPr/>
        </p:nvSpPr>
        <p:spPr bwMode="auto">
          <a:xfrm>
            <a:off x="228600" y="1752600"/>
            <a:ext cx="891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100" dirty="0">
                <a:solidFill>
                  <a:srgbClr val="000000"/>
                </a:solidFill>
                <a:latin typeface="Arial"/>
                <a:cs typeface="Arial"/>
              </a:rPr>
              <a:t>Obtain Farm Bill Safety Net Options and advice from crop insurance agents, your county Farm Service Agency office, NRCS Representatives and </a:t>
            </a:r>
            <a:r>
              <a:rPr lang="en-US" sz="1100" dirty="0" smtClean="0">
                <a:solidFill>
                  <a:srgbClr val="000000"/>
                </a:solidFill>
                <a:latin typeface="Arial"/>
                <a:cs typeface="Arial"/>
              </a:rPr>
              <a:t>University of Maine </a:t>
            </a:r>
            <a:r>
              <a:rPr lang="en-US" sz="1100" dirty="0">
                <a:solidFill>
                  <a:srgbClr val="000000"/>
                </a:solidFill>
                <a:latin typeface="Arial"/>
                <a:cs typeface="Arial"/>
              </a:rPr>
              <a:t>Cooperative Extension Ag Educators.</a:t>
            </a:r>
            <a:endParaRPr lang="en-US" sz="1100" dirty="0">
              <a:latin typeface="Arial"/>
              <a:cs typeface="Arial"/>
            </a:endParaRPr>
          </a:p>
        </p:txBody>
      </p:sp>
      <p:sp>
        <p:nvSpPr>
          <p:cNvPr id="128131" name="Rectangle 131"/>
          <p:cNvSpPr>
            <a:spLocks noChangeArrowheads="1"/>
          </p:cNvSpPr>
          <p:nvPr/>
        </p:nvSpPr>
        <p:spPr bwMode="auto">
          <a:xfrm>
            <a:off x="609600" y="1570038"/>
            <a:ext cx="366713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200" b="1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29" name="Rectangle 129"/>
          <p:cNvSpPr>
            <a:spLocks noChangeArrowheads="1"/>
          </p:cNvSpPr>
          <p:nvPr/>
        </p:nvSpPr>
        <p:spPr bwMode="auto">
          <a:xfrm>
            <a:off x="6484938" y="838200"/>
            <a:ext cx="23495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/>
            <a:r>
              <a:rPr lang="en-US" sz="1200" b="1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25" name="Rectangle 125"/>
          <p:cNvSpPr>
            <a:spLocks noChangeArrowheads="1"/>
          </p:cNvSpPr>
          <p:nvPr/>
        </p:nvSpPr>
        <p:spPr bwMode="auto">
          <a:xfrm>
            <a:off x="533400" y="1143000"/>
            <a:ext cx="76200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Arial"/>
                <a:cs typeface="Arial"/>
              </a:rPr>
              <a:t>Producers Crop Safety Net Worksheet</a:t>
            </a:r>
            <a:endParaRPr lang="en-US" sz="2800" dirty="0">
              <a:latin typeface="Arial"/>
              <a:cs typeface="Arial"/>
            </a:endParaRPr>
          </a:p>
        </p:txBody>
      </p:sp>
      <p:sp>
        <p:nvSpPr>
          <p:cNvPr id="128124" name="Rectangle 124"/>
          <p:cNvSpPr>
            <a:spLocks noChangeArrowheads="1"/>
          </p:cNvSpPr>
          <p:nvPr/>
        </p:nvSpPr>
        <p:spPr bwMode="auto">
          <a:xfrm>
            <a:off x="2616200" y="838200"/>
            <a:ext cx="1825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122" name="Rectangle 122"/>
          <p:cNvSpPr>
            <a:spLocks noChangeArrowheads="1"/>
          </p:cNvSpPr>
          <p:nvPr/>
        </p:nvSpPr>
        <p:spPr bwMode="auto">
          <a:xfrm>
            <a:off x="609600" y="838200"/>
            <a:ext cx="3667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000">
                <a:solidFill>
                  <a:srgbClr val="000000"/>
                </a:solidFill>
                <a:latin typeface="Arial"/>
              </a:rPr>
              <a:t> </a:t>
            </a:r>
            <a:endParaRPr lang="en-US"/>
          </a:p>
        </p:txBody>
      </p:sp>
      <p:sp>
        <p:nvSpPr>
          <p:cNvPr id="128275" name="Line 275"/>
          <p:cNvSpPr>
            <a:spLocks noChangeShapeType="1"/>
          </p:cNvSpPr>
          <p:nvPr/>
        </p:nvSpPr>
        <p:spPr bwMode="auto">
          <a:xfrm>
            <a:off x="609600" y="838200"/>
            <a:ext cx="822483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8276" name="Line 276"/>
          <p:cNvSpPr>
            <a:spLocks noChangeShapeType="1"/>
          </p:cNvSpPr>
          <p:nvPr/>
        </p:nvSpPr>
        <p:spPr bwMode="auto">
          <a:xfrm>
            <a:off x="609600" y="10077450"/>
            <a:ext cx="822483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8278" name="Line 278"/>
          <p:cNvSpPr>
            <a:spLocks noChangeShapeType="1"/>
          </p:cNvSpPr>
          <p:nvPr/>
        </p:nvSpPr>
        <p:spPr bwMode="auto">
          <a:xfrm>
            <a:off x="8834438" y="838200"/>
            <a:ext cx="0" cy="118745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8788" name="Line 788"/>
          <p:cNvSpPr>
            <a:spLocks noChangeShapeType="1"/>
          </p:cNvSpPr>
          <p:nvPr/>
        </p:nvSpPr>
        <p:spPr bwMode="auto">
          <a:xfrm>
            <a:off x="8834438" y="9317038"/>
            <a:ext cx="0" cy="760412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29010" name="Group 101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302133929"/>
              </p:ext>
            </p:extLst>
          </p:nvPr>
        </p:nvGraphicFramePr>
        <p:xfrm>
          <a:off x="3048000" y="2137336"/>
          <a:ext cx="5867400" cy="4415864"/>
        </p:xfrm>
        <a:graphic>
          <a:graphicData uri="http://schemas.openxmlformats.org/drawingml/2006/table">
            <a:tbl>
              <a:tblPr/>
              <a:tblGrid>
                <a:gridCol w="977900"/>
                <a:gridCol w="977900"/>
                <a:gridCol w="977900"/>
                <a:gridCol w="977900"/>
                <a:gridCol w="977900"/>
                <a:gridCol w="977900"/>
              </a:tblGrid>
              <a:tr h="68206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Crops I Plan to Grow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Estimated Input Costs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Estimated Expected Value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Protection Choices Available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Protection Choices I’m Considering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Notes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6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6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53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26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103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What am I likely to enroll in?  PLC, ARC,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Crop insurance/NAP, WFRP ?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EAC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8990" name="Text Box 990"/>
          <p:cNvSpPr txBox="1">
            <a:spLocks noChangeArrowheads="1"/>
          </p:cNvSpPr>
          <p:nvPr/>
        </p:nvSpPr>
        <p:spPr bwMode="auto">
          <a:xfrm>
            <a:off x="-228600" y="2819400"/>
            <a:ext cx="3200400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en-US" sz="1000" dirty="0">
                <a:solidFill>
                  <a:srgbClr val="000000"/>
                </a:solidFill>
              </a:rPr>
              <a:t>How much risk exposure do I have? </a:t>
            </a:r>
          </a:p>
          <a:p>
            <a:pPr algn="r"/>
            <a:endParaRPr lang="en-US" sz="1000" dirty="0">
              <a:solidFill>
                <a:srgbClr val="000000"/>
              </a:solidFill>
            </a:endParaRPr>
          </a:p>
          <a:p>
            <a:pPr algn="r"/>
            <a:r>
              <a:rPr lang="en-US" sz="1000" dirty="0">
                <a:solidFill>
                  <a:srgbClr val="000000"/>
                </a:solidFill>
              </a:rPr>
              <a:t>What should my ideal safety net accomplish? </a:t>
            </a:r>
          </a:p>
          <a:p>
            <a:endParaRPr lang="en-US" sz="1000" dirty="0">
              <a:solidFill>
                <a:srgbClr val="000000"/>
              </a:solidFill>
            </a:endParaRPr>
          </a:p>
          <a:p>
            <a:pPr algn="r"/>
            <a:r>
              <a:rPr lang="en-US" sz="1000" dirty="0"/>
              <a:t> *  Cover production costs?</a:t>
            </a:r>
          </a:p>
          <a:p>
            <a:pPr algn="r"/>
            <a:endParaRPr lang="en-US" sz="800" dirty="0"/>
          </a:p>
          <a:p>
            <a:pPr algn="r"/>
            <a:r>
              <a:rPr lang="en-US" sz="1000" dirty="0"/>
              <a:t> *  Cover </a:t>
            </a:r>
            <a:r>
              <a:rPr lang="en-US" sz="1000" dirty="0" smtClean="0"/>
              <a:t>pre-harvest </a:t>
            </a:r>
            <a:r>
              <a:rPr lang="en-US" sz="1000" dirty="0"/>
              <a:t>sales contract?</a:t>
            </a:r>
          </a:p>
          <a:p>
            <a:pPr algn="r"/>
            <a:endParaRPr lang="en-US" sz="800" dirty="0"/>
          </a:p>
          <a:p>
            <a:pPr algn="r"/>
            <a:r>
              <a:rPr lang="en-US" sz="1000" dirty="0"/>
              <a:t> *  Replace livestock feed?</a:t>
            </a:r>
          </a:p>
          <a:p>
            <a:pPr algn="r"/>
            <a:endParaRPr lang="en-US" sz="800" dirty="0"/>
          </a:p>
          <a:p>
            <a:pPr algn="r"/>
            <a:r>
              <a:rPr lang="en-US" sz="1000" dirty="0"/>
              <a:t> *  Make rent or mortgage payment?</a:t>
            </a:r>
          </a:p>
          <a:p>
            <a:pPr algn="r"/>
            <a:r>
              <a:rPr lang="en-US" sz="800" dirty="0" smtClean="0"/>
              <a:t>          </a:t>
            </a:r>
            <a:endParaRPr lang="en-US" sz="800" dirty="0"/>
          </a:p>
          <a:p>
            <a:pPr algn="r"/>
            <a:r>
              <a:rPr lang="en-US" sz="1000" dirty="0"/>
              <a:t> *  Contribute to </a:t>
            </a:r>
            <a:r>
              <a:rPr lang="en-US" sz="1000" dirty="0" smtClean="0"/>
              <a:t>family </a:t>
            </a:r>
            <a:r>
              <a:rPr lang="en-US" sz="1000" dirty="0"/>
              <a:t>living </a:t>
            </a:r>
            <a:r>
              <a:rPr lang="en-US" sz="1000" dirty="0" smtClean="0"/>
              <a:t>expenses</a:t>
            </a:r>
            <a:r>
              <a:rPr lang="en-US" sz="1000" dirty="0"/>
              <a:t>?</a:t>
            </a:r>
          </a:p>
          <a:p>
            <a:pPr algn="r"/>
            <a:endParaRPr lang="en-US" sz="800" dirty="0"/>
          </a:p>
          <a:p>
            <a:pPr algn="r"/>
            <a:r>
              <a:rPr lang="en-US" sz="1000" dirty="0"/>
              <a:t> *  Secure Ag loan</a:t>
            </a:r>
            <a:r>
              <a:rPr lang="en-US" sz="1000" dirty="0" smtClean="0"/>
              <a:t>?</a:t>
            </a:r>
          </a:p>
          <a:p>
            <a:pPr algn="r"/>
            <a:r>
              <a:rPr lang="en-US" sz="800" dirty="0" smtClean="0"/>
              <a:t> </a:t>
            </a:r>
          </a:p>
          <a:p>
            <a:pPr algn="r"/>
            <a:r>
              <a:rPr lang="en-US" sz="1000" dirty="0" smtClean="0"/>
              <a:t>*  </a:t>
            </a:r>
            <a:r>
              <a:rPr lang="en-US" sz="1000" dirty="0"/>
              <a:t>Other?</a:t>
            </a:r>
          </a:p>
          <a:p>
            <a:pPr algn="r"/>
            <a:endParaRPr lang="en-US" sz="600" dirty="0"/>
          </a:p>
          <a:p>
            <a:pPr algn="r"/>
            <a:r>
              <a:rPr lang="en-US" sz="1000" dirty="0"/>
              <a:t> *  How much protection do I need?</a:t>
            </a:r>
          </a:p>
          <a:p>
            <a:pPr algn="r"/>
            <a:endParaRPr lang="en-US" sz="800" dirty="0" smtClean="0"/>
          </a:p>
          <a:p>
            <a:pPr algn="r"/>
            <a:r>
              <a:rPr lang="en-US" sz="1000" dirty="0" smtClean="0"/>
              <a:t> </a:t>
            </a:r>
            <a:r>
              <a:rPr lang="en-US" sz="1000" dirty="0"/>
              <a:t>*  Do I prefer revenue protection or </a:t>
            </a:r>
            <a:r>
              <a:rPr lang="en-US" sz="1000" dirty="0" smtClean="0"/>
              <a:t>yield protection?</a:t>
            </a:r>
          </a:p>
          <a:p>
            <a:pPr algn="r"/>
            <a:endParaRPr lang="en-US" sz="800" dirty="0"/>
          </a:p>
          <a:p>
            <a:pPr algn="r"/>
            <a:r>
              <a:rPr lang="en-US" sz="1000" dirty="0"/>
              <a:t> * At what percentage of crop </a:t>
            </a:r>
            <a:r>
              <a:rPr lang="en-US" sz="1000" dirty="0" smtClean="0"/>
              <a:t>loss should </a:t>
            </a:r>
            <a:r>
              <a:rPr lang="en-US" sz="1000" dirty="0"/>
              <a:t>my payment trigger?</a:t>
            </a:r>
          </a:p>
        </p:txBody>
      </p:sp>
      <p:pic>
        <p:nvPicPr>
          <p:cNvPr id="76" name="Picture 75" descr="USDA-RMALogowNondisc_ 10-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168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133600"/>
            <a:ext cx="8229600" cy="4221163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US" sz="1400" dirty="0" smtClean="0"/>
              <a:t>More protection choices</a:t>
            </a:r>
          </a:p>
          <a:p>
            <a:pPr>
              <a:buFont typeface="+mj-lt"/>
              <a:buAutoNum type="arabicPeriod"/>
            </a:pPr>
            <a:r>
              <a:rPr lang="en-US" sz="1400" dirty="0" smtClean="0"/>
              <a:t>Improved organic protection</a:t>
            </a:r>
          </a:p>
          <a:p>
            <a:pPr lvl="1"/>
            <a:r>
              <a:rPr lang="en-US" sz="1400" dirty="0"/>
              <a:t>Organic elections availability for more crops</a:t>
            </a:r>
          </a:p>
          <a:p>
            <a:pPr lvl="1"/>
            <a:r>
              <a:rPr lang="en-US" sz="1400" dirty="0"/>
              <a:t>Extended organic price coverage for 2014 to eight additional crops (oats, peppermint, apricots, apples, blueberries, almonds, pears, and grapes for juice) to a total of sixteen. (Producer has the option of using organic or conventional prices.)</a:t>
            </a:r>
          </a:p>
          <a:p>
            <a:pPr lvl="1"/>
            <a:r>
              <a:rPr lang="en-US" sz="1400" dirty="0"/>
              <a:t>RMA has removed the 5% premium surcharge for organic price options.</a:t>
            </a:r>
          </a:p>
          <a:p>
            <a:pPr>
              <a:buFont typeface="+mj-lt"/>
              <a:buAutoNum type="arabicPeriod"/>
            </a:pPr>
            <a:r>
              <a:rPr lang="en-US" sz="1400" dirty="0" smtClean="0"/>
              <a:t>New benefits for beginning farmers (first 5 years of insurable crops)</a:t>
            </a:r>
          </a:p>
          <a:p>
            <a:pPr lvl="1"/>
            <a:r>
              <a:rPr lang="en-US" sz="1400" dirty="0"/>
              <a:t>Additional 10 percentage points of premium subsidy for additional coverage policies (buy-up) that have premium subsidy</a:t>
            </a:r>
          </a:p>
          <a:p>
            <a:pPr lvl="1"/>
            <a:r>
              <a:rPr lang="en-US" sz="1400" dirty="0"/>
              <a:t>Exemption from paying the administrative fee for catastrophic (CAT) and additional coverage (buy-up) level policies</a:t>
            </a:r>
          </a:p>
          <a:p>
            <a:pPr lvl="1"/>
            <a:r>
              <a:rPr lang="en-US" sz="1400" dirty="0"/>
              <a:t>Use of the production history of farming operations, if beginning farmers were previously involved in the decision making or physical </a:t>
            </a:r>
            <a:r>
              <a:rPr lang="en-US" sz="1400" dirty="0" smtClean="0"/>
              <a:t>activities</a:t>
            </a:r>
          </a:p>
          <a:p>
            <a:pPr lvl="1"/>
            <a:r>
              <a:rPr lang="en-US" sz="1400" dirty="0" smtClean="0"/>
              <a:t>An </a:t>
            </a:r>
            <a:r>
              <a:rPr lang="en-US" sz="1400" dirty="0"/>
              <a:t>increase in the substituted yield for yield adjustment, which allows a replacement of a low yield due to an insured cause of loss, from 60% to 80% of the applicable transitional yield (T-Yield) for the crop in the county 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Farm Bill </a:t>
            </a:r>
            <a:r>
              <a:rPr lang="en-US" dirty="0" smtClean="0"/>
              <a:t>Improvements - Crop Insurance</a:t>
            </a:r>
            <a:br>
              <a:rPr lang="en-US" dirty="0" smtClean="0"/>
            </a:br>
            <a:r>
              <a:rPr lang="en-US" sz="1400" dirty="0" smtClean="0"/>
              <a:t>For </a:t>
            </a:r>
            <a:r>
              <a:rPr lang="en-US" sz="1400" dirty="0"/>
              <a:t>Beginning, Limited Resource and Traditionally Underserved Crop </a:t>
            </a:r>
            <a:r>
              <a:rPr lang="en-US" sz="1400" dirty="0" smtClean="0"/>
              <a:t>Farmers</a:t>
            </a:r>
            <a:endParaRPr lang="en-US" sz="1800" dirty="0"/>
          </a:p>
        </p:txBody>
      </p:sp>
      <p:pic>
        <p:nvPicPr>
          <p:cNvPr id="4" name="Picture 3" descr="USDA-RMALogowNondisc_ 10-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60198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21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286000"/>
            <a:ext cx="8229600" cy="4221163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 startAt="4"/>
            </a:pPr>
            <a:r>
              <a:rPr lang="en-US" sz="1400" dirty="0" smtClean="0"/>
              <a:t>Benefit for farmers with limited resources</a:t>
            </a:r>
          </a:p>
          <a:p>
            <a:pPr marL="400050" lvl="1" indent="0">
              <a:buNone/>
            </a:pPr>
            <a:r>
              <a:rPr lang="en-US" sz="1400" dirty="0" smtClean="0"/>
              <a:t>Administrative </a:t>
            </a:r>
            <a:r>
              <a:rPr lang="en-US" sz="1400" dirty="0"/>
              <a:t>fee will be waived if you request it and if you qualify as a limited resource farmer (as defined by USDA at </a:t>
            </a:r>
            <a:r>
              <a:rPr lang="en-US" sz="1400" u="sng" dirty="0">
                <a:hlinkClick r:id="rId2"/>
              </a:rPr>
              <a:t>http://www.lrftool.sc.egov.usda.gov/LRP_Definition.aspx</a:t>
            </a:r>
            <a:r>
              <a:rPr lang="en-US" sz="1400" dirty="0"/>
              <a:t>)</a:t>
            </a:r>
            <a:r>
              <a:rPr lang="en-US" sz="1400" dirty="0" smtClean="0"/>
              <a:t>.</a:t>
            </a:r>
          </a:p>
          <a:p>
            <a:pPr>
              <a:buFont typeface="+mj-lt"/>
              <a:buAutoNum type="arabicPeriod" startAt="4"/>
            </a:pPr>
            <a:endParaRPr lang="en-US" sz="1400" dirty="0"/>
          </a:p>
          <a:p>
            <a:pPr marL="0" lvl="0" indent="0">
              <a:buNone/>
            </a:pPr>
            <a:r>
              <a:rPr lang="en-US" sz="1400" dirty="0" smtClean="0"/>
              <a:t>5.    Improved </a:t>
            </a:r>
            <a:r>
              <a:rPr lang="en-US" sz="1400" dirty="0"/>
              <a:t>whole farm revenue protection – features include the following</a:t>
            </a:r>
          </a:p>
          <a:p>
            <a:pPr lvl="1"/>
            <a:r>
              <a:rPr lang="en-US" sz="1400" dirty="0"/>
              <a:t>Covers all farm commodities including animal and animal products revenue including commodities purchased for resale (limit up to 50% of total expected revenue). (No protection for timber forest, forest products and animals for sport, show or pets.)</a:t>
            </a:r>
          </a:p>
          <a:p>
            <a:pPr lvl="1"/>
            <a:r>
              <a:rPr lang="en-US" sz="1400" dirty="0"/>
              <a:t>Coverage levels from 50% to 85% of expected revenue (Covers minimum market readiness costs.)</a:t>
            </a:r>
          </a:p>
          <a:p>
            <a:pPr lvl="1"/>
            <a:r>
              <a:rPr lang="en-US" sz="1400" dirty="0"/>
              <a:t>Covers natural causes of loss and declining market prices within the insurance year</a:t>
            </a:r>
          </a:p>
          <a:p>
            <a:pPr lvl="1"/>
            <a:r>
              <a:rPr lang="en-US" sz="1400" dirty="0"/>
              <a:t>Premium subsidies vary from 55% to 80%</a:t>
            </a:r>
            <a:r>
              <a:rPr lang="en-US" sz="1400" dirty="0" smtClean="0"/>
              <a:t>.</a:t>
            </a:r>
          </a:p>
          <a:p>
            <a:pPr lvl="1"/>
            <a:r>
              <a:rPr lang="en-US" sz="1400" dirty="0" smtClean="0"/>
              <a:t>Opportunity </a:t>
            </a:r>
            <a:r>
              <a:rPr lang="en-US" sz="1400" dirty="0"/>
              <a:t>to also purchase Multiple Peril Crop Insurance (MPCI) buy-up policies for selected individual crops </a:t>
            </a:r>
            <a:endParaRPr lang="en-US" sz="1400" dirty="0" smtClean="0"/>
          </a:p>
          <a:p>
            <a:pPr>
              <a:buFont typeface="+mj-lt"/>
              <a:buAutoNum type="arabicPeriod" startAt="4"/>
            </a:pPr>
            <a:endParaRPr lang="en-US" sz="1400" dirty="0" smtClean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Farm Bill </a:t>
            </a:r>
            <a:r>
              <a:rPr lang="en-US" dirty="0" smtClean="0"/>
              <a:t>Improvements – Crop Insurance</a:t>
            </a:r>
            <a:br>
              <a:rPr lang="en-US" dirty="0" smtClean="0"/>
            </a:br>
            <a:r>
              <a:rPr lang="en-US" sz="1400" dirty="0" smtClean="0"/>
              <a:t>For </a:t>
            </a:r>
            <a:r>
              <a:rPr lang="en-US" sz="1400" dirty="0"/>
              <a:t>Beginning, Limited Resource and Traditionally Underserved Crop </a:t>
            </a:r>
            <a:r>
              <a:rPr lang="en-US" sz="1400" dirty="0" smtClean="0"/>
              <a:t>Farmers</a:t>
            </a:r>
            <a:endParaRPr lang="en-US" sz="1800" dirty="0"/>
          </a:p>
        </p:txBody>
      </p:sp>
      <p:pic>
        <p:nvPicPr>
          <p:cNvPr id="4" name="Picture 3" descr="USDA-RMALogowNondisc_ 10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02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886200"/>
          </a:xfrm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/>
            </a:pPr>
            <a:endParaRPr lang="en-US" sz="16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Improved </a:t>
            </a:r>
            <a:r>
              <a:rPr lang="en-US" sz="1600" dirty="0"/>
              <a:t>NAP – Up to 65% coverage level and 100% of the established price for most non-insurable </a:t>
            </a:r>
            <a:r>
              <a:rPr lang="en-US" sz="1600" dirty="0" smtClean="0"/>
              <a:t>crops</a:t>
            </a:r>
          </a:p>
          <a:p>
            <a:pPr marL="514350" lvl="0" indent="-514350">
              <a:buFont typeface="+mj-lt"/>
              <a:buAutoNum type="arabicPeriod"/>
            </a:pPr>
            <a:endParaRPr lang="en-US" sz="16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New </a:t>
            </a:r>
            <a:r>
              <a:rPr lang="en-US" sz="1600" dirty="0"/>
              <a:t>benefits for beginning farmers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US" sz="1600" dirty="0"/>
              <a:t>A farmer or rancher entity or joint operation, who has not actively operated and managed a farm or ranch for more than 10 years, and materially and substantially participates in the operation. For legal entities to be considered a beginning farmer or rancher, all members must be related by blood or marriage and all the members must be beginning farmers or </a:t>
            </a:r>
            <a:r>
              <a:rPr lang="en-US" sz="1600" dirty="0" smtClean="0"/>
              <a:t>ranchers.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US" sz="1600" dirty="0" smtClean="0"/>
              <a:t>The </a:t>
            </a:r>
            <a:r>
              <a:rPr lang="en-US" sz="1600" dirty="0"/>
              <a:t>NAP administrative fees do not apply if you meet the definition of a beginning farmer, limited resource farmer, and traditionally underserved* </a:t>
            </a:r>
            <a:r>
              <a:rPr lang="en-US" sz="1600" dirty="0" smtClean="0"/>
              <a:t>farmer.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US" sz="1600" dirty="0" smtClean="0"/>
              <a:t>The </a:t>
            </a:r>
            <a:r>
              <a:rPr lang="en-US" sz="1600" dirty="0"/>
              <a:t>premium for limited resource, beginning and traditionally underserved* farmers is 50% of the premium.</a:t>
            </a:r>
          </a:p>
          <a:p>
            <a:endParaRPr lang="en-US" sz="1600" dirty="0"/>
          </a:p>
          <a:p>
            <a:endParaRPr lang="en-US" sz="1600" dirty="0"/>
          </a:p>
        </p:txBody>
      </p:sp>
      <p:sp>
        <p:nvSpPr>
          <p:cNvPr id="6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Farm Bill </a:t>
            </a:r>
            <a:r>
              <a:rPr lang="en-US" dirty="0" smtClean="0"/>
              <a:t>Improvements – NAP</a:t>
            </a:r>
            <a:br>
              <a:rPr lang="en-US" dirty="0" smtClean="0"/>
            </a:br>
            <a:r>
              <a:rPr lang="en-US" sz="1400" dirty="0" smtClean="0"/>
              <a:t>For </a:t>
            </a:r>
            <a:r>
              <a:rPr lang="en-US" sz="1400" dirty="0"/>
              <a:t>Beginning, Limited Resource and Traditionally Underserved Crop </a:t>
            </a:r>
            <a:r>
              <a:rPr lang="en-US" sz="1400" dirty="0" smtClean="0"/>
              <a:t>Farmers</a:t>
            </a:r>
            <a:endParaRPr lang="en-US" sz="1800" dirty="0"/>
          </a:p>
        </p:txBody>
      </p:sp>
      <p:pic>
        <p:nvPicPr>
          <p:cNvPr id="8" name="Picture 7" descr="USDA-RMALogowNondisc_ 10-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8628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221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*</a:t>
            </a:r>
            <a:r>
              <a:rPr lang="en-US" sz="1600" b="1" dirty="0"/>
              <a:t>Traditionally Underserved -</a:t>
            </a:r>
            <a:r>
              <a:rPr lang="en-US" sz="1600" dirty="0"/>
              <a:t> </a:t>
            </a:r>
            <a:r>
              <a:rPr lang="en-US" sz="1600" b="1" dirty="0"/>
              <a:t>Socially disadvantaged farmer definition:</a:t>
            </a:r>
            <a:r>
              <a:rPr lang="en-US" sz="1600" dirty="0"/>
              <a:t>  </a:t>
            </a: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A </a:t>
            </a:r>
            <a:r>
              <a:rPr lang="en-US" sz="1600" dirty="0"/>
              <a:t>farmer or </a:t>
            </a:r>
            <a:r>
              <a:rPr lang="en-US" sz="1600" dirty="0" smtClean="0"/>
              <a:t>rancher </a:t>
            </a:r>
            <a:r>
              <a:rPr lang="en-US" sz="1600" dirty="0"/>
              <a:t>who is a member of a group whose members have been subjected to racial, ethnic, </a:t>
            </a:r>
            <a:r>
              <a:rPr lang="en-US" sz="1600" dirty="0" smtClean="0"/>
              <a:t>or </a:t>
            </a:r>
            <a:r>
              <a:rPr lang="en-US" sz="1600" dirty="0"/>
              <a:t>gender prejudice because of their identity as members of a group, without regard to </a:t>
            </a:r>
            <a:r>
              <a:rPr lang="en-US" sz="1600" dirty="0" smtClean="0"/>
              <a:t>their </a:t>
            </a:r>
            <a:r>
              <a:rPr lang="en-US" sz="1600" dirty="0"/>
              <a:t>individual qualities. Socially disadvantaged groups include the following, and no </a:t>
            </a:r>
            <a:r>
              <a:rPr lang="en-US" sz="1600" dirty="0" smtClean="0"/>
              <a:t>others </a:t>
            </a:r>
            <a:r>
              <a:rPr lang="en-US" sz="1600" dirty="0"/>
              <a:t>unless approved in writing by the Deputy Administrator:</a:t>
            </a:r>
          </a:p>
          <a:p>
            <a:pPr lvl="1">
              <a:buFont typeface="+mj-lt"/>
              <a:buAutoNum type="alphaLcPeriod"/>
            </a:pPr>
            <a:r>
              <a:rPr lang="en-US" sz="1600" dirty="0"/>
              <a:t>American Indians or Alaskan Natives</a:t>
            </a:r>
            <a:r>
              <a:rPr lang="en-US" sz="1600" dirty="0" smtClean="0"/>
              <a:t>,</a:t>
            </a:r>
          </a:p>
          <a:p>
            <a:pPr lvl="1">
              <a:buFont typeface="+mj-lt"/>
              <a:buAutoNum type="alphaLcPeriod"/>
            </a:pPr>
            <a:r>
              <a:rPr lang="en-US" sz="1600" dirty="0" smtClean="0"/>
              <a:t>Asians </a:t>
            </a:r>
            <a:r>
              <a:rPr lang="en-US" sz="1600" dirty="0"/>
              <a:t>or Asian-Americans</a:t>
            </a:r>
            <a:r>
              <a:rPr lang="en-US" sz="1600" dirty="0" smtClean="0"/>
              <a:t>,</a:t>
            </a:r>
          </a:p>
          <a:p>
            <a:pPr lvl="1">
              <a:buFont typeface="+mj-lt"/>
              <a:buAutoNum type="alphaLcPeriod"/>
            </a:pPr>
            <a:r>
              <a:rPr lang="en-US" sz="1600" dirty="0" smtClean="0"/>
              <a:t>Blacks </a:t>
            </a:r>
            <a:r>
              <a:rPr lang="en-US" sz="1600" dirty="0"/>
              <a:t>or African-Americans</a:t>
            </a:r>
            <a:r>
              <a:rPr lang="en-US" sz="1600" dirty="0" smtClean="0"/>
              <a:t>,</a:t>
            </a:r>
          </a:p>
          <a:p>
            <a:pPr lvl="1">
              <a:buFont typeface="+mj-lt"/>
              <a:buAutoNum type="alphaLcPeriod"/>
            </a:pPr>
            <a:r>
              <a:rPr lang="en-US" sz="1600" dirty="0" smtClean="0"/>
              <a:t>Hispanics </a:t>
            </a:r>
            <a:r>
              <a:rPr lang="en-US" sz="1600" dirty="0"/>
              <a:t>or Hispanic-Americans</a:t>
            </a:r>
            <a:r>
              <a:rPr lang="en-US" sz="1600" dirty="0" smtClean="0"/>
              <a:t>,</a:t>
            </a:r>
          </a:p>
          <a:p>
            <a:pPr lvl="1">
              <a:buFont typeface="+mj-lt"/>
              <a:buAutoNum type="alphaLcPeriod"/>
            </a:pPr>
            <a:r>
              <a:rPr lang="en-US" sz="1600" dirty="0" smtClean="0"/>
              <a:t>Native </a:t>
            </a:r>
            <a:r>
              <a:rPr lang="en-US" sz="1600" dirty="0"/>
              <a:t>Hawaiians or other Pacific Islanders, </a:t>
            </a:r>
            <a:r>
              <a:rPr lang="en-US" sz="1600" dirty="0" smtClean="0"/>
              <a:t>and</a:t>
            </a:r>
          </a:p>
          <a:p>
            <a:pPr lvl="1">
              <a:buFont typeface="+mj-lt"/>
              <a:buAutoNum type="alphaLcPeriod"/>
            </a:pPr>
            <a:r>
              <a:rPr lang="en-US" sz="1600" dirty="0" smtClean="0"/>
              <a:t>Women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r>
              <a:rPr lang="en-US" sz="1600" dirty="0" smtClean="0"/>
              <a:t>*</a:t>
            </a:r>
            <a:r>
              <a:rPr lang="en-US" sz="1600" dirty="0"/>
              <a:t>For legal entities requesting to be considered Socially Disadvantaged, </a:t>
            </a:r>
            <a:r>
              <a:rPr lang="en-US" sz="1600" dirty="0" smtClean="0"/>
              <a:t>the majority </a:t>
            </a:r>
            <a:r>
              <a:rPr lang="en-US" sz="1600" dirty="0"/>
              <a:t>interest must be held by socially disadvantaged individuals.</a:t>
            </a:r>
          </a:p>
          <a:p>
            <a:endParaRPr lang="en-US" sz="1600" dirty="0"/>
          </a:p>
        </p:txBody>
      </p:sp>
      <p:sp>
        <p:nvSpPr>
          <p:cNvPr id="4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Farm Bill </a:t>
            </a:r>
            <a:r>
              <a:rPr lang="en-US" dirty="0" smtClean="0"/>
              <a:t>Improvements – NAP</a:t>
            </a:r>
            <a:br>
              <a:rPr lang="en-US" dirty="0" smtClean="0"/>
            </a:br>
            <a:r>
              <a:rPr lang="en-US" sz="1400" dirty="0" smtClean="0"/>
              <a:t>For </a:t>
            </a:r>
            <a:r>
              <a:rPr lang="en-US" sz="1400" dirty="0"/>
              <a:t>Beginning, Limited Resource and Traditionally Underserved Crop </a:t>
            </a:r>
            <a:r>
              <a:rPr lang="en-US" sz="1400" dirty="0" smtClean="0"/>
              <a:t>Farmers</a:t>
            </a:r>
            <a:endParaRPr lang="en-US" sz="1800" dirty="0"/>
          </a:p>
        </p:txBody>
      </p:sp>
      <p:pic>
        <p:nvPicPr>
          <p:cNvPr id="5" name="Picture 4" descr="USDA-RMALogowNondisc_ 10-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261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505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Expanding eligibility and increasing lending limits to help more beginning and family farmers.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/>
              <a:t>The borrowing limit is increased from $35,000 to $50,000</a:t>
            </a:r>
            <a:r>
              <a:rPr lang="en-US" sz="1600" dirty="0" smtClean="0"/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Loan </a:t>
            </a:r>
            <a:r>
              <a:rPr lang="en-US" sz="1600" dirty="0"/>
              <a:t>types include: production operations, machinery and breeding stock, farm real estate (purchase and make improvements, and land development to promote soil and water conservation</a:t>
            </a:r>
            <a:r>
              <a:rPr lang="en-US" sz="1600" dirty="0" smtClean="0"/>
              <a:t>)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The </a:t>
            </a:r>
            <a:r>
              <a:rPr lang="en-US" sz="1600" dirty="0"/>
              <a:t>lending process is </a:t>
            </a:r>
            <a:r>
              <a:rPr lang="en-US" sz="1600" dirty="0" smtClean="0"/>
              <a:t>simplified.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Updating </a:t>
            </a:r>
            <a:r>
              <a:rPr lang="en-US" sz="1600" dirty="0"/>
              <a:t>required “farming experience” to include other valuable </a:t>
            </a:r>
            <a:r>
              <a:rPr lang="en-US" sz="1600" dirty="0" smtClean="0"/>
              <a:t>experiences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Expanding </a:t>
            </a:r>
            <a:r>
              <a:rPr lang="en-US" sz="1600" dirty="0"/>
              <a:t>eligible business entities to reflect changes in the way family farms are owned and </a:t>
            </a:r>
            <a:r>
              <a:rPr lang="en-US" sz="1600" dirty="0" smtClean="0"/>
              <a:t>operated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1600" dirty="0" smtClean="0"/>
              <a:t>Help </a:t>
            </a:r>
            <a:r>
              <a:rPr lang="en-US" sz="1600" dirty="0"/>
              <a:t>more people who are considering farming and ranching, or who want to strengthen their existing family operation</a:t>
            </a:r>
          </a:p>
          <a:p>
            <a:pPr marL="514350" lvl="0" indent="-514350">
              <a:buFont typeface="+mj-lt"/>
              <a:buAutoNum type="arabicPeriod"/>
            </a:pPr>
            <a:endParaRPr lang="en-US" sz="1600" dirty="0"/>
          </a:p>
          <a:p>
            <a:endParaRPr lang="en-US" sz="1600" dirty="0"/>
          </a:p>
        </p:txBody>
      </p:sp>
      <p:sp>
        <p:nvSpPr>
          <p:cNvPr id="4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Farm Bill </a:t>
            </a:r>
            <a:r>
              <a:rPr lang="en-US" dirty="0" smtClean="0"/>
              <a:t>Improvements – Micro-Loans</a:t>
            </a:r>
            <a:br>
              <a:rPr lang="en-US" dirty="0" smtClean="0"/>
            </a:br>
            <a:r>
              <a:rPr lang="en-US" sz="1400" dirty="0" smtClean="0"/>
              <a:t>For </a:t>
            </a:r>
            <a:r>
              <a:rPr lang="en-US" sz="1400" dirty="0"/>
              <a:t>Beginning, Limited Resource and Traditionally Underserved Crop </a:t>
            </a:r>
            <a:r>
              <a:rPr lang="en-US" sz="1400" dirty="0" smtClean="0"/>
              <a:t>Farmers</a:t>
            </a:r>
            <a:endParaRPr lang="en-US" sz="1800" dirty="0"/>
          </a:p>
        </p:txBody>
      </p:sp>
      <p:pic>
        <p:nvPicPr>
          <p:cNvPr id="5" name="Picture 4" descr="USDA-RMALogowNondisc_ 10-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3600" y="5943600"/>
            <a:ext cx="2933451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433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ym typeface="Arial" charset="0"/>
              </a:rPr>
              <a:t>The alternative to having crop </a:t>
            </a:r>
            <a:r>
              <a:rPr lang="en-US" dirty="0" smtClean="0">
                <a:sym typeface="Arial" charset="0"/>
              </a:rPr>
              <a:t>insurance </a:t>
            </a:r>
            <a:r>
              <a:rPr lang="en-US" dirty="0">
                <a:sym typeface="Arial" charset="0"/>
              </a:rPr>
              <a:t>&amp; NAP</a:t>
            </a:r>
            <a:br>
              <a:rPr lang="en-US" dirty="0">
                <a:sym typeface="Arial" charset="0"/>
              </a:rPr>
            </a:b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5715000"/>
            <a:ext cx="5029200" cy="9144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b="1" dirty="0" smtClean="0">
                <a:solidFill>
                  <a:srgbClr val="071A34"/>
                </a:solidFill>
                <a:latin typeface="Arial"/>
                <a:cs typeface="Arial"/>
              </a:rPr>
              <a:t>University of Maine Cooperative Extension</a:t>
            </a:r>
          </a:p>
          <a:p>
            <a:pPr algn="ctr"/>
            <a:r>
              <a:rPr lang="en-US" sz="900" dirty="0" smtClean="0">
                <a:solidFill>
                  <a:srgbClr val="071A34"/>
                </a:solidFill>
                <a:latin typeface="Arial"/>
                <a:cs typeface="Arial"/>
              </a:rPr>
              <a:t>Tori Jackson</a:t>
            </a:r>
          </a:p>
          <a:p>
            <a:pPr algn="ctr"/>
            <a:r>
              <a:rPr lang="en-US" sz="900" dirty="0" smtClean="0">
                <a:solidFill>
                  <a:srgbClr val="071A34"/>
                </a:solidFill>
                <a:latin typeface="Arial"/>
                <a:cs typeface="Arial"/>
              </a:rPr>
              <a:t>207.353.5550 • </a:t>
            </a:r>
            <a:r>
              <a:rPr lang="en-US" sz="900" dirty="0" smtClean="0">
                <a:solidFill>
                  <a:srgbClr val="071A34"/>
                </a:solidFill>
                <a:latin typeface="Arial"/>
                <a:cs typeface="Arial"/>
                <a:hlinkClick r:id="rId2"/>
              </a:rPr>
              <a:t>tori.jackson@maine.edu</a:t>
            </a:r>
            <a:endParaRPr lang="en-US" sz="900" dirty="0" smtClean="0">
              <a:solidFill>
                <a:srgbClr val="071A34"/>
              </a:solidFill>
              <a:latin typeface="Arial"/>
              <a:cs typeface="Arial"/>
            </a:endParaRPr>
          </a:p>
          <a:p>
            <a:pPr algn="ctr"/>
            <a:r>
              <a:rPr lang="en-US" sz="900" dirty="0">
                <a:solidFill>
                  <a:srgbClr val="071A34"/>
                </a:solidFill>
                <a:latin typeface="Arial"/>
                <a:cs typeface="Arial"/>
                <a:hlinkClick r:id="rId3"/>
              </a:rPr>
              <a:t>http://umaine.edu/agriculture/maine-risk-management-and-crop-insurance-education-program/</a:t>
            </a:r>
            <a:endParaRPr lang="en-US" sz="900" dirty="0" smtClean="0">
              <a:solidFill>
                <a:srgbClr val="071A34"/>
              </a:solidFill>
              <a:latin typeface="Arial"/>
              <a:cs typeface="Arial"/>
            </a:endParaRPr>
          </a:p>
          <a:p>
            <a:pPr algn="ctr"/>
            <a:endParaRPr lang="en-US" sz="600" dirty="0" smtClean="0">
              <a:solidFill>
                <a:srgbClr val="071A34"/>
              </a:solidFill>
              <a:latin typeface="Arial"/>
              <a:cs typeface="Arial"/>
            </a:endParaRPr>
          </a:p>
          <a:p>
            <a:pPr algn="ctr"/>
            <a:r>
              <a:rPr lang="en-US" sz="600" dirty="0" smtClean="0">
                <a:solidFill>
                  <a:srgbClr val="071A34"/>
                </a:solidFill>
                <a:latin typeface="Arial"/>
                <a:cs typeface="Arial"/>
              </a:rPr>
              <a:t>The University of Maine is an equal opportunity/affirmative action institution.</a:t>
            </a:r>
          </a:p>
          <a:p>
            <a:pPr algn="ctr"/>
            <a:endParaRPr lang="en-US" dirty="0">
              <a:solidFill>
                <a:srgbClr val="071A34"/>
              </a:solidFill>
              <a:latin typeface="Arial"/>
              <a:cs typeface="Arial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0" y="2133600"/>
            <a:ext cx="5268329" cy="32809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5" descr="USDA-RMALogowNondisc_ 10-201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943600"/>
            <a:ext cx="2895600" cy="75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62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1978</Words>
  <Application>Microsoft Macintosh PowerPoint</Application>
  <PresentationFormat>On-screen Show (4:3)</PresentationFormat>
  <Paragraphs>270</Paragraphs>
  <Slides>20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Do I Need Crop Insurance?</vt:lpstr>
      <vt:lpstr>Farming is Risky Business</vt:lpstr>
      <vt:lpstr>Financial Disaster Protection Can:</vt:lpstr>
      <vt:lpstr>Overview of Programs</vt:lpstr>
      <vt:lpstr>PowerPoint Presentation</vt:lpstr>
      <vt:lpstr>Crop Insurance Programs</vt:lpstr>
      <vt:lpstr>Crop Insurance Programs</vt:lpstr>
      <vt:lpstr>Protection Plans from USDA FSA for general field crops with FSA base acres:</vt:lpstr>
      <vt:lpstr>Protection for YOUR Farm </vt:lpstr>
      <vt:lpstr>PowerPoint Presentation</vt:lpstr>
      <vt:lpstr>How much crop value and risk are covered by ARC?  </vt:lpstr>
      <vt:lpstr>Most producers will need more protection than ARC</vt:lpstr>
      <vt:lpstr>The “Sum of the Parts” -  Protection for YOUR Farm </vt:lpstr>
      <vt:lpstr>PowerPoint Presentation</vt:lpstr>
      <vt:lpstr>Farm Bill Improvements - Crop Insurance For Beginning, Limited Resource and Traditionally Underserved Crop Farmers</vt:lpstr>
      <vt:lpstr>Farm Bill Improvements – Crop Insurance For Beginning, Limited Resource and Traditionally Underserved Crop Farmers</vt:lpstr>
      <vt:lpstr>Farm Bill Improvements – NAP For Beginning, Limited Resource and Traditionally Underserved Crop Farmers</vt:lpstr>
      <vt:lpstr>Farm Bill Improvements – NAP For Beginning, Limited Resource and Traditionally Underserved Crop Farmers</vt:lpstr>
      <vt:lpstr>Farm Bill Improvements – Micro-Loans For Beginning, Limited Resource and Traditionally Underserved Crop Farmers</vt:lpstr>
      <vt:lpstr>The alternative to having crop insurance &amp; NAP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 Assistant</dc:creator>
  <cp:lastModifiedBy>UMaine Extension</cp:lastModifiedBy>
  <cp:revision>104</cp:revision>
  <cp:lastPrinted>2012-12-03T19:23:21Z</cp:lastPrinted>
  <dcterms:created xsi:type="dcterms:W3CDTF">2012-12-12T20:38:37Z</dcterms:created>
  <dcterms:modified xsi:type="dcterms:W3CDTF">2015-01-12T15:48:42Z</dcterms:modified>
</cp:coreProperties>
</file>