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349" r:id="rId3"/>
    <p:sldId id="351" r:id="rId4"/>
    <p:sldId id="357" r:id="rId5"/>
    <p:sldId id="352" r:id="rId6"/>
    <p:sldId id="399" r:id="rId7"/>
    <p:sldId id="264" r:id="rId8"/>
    <p:sldId id="363" r:id="rId9"/>
    <p:sldId id="382" r:id="rId10"/>
    <p:sldId id="365" r:id="rId11"/>
    <p:sldId id="366" r:id="rId12"/>
    <p:sldId id="367" r:id="rId13"/>
    <p:sldId id="297" r:id="rId14"/>
    <p:sldId id="276" r:id="rId15"/>
    <p:sldId id="278" r:id="rId16"/>
    <p:sldId id="279" r:id="rId17"/>
    <p:sldId id="298" r:id="rId18"/>
    <p:sldId id="281" r:id="rId19"/>
    <p:sldId id="320" r:id="rId20"/>
    <p:sldId id="284" r:id="rId21"/>
    <p:sldId id="368" r:id="rId22"/>
    <p:sldId id="373" r:id="rId23"/>
    <p:sldId id="376" r:id="rId24"/>
    <p:sldId id="393" r:id="rId25"/>
    <p:sldId id="394" r:id="rId26"/>
    <p:sldId id="395" r:id="rId27"/>
    <p:sldId id="396" r:id="rId28"/>
    <p:sldId id="397" r:id="rId29"/>
    <p:sldId id="384" r:id="rId30"/>
    <p:sldId id="383" r:id="rId31"/>
    <p:sldId id="388" r:id="rId32"/>
    <p:sldId id="387" r:id="rId33"/>
    <p:sldId id="389" r:id="rId34"/>
    <p:sldId id="390" r:id="rId35"/>
    <p:sldId id="378" r:id="rId36"/>
    <p:sldId id="360" r:id="rId37"/>
    <p:sldId id="398" r:id="rId38"/>
  </p:sldIdLst>
  <p:sldSz cx="9144000" cy="6858000" type="screen4x3"/>
  <p:notesSz cx="6858000" cy="9296400"/>
  <p:custDataLst>
    <p:tags r:id="rId41"/>
  </p:custDataLst>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han Smith" initials="N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0000"/>
    <a:srgbClr val="000099"/>
    <a:srgbClr val="C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p:scale>
          <a:sx n="74" d="100"/>
          <a:sy n="74" d="100"/>
        </p:scale>
        <p:origin x="-1560" y="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snapToGrid="0" snapToObjects="1">
      <p:cViewPr varScale="1">
        <p:scale>
          <a:sx n="52" d="100"/>
          <a:sy n="52" d="100"/>
        </p:scale>
        <p:origin x="-289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398B5B8A-B033-4794-BA2A-7A730CDE578A}" type="slidenum">
              <a:rPr lang="en-US" smtClean="0"/>
              <a:t>‹#›</a:t>
            </a:fld>
            <a:endParaRPr lang="en-US"/>
          </a:p>
        </p:txBody>
      </p:sp>
      <p:sp>
        <p:nvSpPr>
          <p:cNvPr id="6" name="Header Placeholder 5"/>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718650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r>
              <a:rPr lang="en-US" smtClean="0"/>
              <a:t>4/8/2014</a:t>
            </a: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6C82E1FF-753A-4072-A920-4BCED53B9F81}" type="slidenum">
              <a:rPr lang="en-US" smtClean="0"/>
              <a:t>‹#›</a:t>
            </a:fld>
            <a:endParaRPr lang="en-US"/>
          </a:p>
        </p:txBody>
      </p:sp>
    </p:spTree>
    <p:extLst>
      <p:ext uri="{BB962C8B-B14F-4D97-AF65-F5344CB8AC3E}">
        <p14:creationId xmlns:p14="http://schemas.microsoft.com/office/powerpoint/2010/main" val="11638104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82E1FF-753A-4072-A920-4BCED53B9F81}" type="slidenum">
              <a:rPr lang="en-US" smtClean="0"/>
              <a:t>1</a:t>
            </a:fld>
            <a:endParaRPr lang="en-US"/>
          </a:p>
        </p:txBody>
      </p:sp>
    </p:spTree>
    <p:extLst>
      <p:ext uri="{BB962C8B-B14F-4D97-AF65-F5344CB8AC3E}">
        <p14:creationId xmlns:p14="http://schemas.microsoft.com/office/powerpoint/2010/main" val="1909973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426690-0B81-4484-BCD7-544405FB02A8}" type="slidenum">
              <a:rPr lang="en-US" smtClean="0"/>
              <a:t>7</a:t>
            </a:fld>
            <a:endParaRPr lang="en-US"/>
          </a:p>
        </p:txBody>
      </p:sp>
    </p:spTree>
    <p:extLst>
      <p:ext uri="{BB962C8B-B14F-4D97-AF65-F5344CB8AC3E}">
        <p14:creationId xmlns:p14="http://schemas.microsoft.com/office/powerpoint/2010/main" val="4234217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OK.</a:t>
            </a:r>
          </a:p>
          <a:p>
            <a:endParaRPr lang="en-US" sz="1400" b="1" dirty="0"/>
          </a:p>
          <a:p>
            <a:r>
              <a:rPr lang="en-US" sz="1400" b="1" dirty="0"/>
              <a:t>If you elect Price Loss Coverage (PLC), the payment will be generated off what is called the Reference Price.  This is similar to the Effective Price (TP minus DP) under the old farm bill CC program.</a:t>
            </a:r>
          </a:p>
          <a:p>
            <a:endParaRPr lang="en-US" sz="1400" b="1" dirty="0"/>
          </a:p>
          <a:p>
            <a:r>
              <a:rPr lang="en-US" sz="1400" b="1" dirty="0"/>
              <a:t>Here we can compare the new Reference Price with the previous Effective Price.  A PLC Payment is generated when the market falls below the Reference Price.</a:t>
            </a:r>
          </a:p>
          <a:p>
            <a:endParaRPr lang="en-US" sz="1400" b="1" dirty="0"/>
          </a:p>
          <a:p>
            <a:r>
              <a:rPr lang="en-US" sz="1400" b="1" dirty="0"/>
              <a:t>The Reference Price is &gt; the previous Effective Price for all the crops shown.</a:t>
            </a:r>
          </a:p>
          <a:p>
            <a:endParaRPr lang="en-US" dirty="0"/>
          </a:p>
        </p:txBody>
      </p:sp>
      <p:sp>
        <p:nvSpPr>
          <p:cNvPr id="4" name="Slide Number Placeholder 3"/>
          <p:cNvSpPr>
            <a:spLocks noGrp="1"/>
          </p:cNvSpPr>
          <p:nvPr>
            <p:ph type="sldNum" sz="quarter" idx="10"/>
          </p:nvPr>
        </p:nvSpPr>
        <p:spPr/>
        <p:txBody>
          <a:bodyPr/>
          <a:lstStyle/>
          <a:p>
            <a:fld id="{8C426690-0B81-4484-BCD7-544405FB02A8}" type="slidenum">
              <a:rPr lang="en-US" smtClean="0"/>
              <a:t>14</a:t>
            </a:fld>
            <a:endParaRPr lang="en-US"/>
          </a:p>
        </p:txBody>
      </p:sp>
    </p:spTree>
    <p:extLst>
      <p:ext uri="{BB962C8B-B14F-4D97-AF65-F5344CB8AC3E}">
        <p14:creationId xmlns:p14="http://schemas.microsoft.com/office/powerpoint/2010/main" val="286771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Here’s the PLC math……………</a:t>
            </a:r>
          </a:p>
          <a:p>
            <a:endParaRPr lang="en-US" sz="1600" b="1" dirty="0"/>
          </a:p>
          <a:p>
            <a:r>
              <a:rPr lang="en-US" sz="1600" b="1" dirty="0"/>
              <a:t>And a peanut example.</a:t>
            </a:r>
          </a:p>
          <a:p>
            <a:endParaRPr lang="en-US" dirty="0"/>
          </a:p>
        </p:txBody>
      </p:sp>
      <p:sp>
        <p:nvSpPr>
          <p:cNvPr id="4" name="Slide Number Placeholder 3"/>
          <p:cNvSpPr>
            <a:spLocks noGrp="1"/>
          </p:cNvSpPr>
          <p:nvPr>
            <p:ph type="sldNum" sz="quarter" idx="10"/>
          </p:nvPr>
        </p:nvSpPr>
        <p:spPr/>
        <p:txBody>
          <a:bodyPr/>
          <a:lstStyle/>
          <a:p>
            <a:fld id="{8C426690-0B81-4484-BCD7-544405FB02A8}" type="slidenum">
              <a:rPr lang="en-US" smtClean="0"/>
              <a:t>15</a:t>
            </a:fld>
            <a:endParaRPr lang="en-US"/>
          </a:p>
        </p:txBody>
      </p:sp>
    </p:spTree>
    <p:extLst>
      <p:ext uri="{BB962C8B-B14F-4D97-AF65-F5344CB8AC3E}">
        <p14:creationId xmlns:p14="http://schemas.microsoft.com/office/powerpoint/2010/main" val="273071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Here is an example for wall-to-wall peanuts scenario.</a:t>
            </a:r>
          </a:p>
          <a:p>
            <a:endParaRPr lang="en-US" dirty="0"/>
          </a:p>
        </p:txBody>
      </p:sp>
      <p:sp>
        <p:nvSpPr>
          <p:cNvPr id="4" name="Slide Number Placeholder 3"/>
          <p:cNvSpPr>
            <a:spLocks noGrp="1"/>
          </p:cNvSpPr>
          <p:nvPr>
            <p:ph type="sldNum" sz="quarter" idx="10"/>
          </p:nvPr>
        </p:nvSpPr>
        <p:spPr/>
        <p:txBody>
          <a:bodyPr/>
          <a:lstStyle/>
          <a:p>
            <a:fld id="{8C426690-0B81-4484-BCD7-544405FB02A8}" type="slidenum">
              <a:rPr lang="en-US" smtClean="0"/>
              <a:t>18</a:t>
            </a:fld>
            <a:endParaRPr lang="en-US"/>
          </a:p>
        </p:txBody>
      </p:sp>
    </p:spTree>
    <p:extLst>
      <p:ext uri="{BB962C8B-B14F-4D97-AF65-F5344CB8AC3E}">
        <p14:creationId xmlns:p14="http://schemas.microsoft.com/office/powerpoint/2010/main" val="294086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IF selecting ARC on an individual/actual farm basis, here’s how it works……..</a:t>
            </a:r>
          </a:p>
          <a:p>
            <a:endParaRPr lang="en-US" sz="1600" b="1" dirty="0"/>
          </a:p>
          <a:p>
            <a:r>
              <a:rPr lang="en-US" sz="1600" b="1" dirty="0"/>
              <a:t>(GO OVER)</a:t>
            </a:r>
          </a:p>
          <a:p>
            <a:endParaRPr lang="en-US" sz="1600" b="1" dirty="0"/>
          </a:p>
          <a:p>
            <a:r>
              <a:rPr lang="en-US" sz="1600" b="1" dirty="0"/>
              <a:t>Payment is on only 65%  of Base compared to 85% for County Coverage.</a:t>
            </a:r>
          </a:p>
          <a:p>
            <a:endParaRPr lang="en-US" dirty="0"/>
          </a:p>
        </p:txBody>
      </p:sp>
      <p:sp>
        <p:nvSpPr>
          <p:cNvPr id="4" name="Slide Number Placeholder 3"/>
          <p:cNvSpPr>
            <a:spLocks noGrp="1"/>
          </p:cNvSpPr>
          <p:nvPr>
            <p:ph type="sldNum" sz="quarter" idx="10"/>
          </p:nvPr>
        </p:nvSpPr>
        <p:spPr/>
        <p:txBody>
          <a:bodyPr/>
          <a:lstStyle/>
          <a:p>
            <a:fld id="{8C426690-0B81-4484-BCD7-544405FB02A8}" type="slidenum">
              <a:rPr lang="en-US" smtClean="0"/>
              <a:t>20</a:t>
            </a:fld>
            <a:endParaRPr lang="en-US"/>
          </a:p>
        </p:txBody>
      </p:sp>
    </p:spTree>
    <p:extLst>
      <p:ext uri="{BB962C8B-B14F-4D97-AF65-F5344CB8AC3E}">
        <p14:creationId xmlns:p14="http://schemas.microsoft.com/office/powerpoint/2010/main" val="286207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692D7-1CBD-40E9-82B1-5D9497EA91A3}" type="slidenum">
              <a:rPr lang="en-US" smtClean="0"/>
              <a:t>24</a:t>
            </a:fld>
            <a:endParaRPr lang="en-US" dirty="0"/>
          </a:p>
        </p:txBody>
      </p:sp>
    </p:spTree>
    <p:extLst>
      <p:ext uri="{BB962C8B-B14F-4D97-AF65-F5344CB8AC3E}">
        <p14:creationId xmlns:p14="http://schemas.microsoft.com/office/powerpoint/2010/main" val="2156084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122DC50-2BFB-445B-838E-D50A8CADF8AF}" type="datetime1">
              <a:rPr lang="en-US" smtClean="0"/>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DD34F-6BE0-7847-BC3D-3284D951374E}" type="slidenum">
              <a:rPr lang="en-US"/>
              <a:pPr>
                <a:defRPr/>
              </a:pPr>
              <a:t>‹#›</a:t>
            </a:fld>
            <a:endParaRPr lang="en-US"/>
          </a:p>
        </p:txBody>
      </p:sp>
    </p:spTree>
    <p:extLst>
      <p:ext uri="{BB962C8B-B14F-4D97-AF65-F5344CB8AC3E}">
        <p14:creationId xmlns:p14="http://schemas.microsoft.com/office/powerpoint/2010/main" val="72473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5D9846-178A-4112-8A22-CC7152C5D211}" type="datetime1">
              <a:rPr lang="en-US" smtClean="0"/>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84AE6A-7678-F246-89AB-AFB2E20085A2}" type="slidenum">
              <a:rPr lang="en-US"/>
              <a:pPr>
                <a:defRPr/>
              </a:pPr>
              <a:t>‹#›</a:t>
            </a:fld>
            <a:endParaRPr lang="en-US"/>
          </a:p>
        </p:txBody>
      </p:sp>
    </p:spTree>
    <p:extLst>
      <p:ext uri="{BB962C8B-B14F-4D97-AF65-F5344CB8AC3E}">
        <p14:creationId xmlns:p14="http://schemas.microsoft.com/office/powerpoint/2010/main" val="238038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0B89C4-C4C6-4732-8DB7-FD3AE81D7A4F}" type="datetime1">
              <a:rPr lang="en-US" smtClean="0"/>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E30367-A80C-634A-94E7-8FA827BF63FC}" type="slidenum">
              <a:rPr lang="en-US"/>
              <a:pPr>
                <a:defRPr/>
              </a:pPr>
              <a:t>‹#›</a:t>
            </a:fld>
            <a:endParaRPr lang="en-US"/>
          </a:p>
        </p:txBody>
      </p:sp>
    </p:spTree>
    <p:extLst>
      <p:ext uri="{BB962C8B-B14F-4D97-AF65-F5344CB8AC3E}">
        <p14:creationId xmlns:p14="http://schemas.microsoft.com/office/powerpoint/2010/main" val="199695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20BE82-98B5-4C32-ACF4-E9FD5E7E2E48}" type="datetime1">
              <a:rPr lang="en-US" smtClean="0"/>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A3487E-A564-AC49-A16D-7D47FB130B42}" type="slidenum">
              <a:rPr lang="en-US"/>
              <a:pPr>
                <a:defRPr/>
              </a:pPr>
              <a:t>‹#›</a:t>
            </a:fld>
            <a:endParaRPr lang="en-US"/>
          </a:p>
        </p:txBody>
      </p:sp>
    </p:spTree>
    <p:extLst>
      <p:ext uri="{BB962C8B-B14F-4D97-AF65-F5344CB8AC3E}">
        <p14:creationId xmlns:p14="http://schemas.microsoft.com/office/powerpoint/2010/main" val="351536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D0E32D-6E8C-4F06-9A71-24A4FE19BB67}" type="datetime1">
              <a:rPr lang="en-US" smtClean="0"/>
              <a:t>9/3/2014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2494D2-3845-A64D-93CB-EFF63CA6481E}" type="slidenum">
              <a:rPr lang="en-US"/>
              <a:pPr>
                <a:defRPr/>
              </a:pPr>
              <a:t>‹#›</a:t>
            </a:fld>
            <a:endParaRPr lang="en-US"/>
          </a:p>
        </p:txBody>
      </p:sp>
    </p:spTree>
    <p:extLst>
      <p:ext uri="{BB962C8B-B14F-4D97-AF65-F5344CB8AC3E}">
        <p14:creationId xmlns:p14="http://schemas.microsoft.com/office/powerpoint/2010/main" val="1100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C3B14C-229E-4C4B-ACE5-6A07BEE4FB54}" type="datetime1">
              <a:rPr lang="en-US" smtClean="0"/>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FE532-AE28-FD4E-A07B-602BEA1A8E5B}" type="slidenum">
              <a:rPr lang="en-US"/>
              <a:pPr>
                <a:defRPr/>
              </a:pPr>
              <a:t>‹#›</a:t>
            </a:fld>
            <a:endParaRPr lang="en-US"/>
          </a:p>
        </p:txBody>
      </p:sp>
    </p:spTree>
    <p:extLst>
      <p:ext uri="{BB962C8B-B14F-4D97-AF65-F5344CB8AC3E}">
        <p14:creationId xmlns:p14="http://schemas.microsoft.com/office/powerpoint/2010/main" val="31501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7A7970-1401-47A2-8E38-0166E1DFB531}" type="datetime1">
              <a:rPr lang="en-US" smtClean="0"/>
              <a:t>9/3/2014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6BF55C-8E9E-014A-9AB6-1B740E05A1A9}" type="slidenum">
              <a:rPr lang="en-US"/>
              <a:pPr>
                <a:defRPr/>
              </a:pPr>
              <a:t>‹#›</a:t>
            </a:fld>
            <a:endParaRPr lang="en-US"/>
          </a:p>
        </p:txBody>
      </p:sp>
    </p:spTree>
    <p:extLst>
      <p:ext uri="{BB962C8B-B14F-4D97-AF65-F5344CB8AC3E}">
        <p14:creationId xmlns:p14="http://schemas.microsoft.com/office/powerpoint/2010/main" val="248658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93D646-26F5-4F17-B23C-EB0824BC1672}" type="datetime1">
              <a:rPr lang="en-US" smtClean="0"/>
              <a:t>9/3/2014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C8A613-2492-8644-A6E6-1AAE474BE2A1}" type="slidenum">
              <a:rPr lang="en-US"/>
              <a:pPr>
                <a:defRPr/>
              </a:pPr>
              <a:t>‹#›</a:t>
            </a:fld>
            <a:endParaRPr lang="en-US"/>
          </a:p>
        </p:txBody>
      </p:sp>
    </p:spTree>
    <p:extLst>
      <p:ext uri="{BB962C8B-B14F-4D97-AF65-F5344CB8AC3E}">
        <p14:creationId xmlns:p14="http://schemas.microsoft.com/office/powerpoint/2010/main" val="196631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49A78F-528D-4D7C-9136-61421E65C822}" type="datetime1">
              <a:rPr lang="en-US" smtClean="0"/>
              <a:t>9/3/2014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269E20-4CF7-AF4F-90BC-5EFF9C2B50DD}" type="slidenum">
              <a:rPr lang="en-US"/>
              <a:pPr>
                <a:defRPr/>
              </a:pPr>
              <a:t>‹#›</a:t>
            </a:fld>
            <a:endParaRPr lang="en-US"/>
          </a:p>
        </p:txBody>
      </p:sp>
    </p:spTree>
    <p:extLst>
      <p:ext uri="{BB962C8B-B14F-4D97-AF65-F5344CB8AC3E}">
        <p14:creationId xmlns:p14="http://schemas.microsoft.com/office/powerpoint/2010/main" val="7156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5C462-C535-4AB8-B6A8-7A7C588073EC}" type="datetime1">
              <a:rPr lang="en-US" smtClean="0"/>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5BA596-5B30-884A-946B-5355EBA6DC83}" type="slidenum">
              <a:rPr lang="en-US"/>
              <a:pPr>
                <a:defRPr/>
              </a:pPr>
              <a:t>‹#›</a:t>
            </a:fld>
            <a:endParaRPr lang="en-US"/>
          </a:p>
        </p:txBody>
      </p:sp>
    </p:spTree>
    <p:extLst>
      <p:ext uri="{BB962C8B-B14F-4D97-AF65-F5344CB8AC3E}">
        <p14:creationId xmlns:p14="http://schemas.microsoft.com/office/powerpoint/2010/main" val="379001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DA8A-D808-46D5-9E07-DFB2C2E881F8}" type="datetime1">
              <a:rPr lang="en-US" smtClean="0"/>
              <a:t>9/3/2014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3A1C5A-3046-9B44-BDA9-2C8025263A0E}" type="slidenum">
              <a:rPr lang="en-US"/>
              <a:pPr>
                <a:defRPr/>
              </a:pPr>
              <a:t>‹#›</a:t>
            </a:fld>
            <a:endParaRPr lang="en-US"/>
          </a:p>
        </p:txBody>
      </p:sp>
    </p:spTree>
    <p:extLst>
      <p:ext uri="{BB962C8B-B14F-4D97-AF65-F5344CB8AC3E}">
        <p14:creationId xmlns:p14="http://schemas.microsoft.com/office/powerpoint/2010/main" val="132373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7BDCC17-454A-404D-BA65-D8A468BC317C}" type="datetime1">
              <a:rPr lang="en-US" smtClean="0"/>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1D169C63-B69C-D042-A7F1-733FDFAEF5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aex.edu/farm-ranch/economics-marketing/farm-bil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1108" y="989745"/>
            <a:ext cx="8110943" cy="1470025"/>
          </a:xfrm>
        </p:spPr>
        <p:txBody>
          <a:bodyPr/>
          <a:lstStyle/>
          <a:p>
            <a:r>
              <a:rPr lang="en-US" b="1" dirty="0" smtClean="0"/>
              <a:t>Peanuts and Rice</a:t>
            </a:r>
            <a:endParaRPr lang="en-US" b="1" dirty="0"/>
          </a:p>
        </p:txBody>
      </p:sp>
      <p:sp>
        <p:nvSpPr>
          <p:cNvPr id="3" name="Subtitle 2"/>
          <p:cNvSpPr>
            <a:spLocks noGrp="1"/>
          </p:cNvSpPr>
          <p:nvPr>
            <p:ph type="subTitle" idx="1"/>
          </p:nvPr>
        </p:nvSpPr>
        <p:spPr>
          <a:xfrm>
            <a:off x="642997" y="2330245"/>
            <a:ext cx="7772400" cy="3421629"/>
          </a:xfrm>
        </p:spPr>
        <p:txBody>
          <a:bodyPr/>
          <a:lstStyle/>
          <a:p>
            <a:pPr fontAlgn="auto">
              <a:spcAft>
                <a:spcPts val="0"/>
              </a:spcAft>
              <a:defRPr/>
            </a:pPr>
            <a:r>
              <a:rPr lang="en-US" sz="2400" b="1" dirty="0">
                <a:solidFill>
                  <a:schemeClr val="tx1">
                    <a:lumMod val="50000"/>
                    <a:lumOff val="50000"/>
                  </a:schemeClr>
                </a:solidFill>
              </a:rPr>
              <a:t>2014 Farm Bill Education Conference</a:t>
            </a:r>
          </a:p>
          <a:p>
            <a:pPr fontAlgn="auto">
              <a:spcAft>
                <a:spcPts val="0"/>
              </a:spcAft>
              <a:defRPr/>
            </a:pPr>
            <a:r>
              <a:rPr lang="en-US" sz="2400" b="1" dirty="0">
                <a:solidFill>
                  <a:schemeClr val="tx1">
                    <a:lumMod val="50000"/>
                    <a:lumOff val="50000"/>
                  </a:schemeClr>
                </a:solidFill>
              </a:rPr>
              <a:t>Kansas City Airport Hilton Hotel</a:t>
            </a:r>
          </a:p>
          <a:p>
            <a:pPr fontAlgn="auto">
              <a:spcAft>
                <a:spcPts val="0"/>
              </a:spcAft>
              <a:defRPr/>
            </a:pPr>
            <a:r>
              <a:rPr lang="en-US" sz="2400" b="1" dirty="0">
                <a:solidFill>
                  <a:schemeClr val="tx1">
                    <a:lumMod val="50000"/>
                    <a:lumOff val="50000"/>
                  </a:schemeClr>
                </a:solidFill>
              </a:rPr>
              <a:t>Kansas City, Missouri</a:t>
            </a:r>
          </a:p>
          <a:p>
            <a:pPr fontAlgn="auto">
              <a:spcAft>
                <a:spcPts val="0"/>
              </a:spcAft>
              <a:defRPr/>
            </a:pPr>
            <a:r>
              <a:rPr lang="en-US" sz="2400" b="1" dirty="0">
                <a:solidFill>
                  <a:schemeClr val="tx1">
                    <a:lumMod val="50000"/>
                    <a:lumOff val="50000"/>
                  </a:schemeClr>
                </a:solidFill>
              </a:rPr>
              <a:t>September 3-4, </a:t>
            </a:r>
            <a:r>
              <a:rPr lang="en-US" sz="2400" b="1" dirty="0" smtClean="0">
                <a:solidFill>
                  <a:schemeClr val="tx1">
                    <a:lumMod val="50000"/>
                    <a:lumOff val="50000"/>
                  </a:schemeClr>
                </a:solidFill>
              </a:rPr>
              <a:t>2014</a:t>
            </a:r>
          </a:p>
          <a:p>
            <a:pPr fontAlgn="auto">
              <a:spcAft>
                <a:spcPts val="0"/>
              </a:spcAft>
              <a:defRPr/>
            </a:pPr>
            <a:endParaRPr lang="en-US" sz="2400" b="1" dirty="0">
              <a:solidFill>
                <a:schemeClr val="tx1">
                  <a:lumMod val="50000"/>
                  <a:lumOff val="50000"/>
                </a:schemeClr>
              </a:solidFill>
            </a:endParaRPr>
          </a:p>
          <a:p>
            <a:pPr fontAlgn="auto">
              <a:spcAft>
                <a:spcPts val="0"/>
              </a:spcAft>
              <a:defRPr/>
            </a:pPr>
            <a:r>
              <a:rPr lang="en-US" sz="2400" b="1" dirty="0" smtClean="0">
                <a:solidFill>
                  <a:schemeClr val="tx1">
                    <a:lumMod val="50000"/>
                    <a:lumOff val="50000"/>
                  </a:schemeClr>
                </a:solidFill>
              </a:rPr>
              <a:t>Nathan Smith, PhD</a:t>
            </a:r>
          </a:p>
          <a:p>
            <a:pPr fontAlgn="auto">
              <a:spcAft>
                <a:spcPts val="0"/>
              </a:spcAft>
              <a:defRPr/>
            </a:pPr>
            <a:r>
              <a:rPr lang="en-US" sz="2400" b="1" dirty="0" smtClean="0">
                <a:solidFill>
                  <a:schemeClr val="tx1">
                    <a:lumMod val="50000"/>
                    <a:lumOff val="50000"/>
                  </a:schemeClr>
                </a:solidFill>
              </a:rPr>
              <a:t>Extension Economist</a:t>
            </a:r>
          </a:p>
          <a:p>
            <a:pPr fontAlgn="auto">
              <a:spcAft>
                <a:spcPts val="0"/>
              </a:spcAft>
              <a:defRPr/>
            </a:pPr>
            <a:r>
              <a:rPr lang="en-US" sz="2400" b="1" dirty="0" smtClean="0">
                <a:solidFill>
                  <a:schemeClr val="tx1">
                    <a:lumMod val="50000"/>
                    <a:lumOff val="50000"/>
                  </a:schemeClr>
                </a:solidFill>
              </a:rPr>
              <a:t>Agricultural </a:t>
            </a:r>
            <a:r>
              <a:rPr lang="en-US" sz="2400" b="1" dirty="0">
                <a:solidFill>
                  <a:schemeClr val="tx1">
                    <a:lumMod val="50000"/>
                    <a:lumOff val="50000"/>
                  </a:schemeClr>
                </a:solidFill>
              </a:rPr>
              <a:t>and Applied Economics</a:t>
            </a:r>
          </a:p>
          <a:p>
            <a:endParaRPr lang="en-US" sz="24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8993" y="263113"/>
            <a:ext cx="6704079" cy="1200329"/>
          </a:xfrm>
          <a:prstGeom prst="rect">
            <a:avLst/>
          </a:prstGeom>
        </p:spPr>
        <p:txBody>
          <a:bodyPr wrap="none">
            <a:spAutoFit/>
          </a:bodyPr>
          <a:lstStyle/>
          <a:p>
            <a:pPr algn="ctr"/>
            <a:r>
              <a:rPr lang="en-US" sz="4400" dirty="0" smtClean="0">
                <a:latin typeface="+mn-lt"/>
                <a:cs typeface="Arial" panose="020B0604020202020204" pitchFamily="34" charset="0"/>
              </a:rPr>
              <a:t>Generic Base Example</a:t>
            </a:r>
          </a:p>
          <a:p>
            <a:pPr algn="ctr"/>
            <a:r>
              <a:rPr lang="en-US" sz="2400" i="1" dirty="0" smtClean="0">
                <a:latin typeface="Arial" panose="020B0604020202020204" pitchFamily="34" charset="0"/>
                <a:cs typeface="Arial" panose="020B0604020202020204" pitchFamily="34" charset="0"/>
              </a:rPr>
              <a:t>Use Previous Reallocated Base Farm Example</a:t>
            </a:r>
            <a:r>
              <a:rPr lang="en-US" sz="2800" i="1" dirty="0" smtClean="0">
                <a:latin typeface="Arial" panose="020B0604020202020204" pitchFamily="34" charset="0"/>
                <a:cs typeface="Arial" panose="020B0604020202020204" pitchFamily="34" charset="0"/>
              </a:rPr>
              <a:t> </a:t>
            </a:r>
            <a:endParaRPr lang="en-US" sz="2800" i="1" dirty="0">
              <a:latin typeface="Arial" panose="020B0604020202020204" pitchFamily="34" charset="0"/>
              <a:cs typeface="Arial" panose="020B0604020202020204" pitchFamily="34" charset="0"/>
            </a:endParaRPr>
          </a:p>
        </p:txBody>
      </p:sp>
      <p:sp>
        <p:nvSpPr>
          <p:cNvPr id="4" name="Rectangle 3"/>
          <p:cNvSpPr/>
          <p:nvPr/>
        </p:nvSpPr>
        <p:spPr>
          <a:xfrm>
            <a:off x="233261" y="3240580"/>
            <a:ext cx="5221608" cy="1692771"/>
          </a:xfrm>
          <a:prstGeom prst="rect">
            <a:avLst/>
          </a:prstGeom>
        </p:spPr>
        <p:txBody>
          <a:bodyPr wrap="square">
            <a:spAutoFit/>
          </a:bodyPr>
          <a:lstStyle/>
          <a:p>
            <a:pPr>
              <a:buClr>
                <a:srgbClr val="CC0000"/>
              </a:buClr>
              <a:buSzPct val="150000"/>
            </a:pPr>
            <a:r>
              <a:rPr lang="en-US" sz="2000" b="1" dirty="0" smtClean="0">
                <a:latin typeface="Arial" panose="020B0604020202020204" pitchFamily="34" charset="0"/>
                <a:cs typeface="Arial" panose="020B0604020202020204" pitchFamily="34" charset="0"/>
              </a:rPr>
              <a:t>In 2014, assume the producer plants:</a:t>
            </a:r>
            <a:r>
              <a:rPr lang="en-US" sz="2000" dirty="0" smtClean="0">
                <a:latin typeface="Arial" panose="020B0604020202020204" pitchFamily="34" charset="0"/>
                <a:cs typeface="Arial" panose="020B0604020202020204" pitchFamily="34" charset="0"/>
              </a:rPr>
              <a:t> </a:t>
            </a:r>
          </a:p>
          <a:p>
            <a:pPr lvl="1" indent="-457200">
              <a:buClr>
                <a:srgbClr val="CC0000"/>
              </a:buClr>
              <a:buSzPct val="150000"/>
            </a:pPr>
            <a:r>
              <a:rPr lang="en-US" sz="2000" b="1" dirty="0" smtClean="0">
                <a:latin typeface="Arial" panose="020B0604020202020204" pitchFamily="34" charset="0"/>
                <a:cs typeface="Arial" panose="020B0604020202020204" pitchFamily="34" charset="0"/>
              </a:rPr>
              <a:t>  65 peanut acres  </a:t>
            </a:r>
          </a:p>
          <a:p>
            <a:pPr lvl="1" indent="-457200">
              <a:buClr>
                <a:srgbClr val="CC0000"/>
              </a:buClr>
              <a:buSzPct val="150000"/>
            </a:pPr>
            <a:r>
              <a:rPr lang="en-US" sz="2000" b="1" dirty="0" smtClean="0">
                <a:latin typeface="Arial" panose="020B0604020202020204" pitchFamily="34" charset="0"/>
                <a:cs typeface="Arial" panose="020B0604020202020204" pitchFamily="34" charset="0"/>
              </a:rPr>
              <a:t>  65 corn acres </a:t>
            </a:r>
          </a:p>
          <a:p>
            <a:pPr lvl="1" indent="-457200">
              <a:buClr>
                <a:srgbClr val="CC0000"/>
              </a:buClr>
              <a:buSzPct val="150000"/>
            </a:pPr>
            <a:r>
              <a:rPr lang="en-US" sz="2000" b="1" u="sng" dirty="0" smtClean="0">
                <a:latin typeface="Arial" panose="020B0604020202020204" pitchFamily="34" charset="0"/>
                <a:cs typeface="Arial" panose="020B0604020202020204" pitchFamily="34" charset="0"/>
              </a:rPr>
              <a:t>  70 cotton acres</a:t>
            </a:r>
          </a:p>
          <a:p>
            <a:pPr lvl="1" indent="-457200">
              <a:buClr>
                <a:srgbClr val="CC0000"/>
              </a:buClr>
              <a:buSzPct val="150000"/>
            </a:pPr>
            <a:r>
              <a:rPr lang="en-US" sz="2000" b="1" dirty="0" smtClean="0">
                <a:latin typeface="Arial" panose="020B0604020202020204" pitchFamily="34" charset="0"/>
                <a:cs typeface="Arial" panose="020B0604020202020204" pitchFamily="34" charset="0"/>
              </a:rPr>
              <a:t>200 acres total</a:t>
            </a:r>
          </a:p>
        </p:txBody>
      </p:sp>
      <p:sp>
        <p:nvSpPr>
          <p:cNvPr id="5" name="TextBox 4"/>
          <p:cNvSpPr txBox="1"/>
          <p:nvPr/>
        </p:nvSpPr>
        <p:spPr>
          <a:xfrm>
            <a:off x="2648587" y="3706238"/>
            <a:ext cx="6511141" cy="415498"/>
          </a:xfrm>
          <a:prstGeom prst="rect">
            <a:avLst/>
          </a:prstGeom>
          <a:noFill/>
        </p:spPr>
        <p:txBody>
          <a:bodyPr wrap="none" rtlCol="0">
            <a:spAutoFit/>
          </a:bodyPr>
          <a:lstStyle/>
          <a:p>
            <a:r>
              <a:rPr lang="en-US" sz="2100" b="1" dirty="0" smtClean="0"/>
              <a:t>130 acres covered commodities &gt; 100 Generic base acres</a:t>
            </a:r>
            <a:endParaRPr lang="en-US" sz="2100" b="1" dirty="0"/>
          </a:p>
        </p:txBody>
      </p:sp>
      <p:grpSp>
        <p:nvGrpSpPr>
          <p:cNvPr id="9" name="Group 8"/>
          <p:cNvGrpSpPr>
            <a:grpSpLocks noChangeAspect="1"/>
          </p:cNvGrpSpPr>
          <p:nvPr/>
        </p:nvGrpSpPr>
        <p:grpSpPr>
          <a:xfrm>
            <a:off x="292176" y="1441916"/>
            <a:ext cx="4868043" cy="1645920"/>
            <a:chOff x="762000" y="1416147"/>
            <a:chExt cx="3881958" cy="1381665"/>
          </a:xfrm>
        </p:grpSpPr>
        <p:sp>
          <p:nvSpPr>
            <p:cNvPr id="10" name="Rectangle 9"/>
            <p:cNvSpPr/>
            <p:nvPr/>
          </p:nvSpPr>
          <p:spPr>
            <a:xfrm>
              <a:off x="762000" y="1418897"/>
              <a:ext cx="1812252"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585532" y="1418897"/>
              <a:ext cx="716343" cy="1371600"/>
            </a:xfrm>
            <a:prstGeom prst="rect">
              <a:avLst/>
            </a:prstGeom>
            <a:solidFill>
              <a:srgbClr val="CD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3301875" y="1416147"/>
              <a:ext cx="702001" cy="13716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003878" y="1426212"/>
              <a:ext cx="640080" cy="1371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370862" y="1850402"/>
              <a:ext cx="671360" cy="490888"/>
            </a:xfrm>
            <a:prstGeom prst="rect">
              <a:avLst/>
            </a:prstGeom>
            <a:noFill/>
          </p:spPr>
          <p:txBody>
            <a:bodyPr wrap="none" rtlCol="0">
              <a:spAutoFit/>
            </a:bodyPr>
            <a:lstStyle/>
            <a:p>
              <a:pPr algn="ctr"/>
              <a:r>
                <a:rPr lang="en-US" sz="1600" b="1" dirty="0" smtClean="0">
                  <a:solidFill>
                    <a:schemeClr val="bg1"/>
                  </a:solidFill>
                </a:rPr>
                <a:t>100</a:t>
              </a:r>
            </a:p>
            <a:p>
              <a:pPr algn="ctr"/>
              <a:r>
                <a:rPr lang="en-US" sz="1600" b="1" dirty="0" smtClean="0">
                  <a:solidFill>
                    <a:schemeClr val="bg1"/>
                  </a:solidFill>
                </a:rPr>
                <a:t>Generic</a:t>
              </a:r>
              <a:endParaRPr lang="en-US" sz="1600" b="1" dirty="0">
                <a:solidFill>
                  <a:schemeClr val="bg1"/>
                </a:solidFill>
              </a:endParaRPr>
            </a:p>
          </p:txBody>
        </p:sp>
        <p:sp>
          <p:nvSpPr>
            <p:cNvPr id="15" name="TextBox 14"/>
            <p:cNvSpPr txBox="1"/>
            <p:nvPr/>
          </p:nvSpPr>
          <p:spPr>
            <a:xfrm>
              <a:off x="2574252" y="1850402"/>
              <a:ext cx="691710" cy="490888"/>
            </a:xfrm>
            <a:prstGeom prst="rect">
              <a:avLst/>
            </a:prstGeom>
            <a:noFill/>
          </p:spPr>
          <p:txBody>
            <a:bodyPr wrap="none" rtlCol="0">
              <a:spAutoFit/>
            </a:bodyPr>
            <a:lstStyle/>
            <a:p>
              <a:pPr algn="ctr"/>
              <a:r>
                <a:rPr lang="en-US" sz="1600" b="1" dirty="0" smtClean="0">
                  <a:solidFill>
                    <a:schemeClr val="bg1"/>
                  </a:solidFill>
                </a:rPr>
                <a:t>40</a:t>
              </a:r>
            </a:p>
            <a:p>
              <a:pPr algn="ctr"/>
              <a:r>
                <a:rPr lang="en-US" sz="1600" b="1" dirty="0" smtClean="0">
                  <a:solidFill>
                    <a:schemeClr val="bg1"/>
                  </a:solidFill>
                </a:rPr>
                <a:t>Peanuts</a:t>
              </a:r>
              <a:endParaRPr lang="en-US" sz="1600" b="1" dirty="0">
                <a:solidFill>
                  <a:schemeClr val="bg1"/>
                </a:solidFill>
              </a:endParaRPr>
            </a:p>
          </p:txBody>
        </p:sp>
        <p:sp>
          <p:nvSpPr>
            <p:cNvPr id="16" name="TextBox 15"/>
            <p:cNvSpPr txBox="1"/>
            <p:nvPr/>
          </p:nvSpPr>
          <p:spPr>
            <a:xfrm>
              <a:off x="3407724" y="1840339"/>
              <a:ext cx="469390" cy="490888"/>
            </a:xfrm>
            <a:prstGeom prst="rect">
              <a:avLst/>
            </a:prstGeom>
            <a:noFill/>
          </p:spPr>
          <p:txBody>
            <a:bodyPr wrap="none" rtlCol="0">
              <a:spAutoFit/>
            </a:bodyPr>
            <a:lstStyle/>
            <a:p>
              <a:pPr algn="ctr"/>
              <a:r>
                <a:rPr lang="en-US" sz="1600" b="1" dirty="0" smtClean="0">
                  <a:solidFill>
                    <a:schemeClr val="bg1"/>
                  </a:solidFill>
                </a:rPr>
                <a:t>40</a:t>
              </a:r>
            </a:p>
            <a:p>
              <a:pPr algn="ctr"/>
              <a:r>
                <a:rPr lang="en-US" sz="1600" b="1" dirty="0" smtClean="0">
                  <a:solidFill>
                    <a:schemeClr val="bg1"/>
                  </a:solidFill>
                </a:rPr>
                <a:t>Corn</a:t>
              </a:r>
              <a:endParaRPr lang="en-US" sz="1600" b="1" dirty="0">
                <a:solidFill>
                  <a:schemeClr val="bg1"/>
                </a:solidFill>
              </a:endParaRPr>
            </a:p>
          </p:txBody>
        </p:sp>
        <p:sp>
          <p:nvSpPr>
            <p:cNvPr id="17" name="TextBox 16"/>
            <p:cNvSpPr txBox="1"/>
            <p:nvPr/>
          </p:nvSpPr>
          <p:spPr>
            <a:xfrm>
              <a:off x="4060177" y="1832337"/>
              <a:ext cx="512852" cy="490888"/>
            </a:xfrm>
            <a:prstGeom prst="rect">
              <a:avLst/>
            </a:prstGeom>
            <a:noFill/>
          </p:spPr>
          <p:txBody>
            <a:bodyPr wrap="none" rtlCol="0">
              <a:spAutoFit/>
            </a:bodyPr>
            <a:lstStyle/>
            <a:p>
              <a:pPr algn="ctr"/>
              <a:r>
                <a:rPr lang="en-US" sz="1600" b="1" dirty="0" smtClean="0"/>
                <a:t>20</a:t>
              </a:r>
            </a:p>
            <a:p>
              <a:pPr algn="ctr"/>
              <a:r>
                <a:rPr lang="en-US" sz="1600" b="1" dirty="0" smtClean="0"/>
                <a:t>None</a:t>
              </a:r>
              <a:endParaRPr lang="en-US" sz="1600" b="1" dirty="0"/>
            </a:p>
          </p:txBody>
        </p:sp>
      </p:grpSp>
      <p:sp>
        <p:nvSpPr>
          <p:cNvPr id="18" name="TextBox 17"/>
          <p:cNvSpPr txBox="1"/>
          <p:nvPr/>
        </p:nvSpPr>
        <p:spPr>
          <a:xfrm>
            <a:off x="5406391" y="2004260"/>
            <a:ext cx="1676806" cy="461665"/>
          </a:xfrm>
          <a:prstGeom prst="rect">
            <a:avLst/>
          </a:prstGeom>
          <a:noFill/>
        </p:spPr>
        <p:txBody>
          <a:bodyPr wrap="none" rtlCol="0">
            <a:spAutoFit/>
          </a:bodyPr>
          <a:lstStyle/>
          <a:p>
            <a:r>
              <a:rPr lang="en-US" sz="2400" b="1" dirty="0" smtClean="0"/>
              <a:t>=  200 acres</a:t>
            </a:r>
            <a:endParaRPr lang="en-US" sz="2400" b="1" dirty="0"/>
          </a:p>
        </p:txBody>
      </p:sp>
      <p:sp>
        <p:nvSpPr>
          <p:cNvPr id="19" name="Right Brace 18"/>
          <p:cNvSpPr/>
          <p:nvPr/>
        </p:nvSpPr>
        <p:spPr>
          <a:xfrm>
            <a:off x="2476339" y="3731953"/>
            <a:ext cx="205156" cy="381891"/>
          </a:xfrm>
          <a:prstGeom prst="rightBrace">
            <a:avLst/>
          </a:prstGeom>
          <a:ln>
            <a:solidFill>
              <a:srgbClr val="CD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2619668" y="4277617"/>
            <a:ext cx="5793509" cy="830997"/>
          </a:xfrm>
          <a:prstGeom prst="rect">
            <a:avLst/>
          </a:prstGeom>
          <a:solidFill>
            <a:schemeClr val="tx2">
              <a:lumMod val="20000"/>
              <a:lumOff val="80000"/>
            </a:schemeClr>
          </a:solidFill>
          <a:ln w="15875">
            <a:solidFill>
              <a:srgbClr val="CD0000"/>
            </a:solidFill>
          </a:ln>
        </p:spPr>
        <p:txBody>
          <a:bodyPr wrap="none" rtlCol="0">
            <a:spAutoFit/>
          </a:bodyPr>
          <a:lstStyle/>
          <a:p>
            <a:r>
              <a:rPr lang="en-US" sz="2400" b="1" dirty="0" smtClean="0"/>
              <a:t>65/130 x 100 = 50 acres assigned to peanuts</a:t>
            </a:r>
          </a:p>
          <a:p>
            <a:r>
              <a:rPr lang="en-US" sz="2400" b="1" dirty="0" smtClean="0"/>
              <a:t>65/130 x 100 = 50 acres assigned to corn</a:t>
            </a:r>
            <a:endParaRPr lang="en-US" sz="2400" b="1" dirty="0"/>
          </a:p>
        </p:txBody>
      </p:sp>
      <p:sp>
        <p:nvSpPr>
          <p:cNvPr id="21" name="TextBox 20"/>
          <p:cNvSpPr txBox="1"/>
          <p:nvPr/>
        </p:nvSpPr>
        <p:spPr>
          <a:xfrm>
            <a:off x="1746506" y="5179796"/>
            <a:ext cx="6676828" cy="830997"/>
          </a:xfrm>
          <a:prstGeom prst="rect">
            <a:avLst/>
          </a:prstGeom>
          <a:solidFill>
            <a:srgbClr val="FFFF00"/>
          </a:solidFill>
          <a:ln>
            <a:solidFill>
              <a:srgbClr val="CD0000"/>
            </a:solidFill>
          </a:ln>
        </p:spPr>
        <p:txBody>
          <a:bodyPr wrap="none" rtlCol="0">
            <a:spAutoFit/>
          </a:bodyPr>
          <a:lstStyle/>
          <a:p>
            <a:r>
              <a:rPr lang="en-US" sz="2400" b="1" dirty="0" smtClean="0"/>
              <a:t>(40 base + 50 generic) = 90 total peanut base acres</a:t>
            </a:r>
          </a:p>
          <a:p>
            <a:r>
              <a:rPr lang="en-US" sz="2400" b="1" dirty="0" smtClean="0"/>
              <a:t>(40 base + 50 generic) = 90 total corn base acres</a:t>
            </a:r>
            <a:endParaRPr lang="en-US" sz="2400" b="1" dirty="0"/>
          </a:p>
        </p:txBody>
      </p:sp>
      <p:sp>
        <p:nvSpPr>
          <p:cNvPr id="2" name="TextBox 1"/>
          <p:cNvSpPr txBox="1"/>
          <p:nvPr/>
        </p:nvSpPr>
        <p:spPr>
          <a:xfrm>
            <a:off x="2844065" y="6113698"/>
            <a:ext cx="5995135" cy="646331"/>
          </a:xfrm>
          <a:prstGeom prst="rect">
            <a:avLst/>
          </a:prstGeom>
          <a:solidFill>
            <a:schemeClr val="bg1"/>
          </a:solidFill>
        </p:spPr>
        <p:txBody>
          <a:bodyPr wrap="square" rtlCol="0">
            <a:spAutoFit/>
          </a:bodyPr>
          <a:lstStyle/>
          <a:p>
            <a:r>
              <a:rPr lang="en-US" b="1" dirty="0" smtClean="0"/>
              <a:t>Can have more total base than planted in a year because Crop Base (non-generic) does not have to be planted.</a:t>
            </a:r>
            <a:endParaRPr lang="en-US" b="1" dirty="0"/>
          </a:p>
        </p:txBody>
      </p:sp>
      <p:sp>
        <p:nvSpPr>
          <p:cNvPr id="26" name="Rectangle 25"/>
          <p:cNvSpPr/>
          <p:nvPr/>
        </p:nvSpPr>
        <p:spPr>
          <a:xfrm>
            <a:off x="294482" y="1453906"/>
            <a:ext cx="1133992" cy="1633930"/>
          </a:xfrm>
          <a:prstGeom prst="rect">
            <a:avLst/>
          </a:prstGeom>
          <a:solidFill>
            <a:srgbClr val="CD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a:spLocks noChangeAspect="1"/>
          </p:cNvSpPr>
          <p:nvPr/>
        </p:nvSpPr>
        <p:spPr>
          <a:xfrm>
            <a:off x="1428474" y="1463442"/>
            <a:ext cx="1151047" cy="1612404"/>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484942" y="1988928"/>
            <a:ext cx="867416" cy="584774"/>
          </a:xfrm>
          <a:prstGeom prst="rect">
            <a:avLst/>
          </a:prstGeom>
          <a:noFill/>
        </p:spPr>
        <p:txBody>
          <a:bodyPr wrap="none" rtlCol="0">
            <a:spAutoFit/>
          </a:bodyPr>
          <a:lstStyle/>
          <a:p>
            <a:pPr algn="ctr"/>
            <a:r>
              <a:rPr lang="en-US" sz="1600" b="1" dirty="0" smtClean="0">
                <a:solidFill>
                  <a:schemeClr val="bg1"/>
                </a:solidFill>
              </a:rPr>
              <a:t>50</a:t>
            </a:r>
          </a:p>
          <a:p>
            <a:pPr algn="ctr"/>
            <a:r>
              <a:rPr lang="en-US" sz="1600" b="1" dirty="0" smtClean="0">
                <a:solidFill>
                  <a:schemeClr val="bg1"/>
                </a:solidFill>
              </a:rPr>
              <a:t>Peanuts</a:t>
            </a:r>
            <a:endParaRPr lang="en-US" sz="1600" b="1" dirty="0">
              <a:solidFill>
                <a:schemeClr val="bg1"/>
              </a:solidFill>
            </a:endParaRPr>
          </a:p>
        </p:txBody>
      </p:sp>
      <p:sp>
        <p:nvSpPr>
          <p:cNvPr id="38" name="TextBox 37"/>
          <p:cNvSpPr txBox="1"/>
          <p:nvPr/>
        </p:nvSpPr>
        <p:spPr>
          <a:xfrm>
            <a:off x="1709685" y="2004260"/>
            <a:ext cx="588623" cy="584774"/>
          </a:xfrm>
          <a:prstGeom prst="rect">
            <a:avLst/>
          </a:prstGeom>
          <a:noFill/>
        </p:spPr>
        <p:txBody>
          <a:bodyPr wrap="none" rtlCol="0">
            <a:spAutoFit/>
          </a:bodyPr>
          <a:lstStyle/>
          <a:p>
            <a:pPr algn="ctr"/>
            <a:r>
              <a:rPr lang="en-US" sz="1600" b="1" dirty="0" smtClean="0">
                <a:solidFill>
                  <a:schemeClr val="bg1"/>
                </a:solidFill>
              </a:rPr>
              <a:t>50</a:t>
            </a:r>
          </a:p>
          <a:p>
            <a:pPr algn="ctr"/>
            <a:r>
              <a:rPr lang="en-US" sz="1600" b="1" dirty="0" smtClean="0">
                <a:solidFill>
                  <a:schemeClr val="bg1"/>
                </a:solidFill>
              </a:rPr>
              <a:t>Corn</a:t>
            </a:r>
            <a:endParaRPr lang="en-US" sz="1600" b="1" dirty="0">
              <a:solidFill>
                <a:schemeClr val="bg1"/>
              </a:solidFill>
            </a:endParaRPr>
          </a:p>
        </p:txBody>
      </p:sp>
    </p:spTree>
    <p:extLst>
      <p:ext uri="{BB962C8B-B14F-4D97-AF65-F5344CB8AC3E}">
        <p14:creationId xmlns:p14="http://schemas.microsoft.com/office/powerpoint/2010/main" val="400927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arn(inVertical)">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animBg="1"/>
      <p:bldP spid="20" grpId="0" animBg="1"/>
      <p:bldP spid="21" grpId="0" animBg="1"/>
      <p:bldP spid="2" grpId="0" animBg="1"/>
      <p:bldP spid="26" grpId="0" animBg="1"/>
      <p:bldP spid="36" grpId="0" animBg="1"/>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854453"/>
          </a:xfrm>
        </p:spPr>
        <p:txBody>
          <a:bodyPr/>
          <a:lstStyle/>
          <a:p>
            <a:r>
              <a:rPr lang="en-US" altLang="en-US" dirty="0" smtClean="0">
                <a:latin typeface="Calibri" panose="020F0502020204030204" pitchFamily="34" charset="0"/>
                <a:ea typeface="ＭＳ Ｐゴシック" pitchFamily="34" charset="-128"/>
                <a:cs typeface="Arial" pitchFamily="34" charset="0"/>
              </a:rPr>
              <a:t>Opportunity to Update Yields</a:t>
            </a:r>
          </a:p>
        </p:txBody>
      </p:sp>
      <p:sp>
        <p:nvSpPr>
          <p:cNvPr id="19459" name="Content Placeholder 2"/>
          <p:cNvSpPr>
            <a:spLocks noGrp="1"/>
          </p:cNvSpPr>
          <p:nvPr>
            <p:ph idx="1"/>
          </p:nvPr>
        </p:nvSpPr>
        <p:spPr>
          <a:xfrm>
            <a:off x="457201" y="1129091"/>
            <a:ext cx="8229600" cy="2218793"/>
          </a:xfrm>
        </p:spPr>
        <p:txBody>
          <a:bodyPr/>
          <a:lstStyle/>
          <a:p>
            <a:r>
              <a:rPr lang="en-US" altLang="en-US" sz="2400" dirty="0">
                <a:ea typeface="ＭＳ Ｐゴシック" pitchFamily="34" charset="-128"/>
              </a:rPr>
              <a:t>PLC Payment Yield (assumed to be the CCP Yield)</a:t>
            </a:r>
          </a:p>
          <a:p>
            <a:r>
              <a:rPr lang="en-US" altLang="en-US" sz="2400" dirty="0" smtClean="0">
                <a:ea typeface="ＭＳ Ｐゴシック" pitchFamily="34" charset="-128"/>
              </a:rPr>
              <a:t>Landowner has 1-time option to update yields on </a:t>
            </a:r>
            <a:r>
              <a:rPr lang="en-US" altLang="en-US" sz="2400" dirty="0">
                <a:ea typeface="ＭＳ Ｐゴシック" pitchFamily="34" charset="-128"/>
              </a:rPr>
              <a:t>a crop-by-crop, farm by farm basis.</a:t>
            </a:r>
          </a:p>
          <a:p>
            <a:r>
              <a:rPr lang="en-US" altLang="en-US" sz="2400" dirty="0" smtClean="0">
                <a:ea typeface="ＭＳ Ｐゴシック" pitchFamily="34" charset="-128"/>
              </a:rPr>
              <a:t>May </a:t>
            </a:r>
            <a:r>
              <a:rPr lang="en-US" altLang="en-US" sz="2400" dirty="0">
                <a:ea typeface="ＭＳ Ｐゴシック" pitchFamily="34" charset="-128"/>
              </a:rPr>
              <a:t>retain current </a:t>
            </a:r>
            <a:r>
              <a:rPr lang="en-US" altLang="en-US" sz="2400" dirty="0" smtClean="0">
                <a:ea typeface="ＭＳ Ｐゴシック" pitchFamily="34" charset="-128"/>
              </a:rPr>
              <a:t>yield </a:t>
            </a:r>
            <a:r>
              <a:rPr lang="en-US" altLang="en-US" sz="2400" dirty="0">
                <a:ea typeface="ＭＳ Ｐゴシック" pitchFamily="34" charset="-128"/>
              </a:rPr>
              <a:t>or update.</a:t>
            </a:r>
          </a:p>
          <a:p>
            <a:r>
              <a:rPr lang="en-US" altLang="en-US" sz="2400" b="1" dirty="0">
                <a:solidFill>
                  <a:srgbClr val="000099"/>
                </a:solidFill>
                <a:ea typeface="ＭＳ Ｐゴシック" pitchFamily="34" charset="-128"/>
              </a:rPr>
              <a:t>90%</a:t>
            </a:r>
            <a:r>
              <a:rPr lang="en-US" altLang="en-US" sz="2400" dirty="0">
                <a:solidFill>
                  <a:srgbClr val="000099"/>
                </a:solidFill>
                <a:ea typeface="ＭＳ Ｐゴシック" pitchFamily="34" charset="-128"/>
              </a:rPr>
              <a:t> </a:t>
            </a:r>
            <a:r>
              <a:rPr lang="en-US" altLang="en-US" sz="2400" dirty="0">
                <a:ea typeface="ＭＳ Ｐゴシック" pitchFamily="34" charset="-128"/>
              </a:rPr>
              <a:t>of the </a:t>
            </a:r>
            <a:r>
              <a:rPr lang="en-US" altLang="en-US" sz="2400" b="1" dirty="0">
                <a:solidFill>
                  <a:srgbClr val="FF0000"/>
                </a:solidFill>
                <a:ea typeface="ＭＳ Ｐゴシック" pitchFamily="34" charset="-128"/>
              </a:rPr>
              <a:t>2008-2012</a:t>
            </a:r>
            <a:r>
              <a:rPr lang="en-US" altLang="en-US" sz="2400" dirty="0">
                <a:ea typeface="ＭＳ Ｐゴシック" pitchFamily="34" charset="-128"/>
              </a:rPr>
              <a:t> </a:t>
            </a:r>
            <a:r>
              <a:rPr lang="en-US" altLang="en-US" sz="2400" dirty="0" smtClean="0">
                <a:ea typeface="ＭＳ Ｐゴシック" pitchFamily="34" charset="-128"/>
              </a:rPr>
              <a:t>average </a:t>
            </a:r>
            <a:r>
              <a:rPr lang="en-US" altLang="en-US" sz="2400" dirty="0">
                <a:ea typeface="ＭＳ Ｐゴシック" pitchFamily="34" charset="-128"/>
              </a:rPr>
              <a:t>yield per planted </a:t>
            </a:r>
            <a:r>
              <a:rPr lang="en-US" altLang="en-US" sz="2400" dirty="0" smtClean="0">
                <a:ea typeface="ＭＳ Ｐゴシック" pitchFamily="34" charset="-128"/>
              </a:rPr>
              <a:t>acre. </a:t>
            </a:r>
            <a:endParaRPr lang="en-US" altLang="en-US" sz="2800"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230123032"/>
              </p:ext>
            </p:extLst>
          </p:nvPr>
        </p:nvGraphicFramePr>
        <p:xfrm>
          <a:off x="1238865" y="3347884"/>
          <a:ext cx="6651521" cy="3274140"/>
        </p:xfrm>
        <a:graphic>
          <a:graphicData uri="http://schemas.openxmlformats.org/drawingml/2006/table">
            <a:tbl>
              <a:tblPr/>
              <a:tblGrid>
                <a:gridCol w="1575701"/>
                <a:gridCol w="1691940"/>
                <a:gridCol w="1691940"/>
                <a:gridCol w="1691940"/>
              </a:tblGrid>
              <a:tr h="375012">
                <a:tc gridSpan="4">
                  <a:txBody>
                    <a:bodyPr/>
                    <a:lstStyle/>
                    <a:p>
                      <a:pPr algn="ctr" fontAlgn="b"/>
                      <a:r>
                        <a:rPr lang="en-US" sz="2000" b="1" i="0" u="none" strike="noStrike" dirty="0">
                          <a:solidFill>
                            <a:srgbClr val="FFFFFF"/>
                          </a:solidFill>
                          <a:effectLst/>
                          <a:latin typeface="Calibri"/>
                        </a:rPr>
                        <a:t>Peanut Example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60588">
                <a:tc>
                  <a:txBody>
                    <a:bodyPr/>
                    <a:lstStyle/>
                    <a:p>
                      <a:pPr algn="l" fontAlgn="b"/>
                      <a:r>
                        <a:rPr lang="en-US" sz="20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a:rPr>
                        <a:t>Production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a:rPr>
                        <a:t>Acres Planted</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1" i="0" u="none" strike="noStrike">
                          <a:solidFill>
                            <a:srgbClr val="000000"/>
                          </a:solidFill>
                          <a:effectLst/>
                          <a:latin typeface="Calibri"/>
                        </a:rPr>
                        <a:t>Yield Per Acre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60588">
                <a:tc>
                  <a:txBody>
                    <a:bodyPr/>
                    <a:lstStyle/>
                    <a:p>
                      <a:pPr algn="ctr" fontAlgn="b"/>
                      <a:r>
                        <a:rPr lang="en-US" sz="2000" b="1" i="0" u="none" strike="noStrike">
                          <a:solidFill>
                            <a:srgbClr val="000000"/>
                          </a:solidFill>
                          <a:effectLst/>
                          <a:latin typeface="Calibri"/>
                        </a:rPr>
                        <a:t>2008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effectLst/>
                          <a:latin typeface="Calibri"/>
                        </a:rPr>
                        <a:t>760,000</a:t>
                      </a:r>
                      <a:endParaRPr lang="en-US"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a:solidFill>
                            <a:srgbClr val="000000"/>
                          </a:solidFill>
                          <a:effectLst/>
                          <a:latin typeface="Calibri"/>
                        </a:rPr>
                        <a:t>200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effectLst/>
                          <a:latin typeface="Calibri"/>
                        </a:rPr>
                        <a:t>3,800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60588">
                <a:tc>
                  <a:txBody>
                    <a:bodyPr/>
                    <a:lstStyle/>
                    <a:p>
                      <a:pPr algn="ctr" fontAlgn="b"/>
                      <a:r>
                        <a:rPr lang="en-US" sz="2000" b="1" i="0" u="none" strike="noStrike">
                          <a:solidFill>
                            <a:srgbClr val="000000"/>
                          </a:solidFill>
                          <a:effectLst/>
                          <a:latin typeface="Calibri"/>
                        </a:rPr>
                        <a:t>2009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2000" b="0" i="0" u="none" strike="noStrike" dirty="0" smtClean="0">
                          <a:solidFill>
                            <a:srgbClr val="000000"/>
                          </a:solidFill>
                          <a:effectLst/>
                          <a:latin typeface="Calibri"/>
                        </a:rPr>
                        <a:t>410,000</a:t>
                      </a:r>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a:solidFill>
                            <a:srgbClr val="000000"/>
                          </a:solidFill>
                          <a:effectLst/>
                          <a:latin typeface="Calibri"/>
                        </a:rPr>
                        <a:t>100</a:t>
                      </a: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dirty="0" smtClean="0">
                          <a:solidFill>
                            <a:srgbClr val="000000"/>
                          </a:solidFill>
                          <a:effectLst/>
                          <a:latin typeface="Calibri"/>
                        </a:rPr>
                        <a:t>4,100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360588">
                <a:tc>
                  <a:txBody>
                    <a:bodyPr/>
                    <a:lstStyle/>
                    <a:p>
                      <a:pPr algn="ctr" fontAlgn="b"/>
                      <a:r>
                        <a:rPr lang="en-US" sz="2000" b="1" i="0" u="none" strike="noStrike">
                          <a:solidFill>
                            <a:srgbClr val="000000"/>
                          </a:solidFill>
                          <a:effectLst/>
                          <a:latin typeface="Calibri"/>
                        </a:rPr>
                        <a:t>2010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2000" b="0" i="0" u="none" strike="noStrike" dirty="0" smtClean="0">
                          <a:solidFill>
                            <a:srgbClr val="000000"/>
                          </a:solidFill>
                          <a:effectLst/>
                          <a:latin typeface="Calibri"/>
                        </a:rPr>
                        <a:t>500,000</a:t>
                      </a:r>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125</a:t>
                      </a:r>
                    </a:p>
                  </a:txBody>
                  <a:tcPr marL="9525" marR="9525" marT="9525"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a:rPr>
                        <a:t>4,000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60588">
                <a:tc>
                  <a:txBody>
                    <a:bodyPr/>
                    <a:lstStyle/>
                    <a:p>
                      <a:pPr algn="ctr" fontAlgn="b"/>
                      <a:r>
                        <a:rPr lang="en-US" sz="2000" b="1" i="0" u="none" strike="noStrike">
                          <a:solidFill>
                            <a:srgbClr val="000000"/>
                          </a:solidFill>
                          <a:effectLst/>
                          <a:latin typeface="Calibri"/>
                        </a:rPr>
                        <a:t>2011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2000" b="0" i="0" u="none" strike="noStrike" dirty="0" smtClean="0">
                          <a:solidFill>
                            <a:srgbClr val="000000"/>
                          </a:solidFill>
                          <a:effectLst/>
                          <a:latin typeface="Calibri"/>
                        </a:rPr>
                        <a:t>352,500</a:t>
                      </a:r>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a:solidFill>
                            <a:srgbClr val="000000"/>
                          </a:solidFill>
                          <a:effectLst/>
                          <a:latin typeface="Calibri"/>
                        </a:rPr>
                        <a:t>75</a:t>
                      </a: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dirty="0" smtClean="0">
                          <a:solidFill>
                            <a:srgbClr val="000000"/>
                          </a:solidFill>
                          <a:effectLst/>
                          <a:latin typeface="Calibri"/>
                        </a:rPr>
                        <a:t>4,700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375012">
                <a:tc>
                  <a:txBody>
                    <a:bodyPr/>
                    <a:lstStyle/>
                    <a:p>
                      <a:pPr algn="ctr" fontAlgn="b"/>
                      <a:r>
                        <a:rPr lang="en-US" sz="2000" b="1" i="0" u="none" strike="noStrike" dirty="0">
                          <a:solidFill>
                            <a:srgbClr val="000000"/>
                          </a:solidFill>
                          <a:effectLst/>
                          <a:latin typeface="Calibri"/>
                        </a:rPr>
                        <a:t>2012</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1,120,000</a:t>
                      </a:r>
                      <a:endParaRPr lang="en-US" sz="20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224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smtClean="0">
                          <a:solidFill>
                            <a:srgbClr val="000000"/>
                          </a:solidFill>
                          <a:effectLst/>
                          <a:latin typeface="Calibri"/>
                        </a:rPr>
                        <a:t>5,000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60588">
                <a:tc gridSpan="2">
                  <a:txBody>
                    <a:bodyPr/>
                    <a:lstStyle/>
                    <a:p>
                      <a:pPr algn="l" fontAlgn="b"/>
                      <a:r>
                        <a:rPr lang="en-US" sz="2000" b="0" i="0" u="none" strike="noStrike" dirty="0" smtClean="0">
                          <a:solidFill>
                            <a:srgbClr val="000000"/>
                          </a:solidFill>
                          <a:effectLst/>
                          <a:latin typeface="Calibri"/>
                        </a:rPr>
                        <a:t>   5-Yr </a:t>
                      </a:r>
                      <a:r>
                        <a:rPr lang="en-US" sz="2000" b="0" i="0" u="none" strike="noStrike" dirty="0">
                          <a:solidFill>
                            <a:srgbClr val="000000"/>
                          </a:solidFill>
                          <a:effectLst/>
                          <a:latin typeface="Calibri"/>
                        </a:rPr>
                        <a:t>Average Yield</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ctr" fontAlgn="b"/>
                      <a:endParaRPr lang="en-US" sz="2000" b="0" i="0" u="none" strike="noStrike">
                        <a:solidFill>
                          <a:srgbClr val="000000"/>
                        </a:solidFill>
                        <a:effectLst/>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000" b="0" i="0" u="none" strike="noStrike" dirty="0" smtClean="0">
                          <a:solidFill>
                            <a:srgbClr val="000000"/>
                          </a:solidFill>
                          <a:effectLst/>
                          <a:latin typeface="Calibri"/>
                        </a:rPr>
                        <a:t>4,320</a:t>
                      </a:r>
                      <a:endParaRPr lang="en-US" sz="2000" b="0"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360588">
                <a:tc gridSpan="2">
                  <a:txBody>
                    <a:bodyPr/>
                    <a:lstStyle/>
                    <a:p>
                      <a:pPr algn="l" fontAlgn="b"/>
                      <a:r>
                        <a:rPr lang="en-US" sz="2000" b="1" i="0" u="none" strike="noStrike" dirty="0" smtClean="0">
                          <a:solidFill>
                            <a:srgbClr val="000000"/>
                          </a:solidFill>
                          <a:effectLst/>
                          <a:latin typeface="Calibri"/>
                        </a:rPr>
                        <a:t>   90</a:t>
                      </a:r>
                      <a:r>
                        <a:rPr lang="en-US" sz="2000" b="1" i="0" u="none" strike="noStrike" dirty="0">
                          <a:solidFill>
                            <a:srgbClr val="000000"/>
                          </a:solidFill>
                          <a:effectLst/>
                          <a:latin typeface="Calibri"/>
                        </a:rPr>
                        <a:t>% of Average Yield</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b"/>
                      <a:endParaRPr lang="en-US" sz="2000" b="0" i="0" u="none" strike="noStrike">
                        <a:solidFill>
                          <a:srgbClr val="000000"/>
                        </a:solidFill>
                        <a:effectLst/>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dirty="0" smtClean="0">
                          <a:solidFill>
                            <a:srgbClr val="000000"/>
                          </a:solidFill>
                          <a:effectLst/>
                          <a:latin typeface="Calibri"/>
                        </a:rPr>
                        <a:t>3,888</a:t>
                      </a:r>
                      <a:endParaRPr lang="en-US" sz="2000" b="1" i="0" u="none" strike="noStrike" dirty="0">
                        <a:solidFill>
                          <a:srgbClr val="000000"/>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98387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214"/>
            <a:ext cx="8229600" cy="1143000"/>
          </a:xfrm>
        </p:spPr>
        <p:txBody>
          <a:bodyPr/>
          <a:lstStyle/>
          <a:p>
            <a:r>
              <a:rPr lang="en-US" dirty="0">
                <a:latin typeface="Calibri" panose="020F0502020204030204" pitchFamily="34" charset="0"/>
                <a:cs typeface="Arial" panose="020B0604020202020204" pitchFamily="34" charset="0"/>
              </a:rPr>
              <a:t>Opportunity to Update Yields</a:t>
            </a:r>
          </a:p>
        </p:txBody>
      </p:sp>
      <p:sp>
        <p:nvSpPr>
          <p:cNvPr id="4" name="TextBox 3"/>
          <p:cNvSpPr txBox="1"/>
          <p:nvPr/>
        </p:nvSpPr>
        <p:spPr>
          <a:xfrm>
            <a:off x="217754" y="1704292"/>
            <a:ext cx="3549027" cy="2677656"/>
          </a:xfrm>
          <a:prstGeom prst="rect">
            <a:avLst/>
          </a:prstGeom>
          <a:noFill/>
        </p:spPr>
        <p:txBody>
          <a:bodyPr wrap="square" rtlCol="0">
            <a:spAutoFit/>
          </a:bodyPr>
          <a:lstStyle/>
          <a:p>
            <a:pPr marL="285750" indent="-285750">
              <a:buClr>
                <a:srgbClr val="CD0000"/>
              </a:buClr>
              <a:buSzPct val="150000"/>
              <a:buFont typeface="Arial" panose="020B0604020202020204" pitchFamily="34" charset="0"/>
              <a:buChar char="•"/>
            </a:pPr>
            <a:r>
              <a:rPr lang="en-US" sz="2800" dirty="0" smtClean="0"/>
              <a:t>What if did not plant covered commodity every year?</a:t>
            </a:r>
          </a:p>
          <a:p>
            <a:pPr marL="285750" indent="-285750">
              <a:buClr>
                <a:srgbClr val="CD0000"/>
              </a:buClr>
              <a:buSzPct val="150000"/>
              <a:buFont typeface="Arial" panose="020B0604020202020204" pitchFamily="34" charset="0"/>
              <a:buChar char="•"/>
            </a:pPr>
            <a:r>
              <a:rPr lang="en-US" sz="2800" dirty="0" smtClean="0"/>
              <a:t>Exclude any crop year acreage planted was zero.</a:t>
            </a:r>
            <a:endParaRPr lang="en-US" sz="2800" dirty="0"/>
          </a:p>
        </p:txBody>
      </p:sp>
      <p:graphicFrame>
        <p:nvGraphicFramePr>
          <p:cNvPr id="7" name="Table 6"/>
          <p:cNvGraphicFramePr>
            <a:graphicFrameLocks noGrp="1"/>
          </p:cNvGraphicFramePr>
          <p:nvPr>
            <p:extLst>
              <p:ext uri="{D42A27DB-BD31-4B8C-83A1-F6EECF244321}">
                <p14:modId xmlns:p14="http://schemas.microsoft.com/office/powerpoint/2010/main" val="2971077155"/>
              </p:ext>
            </p:extLst>
          </p:nvPr>
        </p:nvGraphicFramePr>
        <p:xfrm>
          <a:off x="4161195" y="1204412"/>
          <a:ext cx="4724870" cy="5060400"/>
        </p:xfrm>
        <a:graphic>
          <a:graphicData uri="http://schemas.openxmlformats.org/drawingml/2006/table">
            <a:tbl>
              <a:tblPr/>
              <a:tblGrid>
                <a:gridCol w="1119290"/>
                <a:gridCol w="1201860"/>
                <a:gridCol w="1201860"/>
                <a:gridCol w="1201860"/>
              </a:tblGrid>
              <a:tr h="238692">
                <a:tc gridSpan="4">
                  <a:txBody>
                    <a:bodyPr/>
                    <a:lstStyle/>
                    <a:p>
                      <a:pPr algn="ctr" fontAlgn="b"/>
                      <a:r>
                        <a:rPr lang="en-US" sz="1800" b="1" i="0" u="none" strike="noStrike" dirty="0">
                          <a:solidFill>
                            <a:srgbClr val="FFFFFF"/>
                          </a:solidFill>
                          <a:effectLst/>
                          <a:latin typeface="Calibri"/>
                        </a:rPr>
                        <a:t>Peanut Example</a:t>
                      </a:r>
                    </a:p>
                  </a:txBody>
                  <a:tcPr marL="9180" marR="9180" marT="9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9511">
                <a:tc>
                  <a:txBody>
                    <a:bodyPr/>
                    <a:lstStyle/>
                    <a:p>
                      <a:pPr algn="l" fontAlgn="b"/>
                      <a:r>
                        <a:rPr lang="en-US" sz="1600" b="0" i="0" u="none" strike="noStrike">
                          <a:solidFill>
                            <a:srgbClr val="000000"/>
                          </a:solidFill>
                          <a:effectLst/>
                          <a:latin typeface="Calibri"/>
                        </a:rPr>
                        <a:t> </a:t>
                      </a:r>
                    </a:p>
                  </a:txBody>
                  <a:tcPr marL="9180" marR="9180" marT="91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a:solidFill>
                            <a:srgbClr val="000000"/>
                          </a:solidFill>
                          <a:effectLst/>
                          <a:latin typeface="Calibri"/>
                        </a:rPr>
                        <a:t>Production</a:t>
                      </a:r>
                    </a:p>
                  </a:txBody>
                  <a:tcPr marL="9180" marR="9180" marT="91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a:solidFill>
                            <a:srgbClr val="000000"/>
                          </a:solidFill>
                          <a:effectLst/>
                          <a:latin typeface="Calibri"/>
                        </a:rPr>
                        <a:t>Acres Planted</a:t>
                      </a:r>
                    </a:p>
                  </a:txBody>
                  <a:tcPr marL="9180" marR="9180" marT="91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a:solidFill>
                            <a:srgbClr val="000000"/>
                          </a:solidFill>
                          <a:effectLst/>
                          <a:latin typeface="Calibri"/>
                        </a:rPr>
                        <a:t>Yield Per Acre</a:t>
                      </a:r>
                    </a:p>
                  </a:txBody>
                  <a:tcPr marL="9180" marR="9180" marT="91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511">
                <a:tc>
                  <a:txBody>
                    <a:bodyPr/>
                    <a:lstStyle/>
                    <a:p>
                      <a:pPr algn="ctr" fontAlgn="b"/>
                      <a:r>
                        <a:rPr lang="en-US" sz="1600" b="1" i="0" u="none" strike="noStrike">
                          <a:solidFill>
                            <a:srgbClr val="000000"/>
                          </a:solidFill>
                          <a:effectLst/>
                          <a:latin typeface="Calibri"/>
                        </a:rPr>
                        <a:t>2008</a:t>
                      </a:r>
                    </a:p>
                  </a:txBody>
                  <a:tcPr marL="9180" marR="9180" marT="91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760,000</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200</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3,800</a:t>
                      </a:r>
                    </a:p>
                  </a:txBody>
                  <a:tcPr marL="9180" marR="9180" marT="91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9511">
                <a:tc>
                  <a:txBody>
                    <a:bodyPr/>
                    <a:lstStyle/>
                    <a:p>
                      <a:pPr algn="ctr" fontAlgn="b"/>
                      <a:r>
                        <a:rPr lang="en-US" sz="1600" b="1" i="0" u="none" strike="noStrike">
                          <a:solidFill>
                            <a:srgbClr val="000000"/>
                          </a:solidFill>
                          <a:effectLst/>
                          <a:latin typeface="Calibri"/>
                        </a:rPr>
                        <a:t>2009</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410,000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100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4,100</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229511">
                <a:tc>
                  <a:txBody>
                    <a:bodyPr/>
                    <a:lstStyle/>
                    <a:p>
                      <a:pPr algn="ctr" fontAlgn="b"/>
                      <a:r>
                        <a:rPr lang="en-US" sz="1600" b="1" i="0" u="none" strike="noStrike">
                          <a:solidFill>
                            <a:srgbClr val="000000"/>
                          </a:solidFill>
                          <a:effectLst/>
                          <a:latin typeface="Calibri"/>
                        </a:rPr>
                        <a:t>2010</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a:rPr>
                        <a:t>500,000</a:t>
                      </a:r>
                    </a:p>
                  </a:txBody>
                  <a:tcPr marL="9180" marR="9180" marT="918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125</a:t>
                      </a:r>
                    </a:p>
                  </a:txBody>
                  <a:tcPr marL="9180" marR="9180" marT="918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4,000</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tcPr>
                </a:tc>
              </a:tr>
              <a:tr h="229511">
                <a:tc>
                  <a:txBody>
                    <a:bodyPr/>
                    <a:lstStyle/>
                    <a:p>
                      <a:pPr algn="ctr" fontAlgn="b"/>
                      <a:r>
                        <a:rPr lang="en-US" sz="1600" b="1" i="0" u="none" strike="noStrike">
                          <a:solidFill>
                            <a:srgbClr val="000000"/>
                          </a:solidFill>
                          <a:effectLst/>
                          <a:latin typeface="Calibri"/>
                        </a:rPr>
                        <a:t>2011</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238692">
                <a:tc>
                  <a:txBody>
                    <a:bodyPr/>
                    <a:lstStyle/>
                    <a:p>
                      <a:pPr algn="ctr" fontAlgn="b"/>
                      <a:r>
                        <a:rPr lang="en-US" sz="1600" b="1" i="0" u="none" strike="noStrike">
                          <a:solidFill>
                            <a:srgbClr val="000000"/>
                          </a:solidFill>
                          <a:effectLst/>
                          <a:latin typeface="Calibri"/>
                        </a:rPr>
                        <a:t>2012</a:t>
                      </a:r>
                    </a:p>
                  </a:txBody>
                  <a:tcPr marL="9180" marR="9180" marT="918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1,120,000</a:t>
                      </a: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224</a:t>
                      </a: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5,000</a:t>
                      </a:r>
                    </a:p>
                  </a:txBody>
                  <a:tcPr marL="9180" marR="9180" marT="918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9511">
                <a:tc gridSpan="2">
                  <a:txBody>
                    <a:bodyPr/>
                    <a:lstStyle/>
                    <a:p>
                      <a:pPr algn="l" fontAlgn="b"/>
                      <a:r>
                        <a:rPr lang="en-US" sz="1600" b="0" i="0" u="none" strike="noStrike" dirty="0" smtClean="0">
                          <a:solidFill>
                            <a:srgbClr val="000000"/>
                          </a:solidFill>
                          <a:effectLst/>
                          <a:latin typeface="Calibri"/>
                        </a:rPr>
                        <a:t>  Average </a:t>
                      </a:r>
                      <a:r>
                        <a:rPr lang="en-US" sz="1600" b="0" i="0" u="none" strike="noStrike" dirty="0">
                          <a:solidFill>
                            <a:srgbClr val="000000"/>
                          </a:solidFill>
                          <a:effectLst/>
                          <a:latin typeface="Calibri"/>
                        </a:rPr>
                        <a:t>Yield</a:t>
                      </a:r>
                    </a:p>
                  </a:txBody>
                  <a:tcPr marL="9180" marR="9180" marT="918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a:rPr>
                        <a:t>4,225</a:t>
                      </a:r>
                    </a:p>
                  </a:txBody>
                  <a:tcPr marL="9180" marR="9180" marT="918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29511">
                <a:tc gridSpan="2">
                  <a:txBody>
                    <a:bodyPr/>
                    <a:lstStyle/>
                    <a:p>
                      <a:pPr algn="l" fontAlgn="b"/>
                      <a:r>
                        <a:rPr lang="en-US" sz="1600" b="1" i="0" u="none" strike="noStrike" baseline="0" dirty="0" smtClean="0">
                          <a:solidFill>
                            <a:srgbClr val="000000"/>
                          </a:solidFill>
                          <a:effectLst/>
                          <a:latin typeface="Calibri"/>
                        </a:rPr>
                        <a:t>  </a:t>
                      </a:r>
                      <a:r>
                        <a:rPr lang="en-US" sz="1600" b="1" i="0" u="none" strike="noStrike" dirty="0" smtClean="0">
                          <a:solidFill>
                            <a:srgbClr val="000000"/>
                          </a:solidFill>
                          <a:effectLst/>
                          <a:latin typeface="Calibri"/>
                        </a:rPr>
                        <a:t>90</a:t>
                      </a:r>
                      <a:r>
                        <a:rPr lang="en-US" sz="1600" b="1" i="0" u="none" strike="noStrike" dirty="0">
                          <a:solidFill>
                            <a:srgbClr val="000000"/>
                          </a:solidFill>
                          <a:effectLst/>
                          <a:latin typeface="Calibri"/>
                        </a:rPr>
                        <a:t>% of Average Yield</a:t>
                      </a:r>
                    </a:p>
                  </a:txBody>
                  <a:tcPr marL="9180" marR="9180" marT="918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600" b="0" i="0" u="none" strike="noStrike">
                          <a:solidFill>
                            <a:srgbClr val="000000"/>
                          </a:solidFill>
                          <a:effectLst/>
                          <a:latin typeface="Calibri"/>
                        </a:rPr>
                        <a:t> </a:t>
                      </a: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3,803</a:t>
                      </a:r>
                    </a:p>
                  </a:txBody>
                  <a:tcPr marL="9180" marR="9180" marT="918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3609">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tcPr>
                </a:tc>
              </a:tr>
              <a:tr h="183609">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a:endParaRPr>
                    </a:p>
                  </a:txBody>
                  <a:tcPr marL="9180" marR="9180" marT="9180" marB="0" anchor="b">
                    <a:lnL>
                      <a:noFill/>
                    </a:lnL>
                    <a:lnR>
                      <a:noFill/>
                    </a:lnR>
                    <a:lnT>
                      <a:noFill/>
                    </a:lnT>
                    <a:lnB w="6350" cap="flat" cmpd="sng" algn="ctr">
                      <a:solidFill>
                        <a:srgbClr val="000000"/>
                      </a:solidFill>
                      <a:prstDash val="solid"/>
                      <a:round/>
                      <a:headEnd type="none" w="med" len="med"/>
                      <a:tailEnd type="none" w="med" len="med"/>
                    </a:lnB>
                  </a:tcPr>
                </a:tc>
              </a:tr>
              <a:tr h="229511">
                <a:tc gridSpan="4">
                  <a:txBody>
                    <a:bodyPr/>
                    <a:lstStyle/>
                    <a:p>
                      <a:pPr algn="ctr" fontAlgn="b"/>
                      <a:r>
                        <a:rPr lang="en-US" sz="1800" b="1" i="0" u="none" strike="noStrike" dirty="0">
                          <a:solidFill>
                            <a:srgbClr val="FFFFFF"/>
                          </a:solidFill>
                          <a:effectLst/>
                          <a:latin typeface="Calibri"/>
                        </a:rPr>
                        <a:t>Peanut Example</a:t>
                      </a:r>
                    </a:p>
                  </a:txBody>
                  <a:tcPr marL="9180" marR="9180" marT="91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6365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9511">
                <a:tc>
                  <a:txBody>
                    <a:bodyPr/>
                    <a:lstStyle/>
                    <a:p>
                      <a:pPr algn="l" fontAlgn="b"/>
                      <a:r>
                        <a:rPr lang="en-US" sz="1600" b="0" i="0" u="none" strike="noStrike">
                          <a:solidFill>
                            <a:srgbClr val="000000"/>
                          </a:solidFill>
                          <a:effectLst/>
                          <a:latin typeface="Calibri"/>
                        </a:rPr>
                        <a:t> </a:t>
                      </a:r>
                    </a:p>
                  </a:txBody>
                  <a:tcPr marL="9180" marR="9180" marT="91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a:solidFill>
                            <a:srgbClr val="000000"/>
                          </a:solidFill>
                          <a:effectLst/>
                          <a:latin typeface="Calibri"/>
                        </a:rPr>
                        <a:t>Production</a:t>
                      </a:r>
                    </a:p>
                  </a:txBody>
                  <a:tcPr marL="9180" marR="9180" marT="91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dirty="0">
                          <a:solidFill>
                            <a:srgbClr val="000000"/>
                          </a:solidFill>
                          <a:effectLst/>
                          <a:latin typeface="Calibri"/>
                        </a:rPr>
                        <a:t>Acres Planted</a:t>
                      </a:r>
                    </a:p>
                  </a:txBody>
                  <a:tcPr marL="9180" marR="9180" marT="918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600" b="1" i="0" u="none" strike="noStrike">
                          <a:solidFill>
                            <a:srgbClr val="000000"/>
                          </a:solidFill>
                          <a:effectLst/>
                          <a:latin typeface="Calibri"/>
                        </a:rPr>
                        <a:t>Yield Per Acre</a:t>
                      </a:r>
                    </a:p>
                  </a:txBody>
                  <a:tcPr marL="9180" marR="9180" marT="91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511">
                <a:tc>
                  <a:txBody>
                    <a:bodyPr/>
                    <a:lstStyle/>
                    <a:p>
                      <a:pPr algn="ctr" fontAlgn="b"/>
                      <a:r>
                        <a:rPr lang="en-US" sz="1600" b="1" i="0" u="none" strike="noStrike">
                          <a:solidFill>
                            <a:srgbClr val="000000"/>
                          </a:solidFill>
                          <a:effectLst/>
                          <a:latin typeface="Calibri"/>
                        </a:rPr>
                        <a:t>2008</a:t>
                      </a:r>
                    </a:p>
                  </a:txBody>
                  <a:tcPr marL="9180" marR="9180" marT="918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0" i="0" u="none" strike="noStrike">
                          <a:solidFill>
                            <a:srgbClr val="000000"/>
                          </a:solidFill>
                          <a:effectLst/>
                          <a:latin typeface="Calibri"/>
                        </a:rPr>
                        <a:t>-</a:t>
                      </a:r>
                    </a:p>
                  </a:txBody>
                  <a:tcPr marL="9180" marR="9180" marT="918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9511">
                <a:tc>
                  <a:txBody>
                    <a:bodyPr/>
                    <a:lstStyle/>
                    <a:p>
                      <a:pPr algn="ctr" fontAlgn="b"/>
                      <a:r>
                        <a:rPr lang="en-US" sz="1600" b="1" i="0" u="none" strike="noStrike">
                          <a:solidFill>
                            <a:srgbClr val="000000"/>
                          </a:solidFill>
                          <a:effectLst/>
                          <a:latin typeface="Calibri"/>
                        </a:rPr>
                        <a:t>2009</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410,000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100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4,100</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229511">
                <a:tc>
                  <a:txBody>
                    <a:bodyPr/>
                    <a:lstStyle/>
                    <a:p>
                      <a:pPr algn="ctr" fontAlgn="b"/>
                      <a:r>
                        <a:rPr lang="en-US" sz="1600" b="1" i="0" u="none" strike="noStrike">
                          <a:solidFill>
                            <a:srgbClr val="000000"/>
                          </a:solidFill>
                          <a:effectLst/>
                          <a:latin typeface="Calibri"/>
                        </a:rPr>
                        <a:t>2010</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tcPr>
                </a:tc>
              </a:tr>
              <a:tr h="229511">
                <a:tc>
                  <a:txBody>
                    <a:bodyPr/>
                    <a:lstStyle/>
                    <a:p>
                      <a:pPr algn="ctr" fontAlgn="b"/>
                      <a:r>
                        <a:rPr lang="en-US" sz="1600" b="1" i="0" u="none" strike="noStrike">
                          <a:solidFill>
                            <a:srgbClr val="000000"/>
                          </a:solidFill>
                          <a:effectLst/>
                          <a:latin typeface="Calibri"/>
                        </a:rPr>
                        <a:t>2011</a:t>
                      </a:r>
                    </a:p>
                  </a:txBody>
                  <a:tcPr marL="9180" marR="9180" marT="918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0</a:t>
                      </a:r>
                    </a:p>
                  </a:txBody>
                  <a:tcPr marL="9180" marR="9180" marT="9180" marB="0" anchor="b">
                    <a:lnL>
                      <a:noFill/>
                    </a:lnL>
                    <a:lnR>
                      <a:noFill/>
                    </a:lnR>
                    <a:lnT>
                      <a:noFill/>
                    </a:lnT>
                    <a:lnB>
                      <a:noFill/>
                    </a:lnB>
                    <a:solidFill>
                      <a:srgbClr val="D9D9D9"/>
                    </a:solidFill>
                  </a:tcPr>
                </a:tc>
                <a:tc>
                  <a:txBody>
                    <a:bodyPr/>
                    <a:lstStyle/>
                    <a:p>
                      <a:pPr algn="ctr" fontAlgn="b"/>
                      <a:r>
                        <a:rPr lang="en-US" sz="1600" b="0" i="0" u="none" strike="noStrike">
                          <a:solidFill>
                            <a:srgbClr val="000000"/>
                          </a:solidFill>
                          <a:effectLst/>
                          <a:latin typeface="Calibri"/>
                        </a:rPr>
                        <a:t>-</a:t>
                      </a:r>
                    </a:p>
                  </a:txBody>
                  <a:tcPr marL="9180" marR="9180" marT="918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238692">
                <a:tc>
                  <a:txBody>
                    <a:bodyPr/>
                    <a:lstStyle/>
                    <a:p>
                      <a:pPr algn="ctr" fontAlgn="b"/>
                      <a:r>
                        <a:rPr lang="en-US" sz="1600" b="1" i="0" u="none" strike="noStrike">
                          <a:solidFill>
                            <a:srgbClr val="000000"/>
                          </a:solidFill>
                          <a:effectLst/>
                          <a:latin typeface="Calibri"/>
                        </a:rPr>
                        <a:t>2012</a:t>
                      </a:r>
                    </a:p>
                  </a:txBody>
                  <a:tcPr marL="9180" marR="9180" marT="918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1,120,000</a:t>
                      </a: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224</a:t>
                      </a: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5,000</a:t>
                      </a:r>
                    </a:p>
                  </a:txBody>
                  <a:tcPr marL="9180" marR="9180" marT="918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29511">
                <a:tc gridSpan="2">
                  <a:txBody>
                    <a:bodyPr/>
                    <a:lstStyle/>
                    <a:p>
                      <a:pPr algn="l" fontAlgn="b"/>
                      <a:r>
                        <a:rPr lang="en-US" sz="1600" b="0" i="0" u="none" strike="noStrike" dirty="0" smtClean="0">
                          <a:solidFill>
                            <a:srgbClr val="000000"/>
                          </a:solidFill>
                          <a:effectLst/>
                          <a:latin typeface="Calibri"/>
                        </a:rPr>
                        <a:t>  Average </a:t>
                      </a:r>
                      <a:r>
                        <a:rPr lang="en-US" sz="1600" b="0" i="0" u="none" strike="noStrike" dirty="0">
                          <a:solidFill>
                            <a:srgbClr val="000000"/>
                          </a:solidFill>
                          <a:effectLst/>
                          <a:latin typeface="Calibri"/>
                        </a:rPr>
                        <a:t>Yield</a:t>
                      </a:r>
                    </a:p>
                  </a:txBody>
                  <a:tcPr marL="9180" marR="9180" marT="918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a:endParaRPr>
                    </a:p>
                  </a:txBody>
                  <a:tcPr marL="9180" marR="9180" marT="918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1600" b="0" i="0" u="none" strike="noStrike">
                          <a:solidFill>
                            <a:srgbClr val="000000"/>
                          </a:solidFill>
                          <a:effectLst/>
                          <a:latin typeface="Calibri"/>
                        </a:rPr>
                        <a:t>4,550</a:t>
                      </a:r>
                    </a:p>
                  </a:txBody>
                  <a:tcPr marL="9180" marR="9180" marT="918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29511">
                <a:tc gridSpan="2">
                  <a:txBody>
                    <a:bodyPr/>
                    <a:lstStyle/>
                    <a:p>
                      <a:pPr algn="l" fontAlgn="b"/>
                      <a:r>
                        <a:rPr lang="en-US" sz="1600" b="1" i="0" u="none" strike="noStrike" dirty="0" smtClean="0">
                          <a:solidFill>
                            <a:srgbClr val="000000"/>
                          </a:solidFill>
                          <a:effectLst/>
                          <a:latin typeface="Calibri"/>
                        </a:rPr>
                        <a:t>  90</a:t>
                      </a:r>
                      <a:r>
                        <a:rPr lang="en-US" sz="1600" b="1" i="0" u="none" strike="noStrike" dirty="0">
                          <a:solidFill>
                            <a:srgbClr val="000000"/>
                          </a:solidFill>
                          <a:effectLst/>
                          <a:latin typeface="Calibri"/>
                        </a:rPr>
                        <a:t>% of Average Yield</a:t>
                      </a:r>
                    </a:p>
                  </a:txBody>
                  <a:tcPr marL="9180" marR="9180" marT="918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a:endParaRPr>
                    </a:p>
                  </a:txBody>
                  <a:tcPr marL="9180" marR="9180" marT="918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4,095</a:t>
                      </a:r>
                    </a:p>
                  </a:txBody>
                  <a:tcPr marL="9180" marR="9180" marT="918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2894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mn-lt"/>
                <a:cs typeface="Arial" panose="020B0604020202020204" pitchFamily="34" charset="0"/>
              </a:rPr>
              <a:t>PLC vs ARC-C vs ARC-I</a:t>
            </a:r>
            <a:endParaRPr lang="en-US" sz="4800" dirty="0">
              <a:latin typeface="+mn-lt"/>
              <a:cs typeface="Arial" panose="020B0604020202020204" pitchFamily="34"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777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95942268"/>
              </p:ext>
            </p:extLst>
          </p:nvPr>
        </p:nvGraphicFramePr>
        <p:xfrm>
          <a:off x="293687" y="1911350"/>
          <a:ext cx="8850313" cy="3362325"/>
        </p:xfrm>
        <a:graphic>
          <a:graphicData uri="http://schemas.openxmlformats.org/presentationml/2006/ole">
            <mc:AlternateContent xmlns:mc="http://schemas.openxmlformats.org/markup-compatibility/2006">
              <mc:Choice xmlns:v="urn:schemas-microsoft-com:vml" Requires="v">
                <p:oleObj spid="_x0000_s2165" name="Worksheet" r:id="rId5" imgW="7239004" imgH="2752783" progId="Excel.Sheet.12">
                  <p:embed/>
                </p:oleObj>
              </mc:Choice>
              <mc:Fallback>
                <p:oleObj name="Worksheet" r:id="rId5" imgW="7239004" imgH="2752783" progId="Excel.Sheet.12">
                  <p:embed/>
                  <p:pic>
                    <p:nvPicPr>
                      <p:cNvPr id="0" name=""/>
                      <p:cNvPicPr/>
                      <p:nvPr/>
                    </p:nvPicPr>
                    <p:blipFill>
                      <a:blip r:embed="rId6"/>
                      <a:stretch>
                        <a:fillRect/>
                      </a:stretch>
                    </p:blipFill>
                    <p:spPr>
                      <a:xfrm>
                        <a:off x="293687" y="1911350"/>
                        <a:ext cx="8850313" cy="3362325"/>
                      </a:xfrm>
                      <a:prstGeom prst="rect">
                        <a:avLst/>
                      </a:prstGeom>
                      <a:ln>
                        <a:solidFill>
                          <a:schemeClr val="tx2">
                            <a:lumMod val="75000"/>
                          </a:schemeClr>
                        </a:solidFill>
                      </a:ln>
                    </p:spPr>
                  </p:pic>
                </p:oleObj>
              </mc:Fallback>
            </mc:AlternateContent>
          </a:graphicData>
        </a:graphic>
      </p:graphicFrame>
      <p:sp>
        <p:nvSpPr>
          <p:cNvPr id="5" name="TextBox 4"/>
          <p:cNvSpPr txBox="1"/>
          <p:nvPr/>
        </p:nvSpPr>
        <p:spPr>
          <a:xfrm>
            <a:off x="1520222" y="407530"/>
            <a:ext cx="6106287" cy="1446550"/>
          </a:xfrm>
          <a:prstGeom prst="rect">
            <a:avLst/>
          </a:prstGeom>
          <a:noFill/>
        </p:spPr>
        <p:txBody>
          <a:bodyPr wrap="none" rtlCol="0">
            <a:spAutoFit/>
          </a:bodyPr>
          <a:lstStyle/>
          <a:p>
            <a:pPr algn="ctr"/>
            <a:r>
              <a:rPr lang="en-US" sz="4400" dirty="0" smtClean="0">
                <a:latin typeface="+mn-lt"/>
                <a:cs typeface="Arial" panose="020B0604020202020204" pitchFamily="34" charset="0"/>
              </a:rPr>
              <a:t>Price Loss Coverage (PLC) </a:t>
            </a:r>
          </a:p>
          <a:p>
            <a:pPr algn="ctr"/>
            <a:r>
              <a:rPr lang="en-US" sz="4400" dirty="0" smtClean="0">
                <a:latin typeface="+mn-lt"/>
                <a:cs typeface="Arial" panose="020B0604020202020204" pitchFamily="34" charset="0"/>
              </a:rPr>
              <a:t>Reference Price</a:t>
            </a:r>
          </a:p>
        </p:txBody>
      </p:sp>
      <p:sp>
        <p:nvSpPr>
          <p:cNvPr id="6" name="TextBox 5"/>
          <p:cNvSpPr txBox="1">
            <a:spLocks noChangeAspect="1"/>
          </p:cNvSpPr>
          <p:nvPr/>
        </p:nvSpPr>
        <p:spPr>
          <a:xfrm>
            <a:off x="1751803" y="5409554"/>
            <a:ext cx="6525064" cy="461665"/>
          </a:xfrm>
          <a:prstGeom prst="rect">
            <a:avLst/>
          </a:prstGeom>
          <a:solidFill>
            <a:schemeClr val="accent1">
              <a:lumMod val="50000"/>
            </a:schemeClr>
          </a:solidFill>
          <a:ln w="15875">
            <a:solidFill>
              <a:schemeClr val="bg1"/>
            </a:solidFill>
          </a:ln>
        </p:spPr>
        <p:txBody>
          <a:bodyPr wrap="square" rtlCol="0">
            <a:spAutoFit/>
          </a:bodyPr>
          <a:lstStyle/>
          <a:p>
            <a:r>
              <a:rPr lang="en-US" sz="2400" b="1" dirty="0" smtClean="0">
                <a:solidFill>
                  <a:schemeClr val="bg1"/>
                </a:solidFill>
              </a:rPr>
              <a:t>PLC Payment made on 85% of Base Acres</a:t>
            </a:r>
            <a:endParaRPr lang="en-US" sz="2400" b="1" dirty="0">
              <a:solidFill>
                <a:schemeClr val="bg1"/>
              </a:solidFill>
            </a:endParaRPr>
          </a:p>
        </p:txBody>
      </p:sp>
    </p:spTree>
    <p:extLst>
      <p:ext uri="{BB962C8B-B14F-4D97-AF65-F5344CB8AC3E}">
        <p14:creationId xmlns:p14="http://schemas.microsoft.com/office/powerpoint/2010/main" val="483252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9944" y="309424"/>
            <a:ext cx="642996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Price Loss Coverage (PLC)</a:t>
            </a:r>
            <a:endParaRPr lang="en-US" sz="4000" dirty="0">
              <a:latin typeface="Arial" panose="020B0604020202020204" pitchFamily="34" charset="0"/>
              <a:cs typeface="Arial" panose="020B0604020202020204" pitchFamily="34" charset="0"/>
            </a:endParaRPr>
          </a:p>
        </p:txBody>
      </p:sp>
      <p:sp>
        <p:nvSpPr>
          <p:cNvPr id="5" name="TextBox 4"/>
          <p:cNvSpPr txBox="1"/>
          <p:nvPr/>
        </p:nvSpPr>
        <p:spPr>
          <a:xfrm>
            <a:off x="6837" y="1343890"/>
            <a:ext cx="9172960" cy="400110"/>
          </a:xfrm>
          <a:prstGeom prst="rect">
            <a:avLst/>
          </a:prstGeom>
          <a:solidFill>
            <a:schemeClr val="tx2">
              <a:lumMod val="20000"/>
              <a:lumOff val="80000"/>
            </a:schemeClr>
          </a:solidFill>
        </p:spPr>
        <p:txBody>
          <a:bodyPr wrap="none" rtlCol="0">
            <a:spAutoFit/>
          </a:bodyPr>
          <a:lstStyle/>
          <a:p>
            <a:r>
              <a:rPr lang="en-US" sz="2000" b="1" dirty="0" smtClean="0">
                <a:latin typeface="Arial" panose="020B0604020202020204" pitchFamily="34" charset="0"/>
                <a:cs typeface="Arial" panose="020B0604020202020204" pitchFamily="34" charset="0"/>
              </a:rPr>
              <a:t>PLC Rate = Reference Price - higher of Average Market Price or Loan Rate</a:t>
            </a:r>
            <a:endParaRPr lang="en-US" sz="2000" b="1" dirty="0">
              <a:latin typeface="Arial" panose="020B0604020202020204" pitchFamily="34" charset="0"/>
              <a:cs typeface="Arial" panose="020B0604020202020204" pitchFamily="34" charset="0"/>
            </a:endParaRPr>
          </a:p>
        </p:txBody>
      </p:sp>
      <p:sp>
        <p:nvSpPr>
          <p:cNvPr id="6" name="TextBox 5"/>
          <p:cNvSpPr txBox="1"/>
          <p:nvPr/>
        </p:nvSpPr>
        <p:spPr>
          <a:xfrm>
            <a:off x="0" y="1981364"/>
            <a:ext cx="7760907" cy="400110"/>
          </a:xfrm>
          <a:prstGeom prst="rect">
            <a:avLst/>
          </a:prstGeom>
          <a:solidFill>
            <a:schemeClr val="tx2">
              <a:lumMod val="20000"/>
              <a:lumOff val="80000"/>
            </a:schemeClr>
          </a:solidFill>
        </p:spPr>
        <p:txBody>
          <a:bodyPr wrap="none" rtlCol="0">
            <a:spAutoFit/>
          </a:bodyPr>
          <a:lstStyle/>
          <a:p>
            <a:r>
              <a:rPr lang="en-US" sz="2000" b="1" dirty="0" smtClean="0">
                <a:latin typeface="Arial" panose="020B0604020202020204" pitchFamily="34" charset="0"/>
                <a:cs typeface="Arial" panose="020B0604020202020204" pitchFamily="34" charset="0"/>
              </a:rPr>
              <a:t>PLC Payment = PLC Rate x Payment Yield x Base Acres x 85%</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52887" y="2534898"/>
            <a:ext cx="9232014" cy="3416320"/>
          </a:xfrm>
          <a:prstGeom prst="rect">
            <a:avLst/>
          </a:prstGeom>
          <a:noFill/>
        </p:spPr>
        <p:txBody>
          <a:bodyPr wrap="none" rtlCol="0">
            <a:spAutoFit/>
          </a:bodyPr>
          <a:lstStyle/>
          <a:p>
            <a:r>
              <a:rPr lang="en-US" sz="2400" b="1" u="sng" dirty="0" smtClean="0">
                <a:latin typeface="Arial" panose="020B0604020202020204" pitchFamily="34" charset="0"/>
                <a:cs typeface="Arial" panose="020B0604020202020204" pitchFamily="34" charset="0"/>
              </a:rPr>
              <a:t>Peanut Example</a:t>
            </a:r>
            <a:r>
              <a:rPr lang="en-US" sz="2400" b="1" dirty="0" smtClean="0">
                <a:latin typeface="Arial" panose="020B0604020202020204" pitchFamily="34" charset="0"/>
                <a:cs typeface="Arial" panose="020B0604020202020204" pitchFamily="34" charset="0"/>
              </a:rPr>
              <a:t>:</a:t>
            </a:r>
          </a:p>
          <a:p>
            <a:r>
              <a:rPr lang="en-US" sz="2400" b="1" dirty="0" smtClean="0">
                <a:latin typeface="Arial" panose="020B0604020202020204" pitchFamily="34" charset="0"/>
                <a:cs typeface="Arial" panose="020B0604020202020204" pitchFamily="34" charset="0"/>
              </a:rPr>
              <a:t>Average Market Price = $500 </a:t>
            </a:r>
          </a:p>
          <a:p>
            <a:r>
              <a:rPr lang="en-US" sz="2400" b="1" dirty="0" smtClean="0">
                <a:latin typeface="Arial" panose="020B0604020202020204" pitchFamily="34" charset="0"/>
                <a:cs typeface="Arial" panose="020B0604020202020204" pitchFamily="34" charset="0"/>
              </a:rPr>
              <a:t>Payment Yield = 3,800  (1.9 tons)</a:t>
            </a:r>
          </a:p>
          <a:p>
            <a:r>
              <a:rPr lang="en-US" sz="2400" b="1" dirty="0" smtClean="0">
                <a:latin typeface="Arial" panose="020B0604020202020204" pitchFamily="34" charset="0"/>
                <a:cs typeface="Arial" panose="020B0604020202020204" pitchFamily="34" charset="0"/>
              </a:rPr>
              <a:t>Base Acres = 100 acres</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PLC Rate = $535 - higher of $500 or $355 = $35/ton</a:t>
            </a:r>
          </a:p>
          <a:p>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PLC Payment = $35/ton x 1.9 tons x 100 ac x 85% = $5,652.60</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($56.53 per base acre)</a:t>
            </a:r>
          </a:p>
        </p:txBody>
      </p:sp>
      <p:sp>
        <p:nvSpPr>
          <p:cNvPr id="3" name="TextBox 2"/>
          <p:cNvSpPr txBox="1"/>
          <p:nvPr/>
        </p:nvSpPr>
        <p:spPr>
          <a:xfrm>
            <a:off x="5874327" y="2939493"/>
            <a:ext cx="2964873" cy="1200329"/>
          </a:xfrm>
          <a:prstGeom prst="rect">
            <a:avLst/>
          </a:prstGeom>
          <a:solidFill>
            <a:srgbClr val="FFFF00"/>
          </a:solidFill>
        </p:spPr>
        <p:txBody>
          <a:bodyPr wrap="square" rtlCol="0">
            <a:spAutoFit/>
          </a:bodyPr>
          <a:lstStyle/>
          <a:p>
            <a:r>
              <a:rPr lang="en-US" sz="2400" dirty="0">
                <a:latin typeface="Arial" panose="020B0604020202020204" pitchFamily="34" charset="0"/>
                <a:cs typeface="Arial" panose="020B0604020202020204" pitchFamily="34" charset="0"/>
              </a:rPr>
              <a:t>Payment made after October 1 of the following year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47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620000" cy="1371600"/>
          </a:xfrm>
        </p:spPr>
        <p:txBody>
          <a:bodyPr/>
          <a:lstStyle/>
          <a:p>
            <a:pPr algn="ctr"/>
            <a:r>
              <a:rPr lang="en-US" sz="4400" dirty="0" smtClean="0">
                <a:cs typeface="Arial" panose="020B0604020202020204" pitchFamily="34" charset="0"/>
              </a:rPr>
              <a:t>NASS Marketing Year Average Price for Peanuts</a:t>
            </a:r>
            <a:endParaRPr lang="en-US" sz="4400" dirty="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3046937"/>
              </p:ext>
            </p:extLst>
          </p:nvPr>
        </p:nvGraphicFramePr>
        <p:xfrm>
          <a:off x="762000" y="1929765"/>
          <a:ext cx="7543800" cy="3480435"/>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pPr algn="ctr" fontAlgn="b"/>
                      <a:r>
                        <a:rPr lang="en-US" sz="3200" b="1" i="0" u="none" strike="noStrike" dirty="0">
                          <a:solidFill>
                            <a:srgbClr val="000000"/>
                          </a:solidFill>
                          <a:effectLst/>
                          <a:latin typeface="Calibri"/>
                        </a:rPr>
                        <a:t>Year</a:t>
                      </a:r>
                    </a:p>
                  </a:txBody>
                  <a:tcPr marL="9525" marR="9525" marT="9525" marB="0" anchor="b"/>
                </a:tc>
                <a:tc>
                  <a:txBody>
                    <a:bodyPr/>
                    <a:lstStyle/>
                    <a:p>
                      <a:pPr algn="ctr" fontAlgn="b"/>
                      <a:r>
                        <a:rPr lang="en-US" sz="3200" b="1" i="0" u="none" strike="noStrike">
                          <a:solidFill>
                            <a:srgbClr val="000000"/>
                          </a:solidFill>
                          <a:effectLst/>
                          <a:latin typeface="Calibri"/>
                        </a:rPr>
                        <a:t>$/Lb</a:t>
                      </a:r>
                    </a:p>
                  </a:txBody>
                  <a:tcPr marL="9525" marR="9525" marT="9525" marB="0" anchor="b"/>
                </a:tc>
                <a:tc>
                  <a:txBody>
                    <a:bodyPr/>
                    <a:lstStyle/>
                    <a:p>
                      <a:pPr algn="ctr" fontAlgn="b"/>
                      <a:r>
                        <a:rPr lang="en-US" sz="3200" b="1" i="0" u="none" strike="noStrike">
                          <a:solidFill>
                            <a:srgbClr val="000000"/>
                          </a:solidFill>
                          <a:effectLst/>
                          <a:latin typeface="Calibri"/>
                        </a:rPr>
                        <a:t>$/Ton</a:t>
                      </a:r>
                    </a:p>
                  </a:txBody>
                  <a:tcPr marL="9525" marR="9525" marT="9525" marB="0" anchor="b"/>
                </a:tc>
              </a:tr>
              <a:tr h="370840">
                <a:tc>
                  <a:txBody>
                    <a:bodyPr/>
                    <a:lstStyle/>
                    <a:p>
                      <a:pPr algn="ctr" fontAlgn="b"/>
                      <a:r>
                        <a:rPr lang="en-US" sz="3200" b="1" i="0" u="none" strike="noStrike">
                          <a:solidFill>
                            <a:srgbClr val="000000"/>
                          </a:solidFill>
                          <a:effectLst/>
                          <a:latin typeface="Calibri"/>
                        </a:rPr>
                        <a:t>2013</a:t>
                      </a:r>
                    </a:p>
                  </a:txBody>
                  <a:tcPr marL="9525" marR="9525" marT="9525" marB="0" anchor="b"/>
                </a:tc>
                <a:tc>
                  <a:txBody>
                    <a:bodyPr/>
                    <a:lstStyle/>
                    <a:p>
                      <a:pPr algn="ctr" fontAlgn="b"/>
                      <a:r>
                        <a:rPr lang="en-US" sz="3200" b="1" i="0" u="none" strike="noStrike" dirty="0" smtClean="0">
                          <a:solidFill>
                            <a:srgbClr val="000000"/>
                          </a:solidFill>
                          <a:effectLst/>
                          <a:latin typeface="Calibri"/>
                        </a:rPr>
                        <a:t>0.249</a:t>
                      </a:r>
                      <a:endParaRPr lang="en-US" sz="3200" b="1" i="0" u="none" strike="noStrike" dirty="0">
                        <a:solidFill>
                          <a:srgbClr val="000000"/>
                        </a:solidFill>
                        <a:effectLst/>
                        <a:latin typeface="Calibri"/>
                      </a:endParaRPr>
                    </a:p>
                  </a:txBody>
                  <a:tcPr marL="9525" marR="9525" marT="9525" marB="0" anchor="b"/>
                </a:tc>
                <a:tc>
                  <a:txBody>
                    <a:bodyPr/>
                    <a:lstStyle/>
                    <a:p>
                      <a:pPr algn="ctr" fontAlgn="b"/>
                      <a:r>
                        <a:rPr lang="en-US" sz="3200" b="1" i="0" u="none" strike="noStrike" dirty="0" smtClean="0">
                          <a:solidFill>
                            <a:srgbClr val="000000"/>
                          </a:solidFill>
                          <a:effectLst/>
                          <a:latin typeface="Calibri"/>
                        </a:rPr>
                        <a:t>498*</a:t>
                      </a:r>
                      <a:endParaRPr lang="en-US" sz="3200" b="1" i="0" u="none" strike="noStrike" dirty="0">
                        <a:solidFill>
                          <a:srgbClr val="000000"/>
                        </a:solidFill>
                        <a:effectLst/>
                        <a:latin typeface="Calibri"/>
                      </a:endParaRPr>
                    </a:p>
                  </a:txBody>
                  <a:tcPr marL="9525" marR="9525" marT="9525" marB="0" anchor="b"/>
                </a:tc>
              </a:tr>
              <a:tr h="370840">
                <a:tc>
                  <a:txBody>
                    <a:bodyPr/>
                    <a:lstStyle/>
                    <a:p>
                      <a:pPr algn="ctr" fontAlgn="b"/>
                      <a:r>
                        <a:rPr lang="en-US" sz="3200" b="1" i="0" u="none" strike="noStrike">
                          <a:solidFill>
                            <a:srgbClr val="000000"/>
                          </a:solidFill>
                          <a:effectLst/>
                          <a:latin typeface="Calibri"/>
                        </a:rPr>
                        <a:t>2012</a:t>
                      </a:r>
                    </a:p>
                  </a:txBody>
                  <a:tcPr marL="9525" marR="9525" marT="9525" marB="0" anchor="b"/>
                </a:tc>
                <a:tc>
                  <a:txBody>
                    <a:bodyPr/>
                    <a:lstStyle/>
                    <a:p>
                      <a:pPr algn="ctr" fontAlgn="b"/>
                      <a:r>
                        <a:rPr lang="en-US" sz="3200" b="1" i="0" u="none" strike="noStrike" dirty="0">
                          <a:solidFill>
                            <a:srgbClr val="000000"/>
                          </a:solidFill>
                          <a:effectLst/>
                          <a:latin typeface="Calibri"/>
                        </a:rPr>
                        <a:t>0.301</a:t>
                      </a:r>
                    </a:p>
                  </a:txBody>
                  <a:tcPr marL="9525" marR="9525" marT="9525" marB="0" anchor="b"/>
                </a:tc>
                <a:tc>
                  <a:txBody>
                    <a:bodyPr/>
                    <a:lstStyle/>
                    <a:p>
                      <a:pPr algn="ctr" fontAlgn="b"/>
                      <a:r>
                        <a:rPr lang="en-US" sz="3200" b="1" i="0" u="none" strike="noStrike">
                          <a:solidFill>
                            <a:srgbClr val="000000"/>
                          </a:solidFill>
                          <a:effectLst/>
                          <a:latin typeface="Calibri"/>
                        </a:rPr>
                        <a:t>602</a:t>
                      </a:r>
                    </a:p>
                  </a:txBody>
                  <a:tcPr marL="9525" marR="9525" marT="9525" marB="0" anchor="b"/>
                </a:tc>
              </a:tr>
              <a:tr h="370840">
                <a:tc>
                  <a:txBody>
                    <a:bodyPr/>
                    <a:lstStyle/>
                    <a:p>
                      <a:pPr algn="ctr" fontAlgn="b"/>
                      <a:r>
                        <a:rPr lang="en-US" sz="3200" b="1" i="0" u="none" strike="noStrike" dirty="0">
                          <a:solidFill>
                            <a:srgbClr val="000000"/>
                          </a:solidFill>
                          <a:effectLst/>
                          <a:latin typeface="Calibri"/>
                        </a:rPr>
                        <a:t>2011</a:t>
                      </a:r>
                    </a:p>
                  </a:txBody>
                  <a:tcPr marL="9525" marR="9525" marT="9525" marB="0" anchor="b"/>
                </a:tc>
                <a:tc>
                  <a:txBody>
                    <a:bodyPr/>
                    <a:lstStyle/>
                    <a:p>
                      <a:pPr algn="ctr" fontAlgn="b"/>
                      <a:r>
                        <a:rPr lang="en-US" sz="3200" b="1" i="0" u="none" strike="noStrike">
                          <a:solidFill>
                            <a:srgbClr val="000000"/>
                          </a:solidFill>
                          <a:effectLst/>
                          <a:latin typeface="Calibri"/>
                        </a:rPr>
                        <a:t>0.318</a:t>
                      </a:r>
                    </a:p>
                  </a:txBody>
                  <a:tcPr marL="9525" marR="9525" marT="9525" marB="0" anchor="b"/>
                </a:tc>
                <a:tc>
                  <a:txBody>
                    <a:bodyPr/>
                    <a:lstStyle/>
                    <a:p>
                      <a:pPr algn="ctr" fontAlgn="b"/>
                      <a:r>
                        <a:rPr lang="en-US" sz="3200" b="1" i="0" u="none" strike="noStrike" dirty="0">
                          <a:solidFill>
                            <a:srgbClr val="000000"/>
                          </a:solidFill>
                          <a:effectLst/>
                          <a:latin typeface="Calibri"/>
                        </a:rPr>
                        <a:t>636</a:t>
                      </a:r>
                    </a:p>
                  </a:txBody>
                  <a:tcPr marL="9525" marR="9525" marT="9525" marB="0" anchor="b"/>
                </a:tc>
              </a:tr>
              <a:tr h="370840">
                <a:tc>
                  <a:txBody>
                    <a:bodyPr/>
                    <a:lstStyle/>
                    <a:p>
                      <a:pPr algn="ctr" fontAlgn="b"/>
                      <a:r>
                        <a:rPr lang="en-US" sz="3200" b="1" i="0" u="none" strike="noStrike">
                          <a:solidFill>
                            <a:srgbClr val="000000"/>
                          </a:solidFill>
                          <a:effectLst/>
                          <a:latin typeface="Calibri"/>
                        </a:rPr>
                        <a:t>2010</a:t>
                      </a:r>
                    </a:p>
                  </a:txBody>
                  <a:tcPr marL="9525" marR="9525" marT="9525" marB="0" anchor="b"/>
                </a:tc>
                <a:tc>
                  <a:txBody>
                    <a:bodyPr/>
                    <a:lstStyle/>
                    <a:p>
                      <a:pPr algn="ctr" fontAlgn="b"/>
                      <a:r>
                        <a:rPr lang="en-US" sz="3200" b="1" i="0" u="none" strike="noStrike">
                          <a:solidFill>
                            <a:srgbClr val="000000"/>
                          </a:solidFill>
                          <a:effectLst/>
                          <a:latin typeface="Calibri"/>
                        </a:rPr>
                        <a:t>0.225</a:t>
                      </a:r>
                    </a:p>
                  </a:txBody>
                  <a:tcPr marL="9525" marR="9525" marT="9525" marB="0" anchor="b"/>
                </a:tc>
                <a:tc>
                  <a:txBody>
                    <a:bodyPr/>
                    <a:lstStyle/>
                    <a:p>
                      <a:pPr algn="ctr" fontAlgn="b"/>
                      <a:r>
                        <a:rPr lang="en-US" sz="3200" b="1" i="0" u="none" strike="noStrike">
                          <a:solidFill>
                            <a:srgbClr val="000000"/>
                          </a:solidFill>
                          <a:effectLst/>
                          <a:latin typeface="Calibri"/>
                        </a:rPr>
                        <a:t>450</a:t>
                      </a:r>
                    </a:p>
                  </a:txBody>
                  <a:tcPr marL="9525" marR="9525" marT="9525" marB="0" anchor="b"/>
                </a:tc>
              </a:tr>
              <a:tr h="370840">
                <a:tc>
                  <a:txBody>
                    <a:bodyPr/>
                    <a:lstStyle/>
                    <a:p>
                      <a:pPr algn="ctr" fontAlgn="b"/>
                      <a:r>
                        <a:rPr lang="en-US" sz="3200" b="1" i="0" u="none" strike="noStrike">
                          <a:solidFill>
                            <a:srgbClr val="000000"/>
                          </a:solidFill>
                          <a:effectLst/>
                          <a:latin typeface="Calibri"/>
                        </a:rPr>
                        <a:t>2009</a:t>
                      </a:r>
                    </a:p>
                  </a:txBody>
                  <a:tcPr marL="9525" marR="9525" marT="9525" marB="0" anchor="b"/>
                </a:tc>
                <a:tc>
                  <a:txBody>
                    <a:bodyPr/>
                    <a:lstStyle/>
                    <a:p>
                      <a:pPr algn="ctr" fontAlgn="b"/>
                      <a:r>
                        <a:rPr lang="en-US" sz="3200" b="1" i="0" u="none" strike="noStrike" dirty="0">
                          <a:solidFill>
                            <a:srgbClr val="000000"/>
                          </a:solidFill>
                          <a:effectLst/>
                          <a:latin typeface="Calibri"/>
                        </a:rPr>
                        <a:t>0.217</a:t>
                      </a:r>
                    </a:p>
                  </a:txBody>
                  <a:tcPr marL="9525" marR="9525" marT="9525" marB="0" anchor="b"/>
                </a:tc>
                <a:tc>
                  <a:txBody>
                    <a:bodyPr/>
                    <a:lstStyle/>
                    <a:p>
                      <a:pPr algn="ctr" fontAlgn="b"/>
                      <a:r>
                        <a:rPr lang="en-US" sz="3200" b="1" i="0" u="none" strike="noStrike" dirty="0">
                          <a:solidFill>
                            <a:srgbClr val="000000"/>
                          </a:solidFill>
                          <a:effectLst/>
                          <a:latin typeface="Calibri"/>
                        </a:rPr>
                        <a:t>434</a:t>
                      </a:r>
                    </a:p>
                  </a:txBody>
                  <a:tcPr marL="9525" marR="9525" marT="9525" marB="0" anchor="b"/>
                </a:tc>
              </a:tr>
              <a:tr h="370840">
                <a:tc>
                  <a:txBody>
                    <a:bodyPr/>
                    <a:lstStyle/>
                    <a:p>
                      <a:pPr algn="ctr" fontAlgn="b"/>
                      <a:r>
                        <a:rPr lang="en-US" sz="3200" b="1" i="0" u="none" strike="noStrike">
                          <a:solidFill>
                            <a:srgbClr val="000000"/>
                          </a:solidFill>
                          <a:effectLst/>
                          <a:latin typeface="Calibri"/>
                        </a:rPr>
                        <a:t>2008</a:t>
                      </a:r>
                    </a:p>
                  </a:txBody>
                  <a:tcPr marL="9525" marR="9525" marT="9525" marB="0" anchor="b"/>
                </a:tc>
                <a:tc>
                  <a:txBody>
                    <a:bodyPr/>
                    <a:lstStyle/>
                    <a:p>
                      <a:pPr algn="ctr" fontAlgn="b"/>
                      <a:r>
                        <a:rPr lang="en-US" sz="3200" b="1" i="0" u="none" strike="noStrike">
                          <a:solidFill>
                            <a:srgbClr val="000000"/>
                          </a:solidFill>
                          <a:effectLst/>
                          <a:latin typeface="Calibri"/>
                        </a:rPr>
                        <a:t>0.23</a:t>
                      </a:r>
                    </a:p>
                  </a:txBody>
                  <a:tcPr marL="9525" marR="9525" marT="9525" marB="0" anchor="b"/>
                </a:tc>
                <a:tc>
                  <a:txBody>
                    <a:bodyPr/>
                    <a:lstStyle/>
                    <a:p>
                      <a:pPr algn="ctr" fontAlgn="b"/>
                      <a:r>
                        <a:rPr lang="en-US" sz="3200" b="1" i="0" u="none" strike="noStrike" dirty="0">
                          <a:solidFill>
                            <a:srgbClr val="000000"/>
                          </a:solidFill>
                          <a:effectLst/>
                          <a:latin typeface="Calibri"/>
                        </a:rPr>
                        <a:t>460</a:t>
                      </a:r>
                    </a:p>
                  </a:txBody>
                  <a:tcPr marL="9525" marR="9525" marT="9525" marB="0" anchor="b"/>
                </a:tc>
              </a:tr>
            </a:tbl>
          </a:graphicData>
        </a:graphic>
      </p:graphicFrame>
      <p:sp>
        <p:nvSpPr>
          <p:cNvPr id="2" name="TextBox 1"/>
          <p:cNvSpPr txBox="1"/>
          <p:nvPr/>
        </p:nvSpPr>
        <p:spPr>
          <a:xfrm>
            <a:off x="838200" y="5431809"/>
            <a:ext cx="2351669" cy="461665"/>
          </a:xfrm>
          <a:prstGeom prst="rect">
            <a:avLst/>
          </a:prstGeom>
          <a:noFill/>
        </p:spPr>
        <p:txBody>
          <a:bodyPr wrap="none" rtlCol="0">
            <a:spAutoFit/>
          </a:bodyPr>
          <a:lstStyle/>
          <a:p>
            <a:r>
              <a:rPr lang="en-US" sz="2400" dirty="0" smtClean="0"/>
              <a:t>*August 28, 2014</a:t>
            </a:r>
            <a:endParaRPr lang="en-US" sz="2400" dirty="0"/>
          </a:p>
        </p:txBody>
      </p:sp>
    </p:spTree>
    <p:extLst>
      <p:ext uri="{BB962C8B-B14F-4D97-AF65-F5344CB8AC3E}">
        <p14:creationId xmlns:p14="http://schemas.microsoft.com/office/powerpoint/2010/main" val="35523793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panose="020B0604020202020204" pitchFamily="34" charset="0"/>
              </a:rPr>
              <a:t>Price Considerations for PLC</a:t>
            </a:r>
          </a:p>
        </p:txBody>
      </p:sp>
      <p:sp>
        <p:nvSpPr>
          <p:cNvPr id="3" name="Content Placeholder 2"/>
          <p:cNvSpPr>
            <a:spLocks noGrp="1"/>
          </p:cNvSpPr>
          <p:nvPr>
            <p:ph idx="1"/>
          </p:nvPr>
        </p:nvSpPr>
        <p:spPr>
          <a:xfrm>
            <a:off x="457199" y="1620978"/>
            <a:ext cx="8229601" cy="4131100"/>
          </a:xfrm>
        </p:spPr>
        <p:txBody>
          <a:bodyPr/>
          <a:lstStyle/>
          <a:p>
            <a:r>
              <a:rPr lang="en-US" sz="2800" dirty="0"/>
              <a:t>$535 Reference Price applies to 85% of Base acres.</a:t>
            </a:r>
          </a:p>
          <a:p>
            <a:r>
              <a:rPr lang="en-US" sz="2800" dirty="0"/>
              <a:t>Payment Yield less than Expected/Actual Yield.</a:t>
            </a:r>
          </a:p>
          <a:p>
            <a:r>
              <a:rPr lang="en-US" sz="2800" dirty="0"/>
              <a:t>National Marketing Year Average Price higher than contract/cash price for runners.</a:t>
            </a:r>
          </a:p>
          <a:p>
            <a:r>
              <a:rPr lang="en-US" sz="2800" dirty="0"/>
              <a:t>The more acres </a:t>
            </a:r>
            <a:r>
              <a:rPr lang="en-US" sz="2800" dirty="0" smtClean="0"/>
              <a:t>planted than base acreage, </a:t>
            </a:r>
            <a:r>
              <a:rPr lang="en-US" sz="2800" dirty="0"/>
              <a:t>the lower the average price per ton.</a:t>
            </a:r>
          </a:p>
          <a:p>
            <a:r>
              <a:rPr lang="en-US" sz="2800" dirty="0"/>
              <a:t>Payments not received until October 1 or later of the next year. (i.e. Oct 2015 for 2014 crop).</a:t>
            </a:r>
          </a:p>
          <a:p>
            <a:pPr marL="0" indent="0">
              <a:buNone/>
            </a:pPr>
            <a:endParaRPr lang="en-US" sz="2800" dirty="0"/>
          </a:p>
        </p:txBody>
      </p:sp>
    </p:spTree>
    <p:extLst>
      <p:ext uri="{BB962C8B-B14F-4D97-AF65-F5344CB8AC3E}">
        <p14:creationId xmlns:p14="http://schemas.microsoft.com/office/powerpoint/2010/main" val="26815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372" y="381000"/>
            <a:ext cx="8199296" cy="769441"/>
          </a:xfrm>
          <a:prstGeom prst="rect">
            <a:avLst/>
          </a:prstGeom>
          <a:noFill/>
        </p:spPr>
        <p:txBody>
          <a:bodyPr wrap="none" rtlCol="0">
            <a:spAutoFit/>
          </a:bodyPr>
          <a:lstStyle/>
          <a:p>
            <a:pPr algn="ctr"/>
            <a:r>
              <a:rPr lang="en-US" sz="4400" dirty="0" smtClean="0">
                <a:latin typeface="+mn-lt"/>
                <a:cs typeface="Arial" panose="020B0604020202020204" pitchFamily="34" charset="0"/>
              </a:rPr>
              <a:t>Overplant/Low Price PLC Example</a:t>
            </a:r>
            <a:endParaRPr lang="en-US" sz="4400" dirty="0">
              <a:latin typeface="+mn-lt"/>
              <a:cs typeface="Arial" panose="020B0604020202020204" pitchFamily="34" charset="0"/>
            </a:endParaRPr>
          </a:p>
        </p:txBody>
      </p:sp>
      <p:sp>
        <p:nvSpPr>
          <p:cNvPr id="3" name="TextBox 2"/>
          <p:cNvSpPr txBox="1"/>
          <p:nvPr/>
        </p:nvSpPr>
        <p:spPr>
          <a:xfrm>
            <a:off x="673723" y="1198142"/>
            <a:ext cx="8270639" cy="5816977"/>
          </a:xfrm>
          <a:prstGeom prst="rect">
            <a:avLst/>
          </a:prstGeom>
          <a:noFill/>
        </p:spPr>
        <p:txBody>
          <a:bodyPr wrap="square" rtlCol="0">
            <a:spAutoFit/>
          </a:bodyPr>
          <a:lstStyle/>
          <a:p>
            <a:pPr marL="285750" indent="-285750">
              <a:buClr>
                <a:srgbClr val="C00000"/>
              </a:buClr>
              <a:buSzPct val="1500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Georgia State Average Yield </a:t>
            </a:r>
          </a:p>
          <a:p>
            <a:pPr lvl="1">
              <a:buClr>
                <a:srgbClr val="C00000"/>
              </a:buClr>
              <a:buSzPct val="150000"/>
            </a:pPr>
            <a:r>
              <a:rPr lang="en-US" sz="2400" dirty="0" smtClean="0">
                <a:latin typeface="Arial" panose="020B0604020202020204" pitchFamily="34" charset="0"/>
                <a:cs typeface="Arial" panose="020B0604020202020204" pitchFamily="34" charset="0"/>
              </a:rPr>
              <a:t>2008-2012 = 3,365 lbs per acre (90%)</a:t>
            </a:r>
          </a:p>
          <a:p>
            <a:pPr lvl="1">
              <a:buClr>
                <a:srgbClr val="C00000"/>
              </a:buClr>
              <a:buSzPct val="150000"/>
            </a:pPr>
            <a:r>
              <a:rPr lang="en-US" sz="2400" u="sng" dirty="0" smtClean="0">
                <a:latin typeface="Arial" panose="020B0604020202020204" pitchFamily="34" charset="0"/>
                <a:cs typeface="Arial" panose="020B0604020202020204" pitchFamily="34" charset="0"/>
              </a:rPr>
              <a:t>2012-2013 = 4,505 lbs per acre</a:t>
            </a:r>
          </a:p>
          <a:p>
            <a:pPr lvl="1">
              <a:buClr>
                <a:srgbClr val="C00000"/>
              </a:buClr>
              <a:buSzPct val="150000"/>
            </a:pPr>
            <a:r>
              <a:rPr lang="en-US" sz="2400" dirty="0" smtClean="0">
                <a:latin typeface="Arial" panose="020B0604020202020204" pitchFamily="34" charset="0"/>
                <a:cs typeface="Arial" panose="020B0604020202020204" pitchFamily="34" charset="0"/>
              </a:rPr>
              <a:t>Difference = 1,140 lbs per acre</a:t>
            </a:r>
          </a:p>
          <a:p>
            <a:pPr lvl="1">
              <a:buClr>
                <a:srgbClr val="C00000"/>
              </a:buClr>
              <a:buSzPct val="150000"/>
            </a:pPr>
            <a:endParaRPr lang="en-US" dirty="0" smtClean="0">
              <a:latin typeface="Arial" panose="020B0604020202020204" pitchFamily="34" charset="0"/>
              <a:cs typeface="Arial" panose="020B0604020202020204" pitchFamily="34" charset="0"/>
            </a:endParaRPr>
          </a:p>
          <a:p>
            <a:pPr marL="285750" indent="-285750">
              <a:buClr>
                <a:srgbClr val="C00000"/>
              </a:buClr>
              <a:buSzPct val="1500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Overplant peanuts</a:t>
            </a:r>
          </a:p>
          <a:p>
            <a:pPr lvl="1">
              <a:buClr>
                <a:srgbClr val="C00000"/>
              </a:buClr>
              <a:buSzPct val="150000"/>
            </a:pPr>
            <a:r>
              <a:rPr lang="en-US" sz="2400" dirty="0" smtClean="0">
                <a:latin typeface="Arial" panose="020B0604020202020204" pitchFamily="34" charset="0"/>
                <a:cs typeface="Arial" panose="020B0604020202020204" pitchFamily="34" charset="0"/>
              </a:rPr>
              <a:t>$535 - $355 = $180 per ton</a:t>
            </a:r>
          </a:p>
          <a:p>
            <a:pPr lvl="1">
              <a:buClr>
                <a:srgbClr val="C00000"/>
              </a:buClr>
              <a:buSzPct val="150000"/>
            </a:pPr>
            <a:r>
              <a:rPr lang="en-US" sz="2400" dirty="0" smtClean="0">
                <a:latin typeface="Arial" panose="020B0604020202020204" pitchFamily="34" charset="0"/>
                <a:cs typeface="Arial" panose="020B0604020202020204" pitchFamily="34" charset="0"/>
              </a:rPr>
              <a:t>85% x $180 = $153 per ton</a:t>
            </a:r>
          </a:p>
          <a:p>
            <a:pPr marL="285750" indent="-285750">
              <a:buClr>
                <a:srgbClr val="C00000"/>
              </a:buClr>
              <a:buSzPct val="1500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C00000"/>
              </a:buClr>
              <a:buSzPct val="1500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$153 x </a:t>
            </a:r>
            <a:r>
              <a:rPr lang="en-US" sz="2400" dirty="0">
                <a:latin typeface="Arial" panose="020B0604020202020204" pitchFamily="34" charset="0"/>
                <a:cs typeface="Arial" panose="020B0604020202020204" pitchFamily="34" charset="0"/>
              </a:rPr>
              <a:t>1.6825 </a:t>
            </a:r>
            <a:r>
              <a:rPr lang="en-US" sz="2400" dirty="0" smtClean="0">
                <a:latin typeface="Arial" panose="020B0604020202020204" pitchFamily="34" charset="0"/>
                <a:cs typeface="Arial" panose="020B0604020202020204" pitchFamily="34" charset="0"/>
              </a:rPr>
              <a:t>tons (</a:t>
            </a:r>
            <a:r>
              <a:rPr lang="en-US" sz="2400" dirty="0">
                <a:latin typeface="Arial" panose="020B0604020202020204" pitchFamily="34" charset="0"/>
                <a:cs typeface="Arial" panose="020B0604020202020204" pitchFamily="34" charset="0"/>
              </a:rPr>
              <a:t>3,365 </a:t>
            </a:r>
            <a:r>
              <a:rPr lang="en-US" sz="2400" dirty="0" smtClean="0">
                <a:latin typeface="Arial" panose="020B0604020202020204" pitchFamily="34" charset="0"/>
                <a:cs typeface="Arial" panose="020B0604020202020204" pitchFamily="34" charset="0"/>
              </a:rPr>
              <a:t>lbs) = $257.43 per base acre</a:t>
            </a:r>
          </a:p>
          <a:p>
            <a:pPr marL="285750" indent="-285750">
              <a:buClr>
                <a:srgbClr val="C00000"/>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$355 </a:t>
            </a:r>
            <a:r>
              <a:rPr lang="en-US" sz="2400" dirty="0" smtClean="0">
                <a:latin typeface="Arial" panose="020B0604020202020204" pitchFamily="34" charset="0"/>
                <a:cs typeface="Arial" panose="020B0604020202020204" pitchFamily="34" charset="0"/>
              </a:rPr>
              <a:t>x </a:t>
            </a:r>
            <a:r>
              <a:rPr lang="en-US" sz="2400" dirty="0">
                <a:latin typeface="Arial" panose="020B0604020202020204" pitchFamily="34" charset="0"/>
                <a:cs typeface="Arial" panose="020B0604020202020204" pitchFamily="34" charset="0"/>
              </a:rPr>
              <a:t>2.2525 tons (4,505 lbs) </a:t>
            </a:r>
            <a:r>
              <a:rPr lang="en-US" sz="2400" dirty="0" smtClean="0">
                <a:latin typeface="Arial" panose="020B0604020202020204" pitchFamily="34" charset="0"/>
                <a:cs typeface="Arial" panose="020B0604020202020204" pitchFamily="34" charset="0"/>
              </a:rPr>
              <a:t>= $799.64 per base acre</a:t>
            </a:r>
          </a:p>
          <a:p>
            <a:pPr marL="285750" indent="-285750">
              <a:buClr>
                <a:srgbClr val="C00000"/>
              </a:buClr>
              <a:buSzPct val="15000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Clr>
                <a:srgbClr val="C00000"/>
              </a:buClr>
              <a:buSzPct val="1500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Total per base acre = $1057.07   or $469.29 per ton</a:t>
            </a:r>
            <a:endParaRPr lang="en-US" sz="2400" dirty="0">
              <a:latin typeface="Arial" panose="020B0604020202020204" pitchFamily="34" charset="0"/>
              <a:cs typeface="Arial" panose="020B0604020202020204" pitchFamily="34" charset="0"/>
            </a:endParaRPr>
          </a:p>
          <a:p>
            <a:pPr marL="285750" indent="-285750">
              <a:buClr>
                <a:srgbClr val="C00000"/>
              </a:buClr>
              <a:buSzPct val="150000"/>
              <a:buFont typeface="Arial" panose="020B0604020202020204" pitchFamily="34" charset="0"/>
              <a:buChar char="•"/>
            </a:pPr>
            <a:endParaRPr lang="en-US" sz="2400" b="1" dirty="0" smtClean="0">
              <a:latin typeface="Arial" panose="020B0604020202020204" pitchFamily="34" charset="0"/>
              <a:cs typeface="Arial" panose="020B0604020202020204" pitchFamily="34" charset="0"/>
            </a:endParaRPr>
          </a:p>
          <a:p>
            <a:pPr marL="742950" lvl="1" indent="-285750">
              <a:buClr>
                <a:srgbClr val="C00000"/>
              </a:buClr>
              <a:buSzPct val="150000"/>
              <a:buFont typeface="Arial" panose="020B0604020202020204" pitchFamily="34" charset="0"/>
              <a:buChar char="•"/>
            </a:pPr>
            <a:endParaRPr lang="en-US" sz="2400" b="1" dirty="0">
              <a:latin typeface="Arial" panose="020B0604020202020204" pitchFamily="34" charset="0"/>
              <a:cs typeface="Arial" panose="020B0604020202020204" pitchFamily="34" charset="0"/>
            </a:endParaRPr>
          </a:p>
          <a:p>
            <a:pPr marL="285750" indent="-285750">
              <a:buClr>
                <a:srgbClr val="C00000"/>
              </a:buClr>
              <a:buSzPct val="150000"/>
              <a:buFont typeface="Arial" panose="020B0604020202020204" pitchFamily="34" charset="0"/>
              <a:buChar char="•"/>
            </a:pPr>
            <a:endParaRPr lang="en-US" sz="2800" dirty="0"/>
          </a:p>
        </p:txBody>
      </p:sp>
    </p:spTree>
    <p:extLst>
      <p:ext uri="{BB962C8B-B14F-4D97-AF65-F5344CB8AC3E}">
        <p14:creationId xmlns:p14="http://schemas.microsoft.com/office/powerpoint/2010/main" val="666106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010" y="575201"/>
            <a:ext cx="5749651" cy="646331"/>
          </a:xfrm>
          <a:prstGeom prst="rect">
            <a:avLst/>
          </a:prstGeom>
          <a:noFill/>
        </p:spPr>
        <p:txBody>
          <a:bodyPr wrap="none" rtlCol="0">
            <a:spAutoFit/>
          </a:bodyPr>
          <a:lstStyle/>
          <a:p>
            <a:pPr algn="ctr"/>
            <a:r>
              <a:rPr lang="en-US" sz="3600" b="1" dirty="0" smtClean="0"/>
              <a:t>ARC-County, Peanut Example</a:t>
            </a:r>
            <a:endParaRPr lang="en-US" sz="36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4125464804"/>
              </p:ext>
            </p:extLst>
          </p:nvPr>
        </p:nvGraphicFramePr>
        <p:xfrm>
          <a:off x="490538" y="1395873"/>
          <a:ext cx="8316912" cy="4241800"/>
        </p:xfrm>
        <a:graphic>
          <a:graphicData uri="http://schemas.openxmlformats.org/presentationml/2006/ole">
            <mc:AlternateContent xmlns:mc="http://schemas.openxmlformats.org/markup-compatibility/2006">
              <mc:Choice xmlns:v="urn:schemas-microsoft-com:vml" Requires="v">
                <p:oleObj spid="_x0000_s6229" name="Worksheet" r:id="rId4" imgW="5619629" imgH="2866965" progId="Excel.Sheet.8">
                  <p:embed/>
                </p:oleObj>
              </mc:Choice>
              <mc:Fallback>
                <p:oleObj name="Worksheet" r:id="rId4" imgW="5619629" imgH="2866965" progId="Excel.Sheet.8">
                  <p:embed/>
                  <p:pic>
                    <p:nvPicPr>
                      <p:cNvPr id="0" name=""/>
                      <p:cNvPicPr/>
                      <p:nvPr/>
                    </p:nvPicPr>
                    <p:blipFill>
                      <a:blip r:embed="rId5"/>
                      <a:stretch>
                        <a:fillRect/>
                      </a:stretch>
                    </p:blipFill>
                    <p:spPr>
                      <a:xfrm>
                        <a:off x="490538" y="1395873"/>
                        <a:ext cx="8316912" cy="4241800"/>
                      </a:xfrm>
                      <a:prstGeom prst="rect">
                        <a:avLst/>
                      </a:prstGeom>
                    </p:spPr>
                  </p:pic>
                </p:oleObj>
              </mc:Fallback>
            </mc:AlternateContent>
          </a:graphicData>
        </a:graphic>
      </p:graphicFrame>
      <p:sp>
        <p:nvSpPr>
          <p:cNvPr id="4" name="TextBox 3"/>
          <p:cNvSpPr txBox="1"/>
          <p:nvPr/>
        </p:nvSpPr>
        <p:spPr>
          <a:xfrm>
            <a:off x="3726697" y="5669962"/>
            <a:ext cx="4760954" cy="584775"/>
          </a:xfrm>
          <a:prstGeom prst="rect">
            <a:avLst/>
          </a:prstGeom>
          <a:solidFill>
            <a:srgbClr val="FFFF00"/>
          </a:solid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Payment received on 85% of Base Acres,</a:t>
            </a:r>
          </a:p>
          <a:p>
            <a:pPr algn="ctr"/>
            <a:r>
              <a:rPr lang="en-US" sz="1600" b="1" dirty="0" smtClean="0">
                <a:latin typeface="Arial" panose="020B0604020202020204" pitchFamily="34" charset="0"/>
                <a:cs typeface="Arial" panose="020B0604020202020204" pitchFamily="34" charset="0"/>
              </a:rPr>
              <a:t>not before October </a:t>
            </a:r>
            <a:r>
              <a:rPr lang="en-US" sz="1600" b="1" dirty="0">
                <a:latin typeface="Arial" panose="020B0604020202020204" pitchFamily="34" charset="0"/>
                <a:cs typeface="Arial" panose="020B0604020202020204" pitchFamily="34" charset="0"/>
              </a:rPr>
              <a:t>1 </a:t>
            </a:r>
            <a:r>
              <a:rPr lang="en-US" sz="1600" b="1" dirty="0" smtClean="0">
                <a:latin typeface="Arial" panose="020B0604020202020204" pitchFamily="34" charset="0"/>
                <a:cs typeface="Arial" panose="020B0604020202020204" pitchFamily="34" charset="0"/>
              </a:rPr>
              <a:t>of </a:t>
            </a:r>
            <a:r>
              <a:rPr lang="en-US" sz="1600" b="1" dirty="0">
                <a:latin typeface="Arial" panose="020B0604020202020204" pitchFamily="34" charset="0"/>
                <a:cs typeface="Arial" panose="020B0604020202020204" pitchFamily="34" charset="0"/>
              </a:rPr>
              <a:t>the following year </a:t>
            </a:r>
          </a:p>
        </p:txBody>
      </p:sp>
    </p:spTree>
    <p:extLst>
      <p:ext uri="{BB962C8B-B14F-4D97-AF65-F5344CB8AC3E}">
        <p14:creationId xmlns:p14="http://schemas.microsoft.com/office/powerpoint/2010/main" val="165980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Commodity Programs and Peanuts</a:t>
            </a:r>
            <a:endParaRPr lang="en-US" dirty="0"/>
          </a:p>
        </p:txBody>
      </p:sp>
      <p:sp>
        <p:nvSpPr>
          <p:cNvPr id="3" name="Content Placeholder 2"/>
          <p:cNvSpPr>
            <a:spLocks noGrp="1"/>
          </p:cNvSpPr>
          <p:nvPr>
            <p:ph idx="1"/>
          </p:nvPr>
        </p:nvSpPr>
        <p:spPr>
          <a:xfrm>
            <a:off x="457200" y="1324135"/>
            <a:ext cx="8229600" cy="4525963"/>
          </a:xfrm>
        </p:spPr>
        <p:txBody>
          <a:bodyPr/>
          <a:lstStyle/>
          <a:p>
            <a:r>
              <a:rPr lang="en-US" sz="2800" dirty="0" smtClean="0"/>
              <a:t>The Peanut Program had it’s own subtitle before 2002.  A supply control program commonly referred to the Peanut Quota Program was in place going as far back as the 1942. </a:t>
            </a:r>
          </a:p>
          <a:p>
            <a:r>
              <a:rPr lang="en-US" sz="2800" dirty="0" smtClean="0"/>
              <a:t>Peanuts became a covered commodity in the 2002 Farm Bill when the quota program was repealed.  </a:t>
            </a:r>
          </a:p>
          <a:p>
            <a:r>
              <a:rPr lang="en-US" sz="2800" dirty="0" smtClean="0"/>
              <a:t>Peanut is included in the commodities programs  of the 2014 Farm Bill.  </a:t>
            </a:r>
          </a:p>
        </p:txBody>
      </p:sp>
    </p:spTree>
    <p:extLst>
      <p:ext uri="{BB962C8B-B14F-4D97-AF65-F5344CB8AC3E}">
        <p14:creationId xmlns:p14="http://schemas.microsoft.com/office/powerpoint/2010/main" val="312215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dirty="0" smtClean="0"/>
              <a:t>Not going to be an option in most cases for peanut and rice farms due to diverse crop mixes and likelihood of PLC payments.</a:t>
            </a:r>
            <a:endParaRPr lang="en-US" dirty="0"/>
          </a:p>
        </p:txBody>
      </p:sp>
      <p:sp>
        <p:nvSpPr>
          <p:cNvPr id="7" name="Title 6"/>
          <p:cNvSpPr>
            <a:spLocks noGrp="1"/>
          </p:cNvSpPr>
          <p:nvPr>
            <p:ph type="title"/>
          </p:nvPr>
        </p:nvSpPr>
        <p:spPr/>
        <p:txBody>
          <a:bodyPr/>
          <a:lstStyle/>
          <a:p>
            <a:r>
              <a:rPr lang="en-US" dirty="0" smtClean="0"/>
              <a:t>ARC Individual Coverage</a:t>
            </a:r>
            <a:endParaRPr lang="en-US" dirty="0"/>
          </a:p>
        </p:txBody>
      </p:sp>
    </p:spTree>
    <p:extLst>
      <p:ext uri="{BB962C8B-B14F-4D97-AF65-F5344CB8AC3E}">
        <p14:creationId xmlns:p14="http://schemas.microsoft.com/office/powerpoint/2010/main" val="2747897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874"/>
            <a:ext cx="8229600" cy="1143000"/>
          </a:xfrm>
        </p:spPr>
        <p:txBody>
          <a:bodyPr/>
          <a:lstStyle/>
          <a:p>
            <a:r>
              <a:rPr lang="en-US" sz="3200" dirty="0" smtClean="0"/>
              <a:t>Stochastic Simulation Model of Program and Crop Insurance Decision – Peanut Farm Example</a:t>
            </a:r>
            <a:endParaRPr lang="en-US" sz="3200" dirty="0"/>
          </a:p>
        </p:txBody>
      </p:sp>
      <p:sp>
        <p:nvSpPr>
          <p:cNvPr id="3" name="Content Placeholder 2"/>
          <p:cNvSpPr>
            <a:spLocks noGrp="1"/>
          </p:cNvSpPr>
          <p:nvPr>
            <p:ph idx="1"/>
          </p:nvPr>
        </p:nvSpPr>
        <p:spPr>
          <a:xfrm>
            <a:off x="228599" y="1755058"/>
            <a:ext cx="8561439" cy="4940710"/>
          </a:xfrm>
          <a:solidFill>
            <a:schemeClr val="bg1"/>
          </a:solidFill>
        </p:spPr>
        <p:txBody>
          <a:bodyPr/>
          <a:lstStyle/>
          <a:p>
            <a:r>
              <a:rPr lang="en-US" sz="2400" dirty="0" smtClean="0"/>
              <a:t>Stochastic simulation model of net revenue developed by </a:t>
            </a:r>
            <a:r>
              <a:rPr lang="en-US" sz="2400" dirty="0">
                <a:ea typeface="ＭＳ Ｐゴシック" pitchFamily="-105" charset="-128"/>
                <a:cs typeface="ＭＳ Ｐゴシック" pitchFamily="-105" charset="-128"/>
              </a:rPr>
              <a:t>Todd D. </a:t>
            </a:r>
            <a:r>
              <a:rPr lang="en-US" sz="2400" dirty="0" smtClean="0">
                <a:ea typeface="ＭＳ Ｐゴシック" pitchFamily="-105" charset="-128"/>
                <a:cs typeface="ＭＳ Ｐゴシック" pitchFamily="-105" charset="-128"/>
              </a:rPr>
              <a:t>Davis, </a:t>
            </a:r>
            <a:r>
              <a:rPr lang="en-US" sz="2400" dirty="0" smtClean="0"/>
              <a:t>University of Kentucky and </a:t>
            </a:r>
            <a:r>
              <a:rPr lang="en-US" sz="2400" dirty="0" smtClean="0">
                <a:ea typeface="ＭＳ Ｐゴシック" pitchFamily="-105" charset="-128"/>
                <a:cs typeface="ＭＳ Ｐゴシック" pitchFamily="-105" charset="-128"/>
              </a:rPr>
              <a:t>John </a:t>
            </a:r>
            <a:r>
              <a:rPr lang="en-US" sz="2400" dirty="0">
                <a:ea typeface="ＭＳ Ｐゴシック" pitchFamily="-105" charset="-128"/>
                <a:cs typeface="ＭＳ Ｐゴシック" pitchFamily="-105" charset="-128"/>
              </a:rPr>
              <a:t>D. Anderson – American Farm Bureau Federation ®</a:t>
            </a:r>
          </a:p>
          <a:p>
            <a:r>
              <a:rPr lang="en-US" sz="2400" dirty="0" smtClean="0"/>
              <a:t>Irrigated &amp; non-irrigated peanuts for a Worth County, Georgia farm. </a:t>
            </a:r>
          </a:p>
          <a:p>
            <a:r>
              <a:rPr lang="en-US" sz="2400" dirty="0" smtClean="0"/>
              <a:t>Simulate stochastic farm yield, county yield, crop insurance projected price and marketing-year average price for peanuts for a five-year farm bill.</a:t>
            </a:r>
          </a:p>
          <a:p>
            <a:r>
              <a:rPr lang="en-US" sz="2400" dirty="0" smtClean="0"/>
              <a:t>Yield and price distributions used to generate distributions of crop revenue, YP indemnities, ARC (C and I), PLC, and SCO payments.</a:t>
            </a:r>
          </a:p>
        </p:txBody>
      </p:sp>
    </p:spTree>
    <p:extLst>
      <p:ext uri="{BB962C8B-B14F-4D97-AF65-F5344CB8AC3E}">
        <p14:creationId xmlns:p14="http://schemas.microsoft.com/office/powerpoint/2010/main" val="98015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76" y="947485"/>
            <a:ext cx="8841926"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456842" y="159779"/>
            <a:ext cx="7772400" cy="808037"/>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Irrigated Peanuts</a:t>
            </a:r>
            <a:endParaRPr lang="en-US" dirty="0"/>
          </a:p>
        </p:txBody>
      </p:sp>
    </p:spTree>
    <p:extLst>
      <p:ext uri="{BB962C8B-B14F-4D97-AF65-F5344CB8AC3E}">
        <p14:creationId xmlns:p14="http://schemas.microsoft.com/office/powerpoint/2010/main" val="3690273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875071"/>
            <a:ext cx="885315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692774" y="162232"/>
            <a:ext cx="7772400" cy="71284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Non-Irrigated Peanuts</a:t>
            </a:r>
            <a:endParaRPr lang="en-US" dirty="0"/>
          </a:p>
        </p:txBody>
      </p:sp>
    </p:spTree>
    <p:extLst>
      <p:ext uri="{BB962C8B-B14F-4D97-AF65-F5344CB8AC3E}">
        <p14:creationId xmlns:p14="http://schemas.microsoft.com/office/powerpoint/2010/main" val="67972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smtClean="0"/>
              <a:t>Summary of Changes for Rice</a:t>
            </a:r>
            <a:endParaRPr lang="en-US" dirty="0"/>
          </a:p>
        </p:txBody>
      </p:sp>
      <p:sp>
        <p:nvSpPr>
          <p:cNvPr id="3" name="Content Placeholder 2"/>
          <p:cNvSpPr>
            <a:spLocks noGrp="1"/>
          </p:cNvSpPr>
          <p:nvPr>
            <p:ph idx="1"/>
          </p:nvPr>
        </p:nvSpPr>
        <p:spPr>
          <a:xfrm>
            <a:off x="457200" y="1219200"/>
            <a:ext cx="8229600" cy="5355336"/>
          </a:xfrm>
        </p:spPr>
        <p:txBody>
          <a:bodyPr>
            <a:normAutofit/>
          </a:bodyPr>
          <a:lstStyle/>
          <a:p>
            <a:pPr lvl="0"/>
            <a:r>
              <a:rPr lang="en-US" dirty="0" smtClean="0"/>
              <a:t>Eliminates same programs as has already been discussed </a:t>
            </a:r>
            <a:r>
              <a:rPr lang="en-US" sz="2000" dirty="0" smtClean="0"/>
              <a:t>(Direct Payments, DCCP, ACRE, &amp; SURE)</a:t>
            </a:r>
          </a:p>
          <a:p>
            <a:r>
              <a:rPr lang="en-US" dirty="0" smtClean="0"/>
              <a:t>Retains marketing loan rate of $6.50/</a:t>
            </a:r>
            <a:r>
              <a:rPr lang="en-US" dirty="0" err="1" smtClean="0"/>
              <a:t>cwt</a:t>
            </a:r>
            <a:endParaRPr lang="en-US" dirty="0" smtClean="0"/>
          </a:p>
          <a:p>
            <a:pPr lvl="0"/>
            <a:r>
              <a:rPr lang="en-US" dirty="0" smtClean="0"/>
              <a:t>Rice is eligible for ARC or PLC</a:t>
            </a:r>
          </a:p>
          <a:p>
            <a:pPr lvl="1"/>
            <a:r>
              <a:rPr lang="en-US" sz="2000" dirty="0" smtClean="0"/>
              <a:t>PLC Reference Price of $14/</a:t>
            </a:r>
            <a:r>
              <a:rPr lang="en-US" sz="2000" dirty="0" err="1" smtClean="0"/>
              <a:t>cwt</a:t>
            </a:r>
            <a:r>
              <a:rPr lang="en-US" sz="2000" dirty="0" smtClean="0"/>
              <a:t> for long- and medium-grain</a:t>
            </a:r>
          </a:p>
          <a:p>
            <a:pPr lvl="1"/>
            <a:r>
              <a:rPr lang="en-US" sz="2000" dirty="0" smtClean="0"/>
              <a:t>SCO is available with PLC election</a:t>
            </a:r>
          </a:p>
          <a:p>
            <a:pPr lvl="1"/>
            <a:r>
              <a:rPr lang="en-US" sz="2000" dirty="0" smtClean="0"/>
              <a:t>County-level or Farm-level option with ARC</a:t>
            </a:r>
            <a:endParaRPr lang="en-US" sz="2000" dirty="0"/>
          </a:p>
        </p:txBody>
      </p:sp>
      <p:sp>
        <p:nvSpPr>
          <p:cNvPr id="8" name="Slide Number Placeholder 7"/>
          <p:cNvSpPr>
            <a:spLocks noGrp="1"/>
          </p:cNvSpPr>
          <p:nvPr>
            <p:ph type="sldNum" sz="quarter" idx="12"/>
          </p:nvPr>
        </p:nvSpPr>
        <p:spPr/>
        <p:txBody>
          <a:bodyPr/>
          <a:lstStyle/>
          <a:p>
            <a:fld id="{375A0C3A-1B29-400F-BBF2-69C0F5586286}" type="slidenum">
              <a:rPr lang="en-US" smtClean="0"/>
              <a:t>24</a:t>
            </a:fld>
            <a:endParaRPr lang="en-US" dirty="0"/>
          </a:p>
        </p:txBody>
      </p:sp>
      <p:sp>
        <p:nvSpPr>
          <p:cNvPr id="4" name="TextBox 3"/>
          <p:cNvSpPr txBox="1"/>
          <p:nvPr/>
        </p:nvSpPr>
        <p:spPr>
          <a:xfrm>
            <a:off x="560439" y="5345978"/>
            <a:ext cx="5417124" cy="369332"/>
          </a:xfrm>
          <a:prstGeom prst="rect">
            <a:avLst/>
          </a:prstGeom>
          <a:noFill/>
        </p:spPr>
        <p:txBody>
          <a:bodyPr wrap="none" rtlCol="0">
            <a:spAutoFit/>
          </a:bodyPr>
          <a:lstStyle/>
          <a:p>
            <a:r>
              <a:rPr lang="en-US" dirty="0" smtClean="0"/>
              <a:t>Source:  John Michael Riley,  Mississippi State University</a:t>
            </a:r>
            <a:endParaRPr lang="en-US" dirty="0"/>
          </a:p>
        </p:txBody>
      </p:sp>
    </p:spTree>
    <p:extLst>
      <p:ext uri="{BB962C8B-B14F-4D97-AF65-F5344CB8AC3E}">
        <p14:creationId xmlns:p14="http://schemas.microsoft.com/office/powerpoint/2010/main" val="28385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620000" cy="1371600"/>
          </a:xfrm>
        </p:spPr>
        <p:txBody>
          <a:bodyPr/>
          <a:lstStyle/>
          <a:p>
            <a:pPr algn="ctr"/>
            <a:r>
              <a:rPr lang="en-US" sz="4400" dirty="0" smtClean="0">
                <a:cs typeface="Arial" panose="020B0604020202020204" pitchFamily="34" charset="0"/>
              </a:rPr>
              <a:t>NASS Marketing Year Average Price for Rice </a:t>
            </a:r>
            <a:r>
              <a:rPr lang="en-US" sz="3200" dirty="0" smtClean="0">
                <a:cs typeface="Arial" panose="020B0604020202020204" pitchFamily="34" charset="0"/>
              </a:rPr>
              <a:t>($/</a:t>
            </a:r>
            <a:r>
              <a:rPr lang="en-US" sz="3200" dirty="0" err="1" smtClean="0">
                <a:cs typeface="Arial" panose="020B0604020202020204" pitchFamily="34" charset="0"/>
              </a:rPr>
              <a:t>cwt</a:t>
            </a:r>
            <a:r>
              <a:rPr lang="en-US" sz="3200" dirty="0" smtClean="0">
                <a:cs typeface="Arial" panose="020B0604020202020204" pitchFamily="34" charset="0"/>
              </a:rPr>
              <a:t>)</a:t>
            </a:r>
            <a:endParaRPr lang="en-US" sz="4400" dirty="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67248635"/>
              </p:ext>
            </p:extLst>
          </p:nvPr>
        </p:nvGraphicFramePr>
        <p:xfrm>
          <a:off x="762000" y="1752600"/>
          <a:ext cx="7543800" cy="3829295"/>
        </p:xfrm>
        <a:graphic>
          <a:graphicData uri="http://schemas.openxmlformats.org/drawingml/2006/table">
            <a:tbl>
              <a:tblPr firstRow="1" bandRow="1">
                <a:tableStyleId>{5C22544A-7EE6-4342-B048-85BDC9FD1C3A}</a:tableStyleId>
              </a:tblPr>
              <a:tblGrid>
                <a:gridCol w="1885950"/>
                <a:gridCol w="1885950"/>
                <a:gridCol w="1885950"/>
                <a:gridCol w="1885950"/>
              </a:tblGrid>
              <a:tr h="950429">
                <a:tc>
                  <a:txBody>
                    <a:bodyPr/>
                    <a:lstStyle/>
                    <a:p>
                      <a:pPr algn="ctr" fontAlgn="b"/>
                      <a:r>
                        <a:rPr lang="en-US" sz="2800" b="1" i="0" u="none" strike="noStrike" dirty="0">
                          <a:solidFill>
                            <a:srgbClr val="000000"/>
                          </a:solidFill>
                          <a:effectLst/>
                          <a:latin typeface="Calibri"/>
                        </a:rPr>
                        <a:t>Year</a:t>
                      </a:r>
                    </a:p>
                  </a:txBody>
                  <a:tcPr marL="9525" marR="9525" marT="9525" marB="0" anchor="b"/>
                </a:tc>
                <a:tc>
                  <a:txBody>
                    <a:bodyPr/>
                    <a:lstStyle/>
                    <a:p>
                      <a:pPr algn="ctr" fontAlgn="b"/>
                      <a:r>
                        <a:rPr lang="en-US" sz="2800" b="1" i="0" u="none" strike="noStrike" dirty="0" smtClean="0">
                          <a:solidFill>
                            <a:srgbClr val="000000"/>
                          </a:solidFill>
                          <a:effectLst/>
                          <a:latin typeface="Calibri"/>
                        </a:rPr>
                        <a:t>All Rice</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Long</a:t>
                      </a:r>
                      <a:r>
                        <a:rPr lang="en-US" sz="2800" b="1" i="0" u="none" strike="noStrike" baseline="0" dirty="0" smtClean="0">
                          <a:solidFill>
                            <a:srgbClr val="000000"/>
                          </a:solidFill>
                          <a:effectLst/>
                          <a:latin typeface="Calibri"/>
                        </a:rPr>
                        <a:t> Grain</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err="1" smtClean="0">
                          <a:solidFill>
                            <a:srgbClr val="000000"/>
                          </a:solidFill>
                          <a:effectLst/>
                          <a:latin typeface="Calibri"/>
                        </a:rPr>
                        <a:t>Mdm</a:t>
                      </a:r>
                      <a:r>
                        <a:rPr lang="en-US" sz="2800" b="1" i="0" u="none" strike="noStrike" dirty="0" smtClean="0">
                          <a:solidFill>
                            <a:srgbClr val="000000"/>
                          </a:solidFill>
                          <a:effectLst/>
                          <a:latin typeface="Calibri"/>
                        </a:rPr>
                        <a:t>/Short Grain</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dirty="0">
                          <a:solidFill>
                            <a:srgbClr val="000000"/>
                          </a:solidFill>
                          <a:effectLst/>
                          <a:latin typeface="Calibri"/>
                        </a:rPr>
                        <a:t>2013</a:t>
                      </a:r>
                    </a:p>
                  </a:txBody>
                  <a:tcPr marL="9525" marR="9525" marT="9525" marB="0" anchor="b"/>
                </a:tc>
                <a:tc>
                  <a:txBody>
                    <a:bodyPr/>
                    <a:lstStyle/>
                    <a:p>
                      <a:pPr algn="ctr" fontAlgn="b"/>
                      <a:r>
                        <a:rPr lang="en-US" sz="2800" b="1" i="0" u="none" strike="noStrike" dirty="0" smtClean="0">
                          <a:solidFill>
                            <a:srgbClr val="000000"/>
                          </a:solidFill>
                          <a:effectLst/>
                          <a:latin typeface="Calibri"/>
                        </a:rPr>
                        <a:t>$15.90*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$15.40*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$17.80*</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a:solidFill>
                            <a:srgbClr val="000000"/>
                          </a:solidFill>
                          <a:effectLst/>
                          <a:latin typeface="Calibri"/>
                        </a:rPr>
                        <a:t>2012</a:t>
                      </a:r>
                    </a:p>
                  </a:txBody>
                  <a:tcPr marL="9525" marR="9525" marT="9525" marB="0" anchor="b"/>
                </a:tc>
                <a:tc>
                  <a:txBody>
                    <a:bodyPr/>
                    <a:lstStyle/>
                    <a:p>
                      <a:pPr algn="ctr" fontAlgn="b"/>
                      <a:r>
                        <a:rPr lang="en-US" sz="2800" b="1" i="0" u="none" strike="noStrike" dirty="0" smtClean="0">
                          <a:solidFill>
                            <a:srgbClr val="000000"/>
                          </a:solidFill>
                          <a:effectLst/>
                          <a:latin typeface="Calibri"/>
                        </a:rPr>
                        <a:t>$15.10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$14.50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$17.40</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dirty="0">
                          <a:solidFill>
                            <a:srgbClr val="000000"/>
                          </a:solidFill>
                          <a:effectLst/>
                          <a:latin typeface="Calibri"/>
                        </a:rPr>
                        <a:t>2011</a:t>
                      </a:r>
                    </a:p>
                  </a:txBody>
                  <a:tcPr marL="9525" marR="9525" marT="9525" marB="0" anchor="b"/>
                </a:tc>
                <a:tc>
                  <a:txBody>
                    <a:bodyPr/>
                    <a:lstStyle/>
                    <a:p>
                      <a:pPr algn="ctr" fontAlgn="b"/>
                      <a:r>
                        <a:rPr lang="en-US" sz="2800" b="1" i="0" u="none" strike="noStrike" dirty="0" smtClean="0">
                          <a:solidFill>
                            <a:srgbClr val="000000"/>
                          </a:solidFill>
                          <a:effectLst/>
                          <a:latin typeface="Calibri"/>
                        </a:rPr>
                        <a:t>$14.50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$13.40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$17.10</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a:solidFill>
                            <a:srgbClr val="000000"/>
                          </a:solidFill>
                          <a:effectLst/>
                          <a:latin typeface="Calibri"/>
                        </a:rPr>
                        <a:t>2010</a:t>
                      </a:r>
                    </a:p>
                  </a:txBody>
                  <a:tcPr marL="9525" marR="9525" marT="9525" marB="0" anchor="b"/>
                </a:tc>
                <a:tc>
                  <a:txBody>
                    <a:bodyPr/>
                    <a:lstStyle/>
                    <a:p>
                      <a:pPr algn="ctr" fontAlgn="b"/>
                      <a:r>
                        <a:rPr lang="en-US" sz="2800" b="1" i="0" u="none" strike="noStrike" dirty="0" smtClean="0">
                          <a:solidFill>
                            <a:srgbClr val="000000"/>
                          </a:solidFill>
                          <a:effectLst/>
                          <a:latin typeface="Calibri"/>
                        </a:rPr>
                        <a:t>$12.70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$11.00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$18.80</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a:solidFill>
                            <a:srgbClr val="000000"/>
                          </a:solidFill>
                          <a:effectLst/>
                          <a:latin typeface="Calibri"/>
                        </a:rPr>
                        <a:t>2009</a:t>
                      </a:r>
                    </a:p>
                  </a:txBody>
                  <a:tcPr marL="9525" marR="9525" marT="9525" marB="0" anchor="b"/>
                </a:tc>
                <a:tc>
                  <a:txBody>
                    <a:bodyPr/>
                    <a:lstStyle/>
                    <a:p>
                      <a:pPr algn="ctr" fontAlgn="b"/>
                      <a:r>
                        <a:rPr lang="en-US" sz="2800" b="1" i="0" u="none" strike="noStrike" dirty="0" smtClean="0">
                          <a:solidFill>
                            <a:srgbClr val="000000"/>
                          </a:solidFill>
                          <a:effectLst/>
                          <a:latin typeface="Calibri"/>
                        </a:rPr>
                        <a:t>$14.40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$12.90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$18.40</a:t>
                      </a:r>
                      <a:endParaRPr lang="en-US" sz="2800" b="1" i="0" u="none" strike="noStrike" dirty="0">
                        <a:solidFill>
                          <a:srgbClr val="000000"/>
                        </a:solidFill>
                        <a:effectLst/>
                        <a:latin typeface="Calibri"/>
                      </a:endParaRPr>
                    </a:p>
                  </a:txBody>
                  <a:tcPr marL="9525" marR="9525" marT="9525" marB="0" anchor="b"/>
                </a:tc>
              </a:tr>
              <a:tr h="479811">
                <a:tc>
                  <a:txBody>
                    <a:bodyPr/>
                    <a:lstStyle/>
                    <a:p>
                      <a:pPr algn="ctr" fontAlgn="b"/>
                      <a:r>
                        <a:rPr lang="en-US" sz="2800" b="1" i="0" u="none" strike="noStrike">
                          <a:solidFill>
                            <a:srgbClr val="000000"/>
                          </a:solidFill>
                          <a:effectLst/>
                          <a:latin typeface="Calibri"/>
                        </a:rPr>
                        <a:t>2008</a:t>
                      </a:r>
                    </a:p>
                  </a:txBody>
                  <a:tcPr marL="9525" marR="9525" marT="9525" marB="0" anchor="b"/>
                </a:tc>
                <a:tc>
                  <a:txBody>
                    <a:bodyPr/>
                    <a:lstStyle/>
                    <a:p>
                      <a:pPr algn="ctr" fontAlgn="b"/>
                      <a:r>
                        <a:rPr lang="en-US" sz="2800" b="1" i="0" u="none" strike="noStrike" dirty="0" smtClean="0">
                          <a:solidFill>
                            <a:srgbClr val="000000"/>
                          </a:solidFill>
                          <a:effectLst/>
                          <a:latin typeface="Calibri"/>
                        </a:rPr>
                        <a:t>$16.80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$14.90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$24.80</a:t>
                      </a:r>
                      <a:endParaRPr lang="en-US" sz="2800" b="1" i="0" u="none" strike="noStrike" dirty="0">
                        <a:solidFill>
                          <a:srgbClr val="000000"/>
                        </a:solidFill>
                        <a:effectLst/>
                        <a:latin typeface="Calibri"/>
                      </a:endParaRPr>
                    </a:p>
                  </a:txBody>
                  <a:tcPr marL="9525" marR="9525" marT="9525" marB="0" anchor="b"/>
                </a:tc>
              </a:tr>
            </a:tbl>
          </a:graphicData>
        </a:graphic>
      </p:graphicFrame>
      <p:sp>
        <p:nvSpPr>
          <p:cNvPr id="2" name="TextBox 1"/>
          <p:cNvSpPr txBox="1"/>
          <p:nvPr/>
        </p:nvSpPr>
        <p:spPr>
          <a:xfrm>
            <a:off x="5954131" y="6043559"/>
            <a:ext cx="2351669" cy="461665"/>
          </a:xfrm>
          <a:prstGeom prst="rect">
            <a:avLst/>
          </a:prstGeom>
          <a:noFill/>
        </p:spPr>
        <p:txBody>
          <a:bodyPr wrap="none" rtlCol="0">
            <a:spAutoFit/>
          </a:bodyPr>
          <a:lstStyle/>
          <a:p>
            <a:r>
              <a:rPr lang="en-US" sz="2400" dirty="0" smtClean="0"/>
              <a:t>*August 28, 2014</a:t>
            </a:r>
            <a:endParaRPr lang="en-US" sz="2400" dirty="0"/>
          </a:p>
        </p:txBody>
      </p:sp>
      <p:sp>
        <p:nvSpPr>
          <p:cNvPr id="5" name="TextBox 4"/>
          <p:cNvSpPr txBox="1"/>
          <p:nvPr/>
        </p:nvSpPr>
        <p:spPr>
          <a:xfrm>
            <a:off x="398210" y="5544760"/>
            <a:ext cx="7363426" cy="369332"/>
          </a:xfrm>
          <a:prstGeom prst="rect">
            <a:avLst/>
          </a:prstGeom>
          <a:noFill/>
        </p:spPr>
        <p:txBody>
          <a:bodyPr wrap="none" rtlCol="0">
            <a:spAutoFit/>
          </a:bodyPr>
          <a:lstStyle/>
          <a:p>
            <a:r>
              <a:rPr lang="en-US" dirty="0" smtClean="0"/>
              <a:t>Source:  USDA NASS, slide by John Michael Riley,  Mississippi State University</a:t>
            </a:r>
            <a:endParaRPr lang="en-US" dirty="0"/>
          </a:p>
        </p:txBody>
      </p:sp>
    </p:spTree>
    <p:extLst>
      <p:ext uri="{BB962C8B-B14F-4D97-AF65-F5344CB8AC3E}">
        <p14:creationId xmlns:p14="http://schemas.microsoft.com/office/powerpoint/2010/main" val="3985943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81000"/>
            <a:ext cx="7620000" cy="1371600"/>
          </a:xfrm>
        </p:spPr>
        <p:txBody>
          <a:bodyPr/>
          <a:lstStyle/>
          <a:p>
            <a:pPr algn="ctr"/>
            <a:r>
              <a:rPr lang="en-US" sz="4400" dirty="0" smtClean="0">
                <a:cs typeface="Arial" panose="020B0604020202020204" pitchFamily="34" charset="0"/>
              </a:rPr>
              <a:t>Rice Price Forecast </a:t>
            </a:r>
            <a:r>
              <a:rPr lang="en-US" sz="2800" dirty="0" smtClean="0">
                <a:cs typeface="Arial" panose="020B0604020202020204" pitchFamily="34" charset="0"/>
              </a:rPr>
              <a:t>(all rice, $/</a:t>
            </a:r>
            <a:r>
              <a:rPr lang="en-US" sz="2800" dirty="0" err="1" smtClean="0">
                <a:cs typeface="Arial" panose="020B0604020202020204" pitchFamily="34" charset="0"/>
              </a:rPr>
              <a:t>cwt</a:t>
            </a:r>
            <a:r>
              <a:rPr lang="en-US" sz="2800" dirty="0" smtClean="0">
                <a:cs typeface="Arial" panose="020B0604020202020204" pitchFamily="34" charset="0"/>
              </a:rPr>
              <a:t>)</a:t>
            </a:r>
            <a:endParaRPr lang="en-US" sz="4400" dirty="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5973621"/>
              </p:ext>
            </p:extLst>
          </p:nvPr>
        </p:nvGraphicFramePr>
        <p:xfrm>
          <a:off x="762000" y="1929765"/>
          <a:ext cx="7543800" cy="3587595"/>
        </p:xfrm>
        <a:graphic>
          <a:graphicData uri="http://schemas.openxmlformats.org/drawingml/2006/table">
            <a:tbl>
              <a:tblPr firstRow="1" bandRow="1">
                <a:tableStyleId>{5C22544A-7EE6-4342-B048-85BDC9FD1C3A}</a:tableStyleId>
              </a:tblPr>
              <a:tblGrid>
                <a:gridCol w="1885950"/>
                <a:gridCol w="1885950"/>
                <a:gridCol w="1885950"/>
                <a:gridCol w="1885950"/>
              </a:tblGrid>
              <a:tr h="569310">
                <a:tc>
                  <a:txBody>
                    <a:bodyPr/>
                    <a:lstStyle/>
                    <a:p>
                      <a:pPr algn="ctr" fontAlgn="b"/>
                      <a:r>
                        <a:rPr lang="en-US" sz="2800" b="1" i="0" u="none" strike="noStrike" dirty="0">
                          <a:solidFill>
                            <a:srgbClr val="000000"/>
                          </a:solidFill>
                          <a:effectLst/>
                          <a:latin typeface="Calibri"/>
                        </a:rPr>
                        <a:t>Year</a:t>
                      </a:r>
                    </a:p>
                  </a:txBody>
                  <a:tcPr marL="9525" marR="9525" marT="9525" marB="0" anchor="b"/>
                </a:tc>
                <a:tc>
                  <a:txBody>
                    <a:bodyPr/>
                    <a:lstStyle/>
                    <a:p>
                      <a:pPr algn="ctr" fontAlgn="b"/>
                      <a:r>
                        <a:rPr lang="en-US" sz="2800" b="1" i="0" u="none" strike="noStrike" dirty="0" smtClean="0">
                          <a:solidFill>
                            <a:srgbClr val="000000"/>
                          </a:solidFill>
                          <a:effectLst/>
                          <a:latin typeface="Calibri"/>
                        </a:rPr>
                        <a:t>USDA</a:t>
                      </a:r>
                    </a:p>
                    <a:p>
                      <a:pPr algn="ctr" fontAlgn="b"/>
                      <a:r>
                        <a:rPr lang="en-US" sz="2000" b="1" i="0" u="none" strike="noStrike" dirty="0" smtClean="0">
                          <a:solidFill>
                            <a:srgbClr val="000000"/>
                          </a:solidFill>
                          <a:effectLst/>
                          <a:latin typeface="Calibri"/>
                        </a:rPr>
                        <a:t>(Feb)</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FAPRI</a:t>
                      </a:r>
                    </a:p>
                    <a:p>
                      <a:pPr algn="ctr" fontAlgn="b"/>
                      <a:r>
                        <a:rPr lang="en-US" sz="2000" b="1" i="0" u="none" strike="noStrike" dirty="0" smtClean="0">
                          <a:solidFill>
                            <a:srgbClr val="000000"/>
                          </a:solidFill>
                          <a:effectLst/>
                          <a:latin typeface="Calibri"/>
                        </a:rPr>
                        <a:t>(Aug)</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CME Group</a:t>
                      </a:r>
                    </a:p>
                    <a:p>
                      <a:pPr algn="ctr" fontAlgn="b"/>
                      <a:r>
                        <a:rPr lang="en-US" sz="2000" b="1" i="0" u="none" strike="noStrike" dirty="0" smtClean="0">
                          <a:solidFill>
                            <a:srgbClr val="000000"/>
                          </a:solidFill>
                          <a:effectLst/>
                          <a:latin typeface="Calibri"/>
                        </a:rPr>
                        <a:t>(Sep</a:t>
                      </a:r>
                      <a:r>
                        <a:rPr lang="en-US" sz="2000" b="1" i="0" u="none" strike="noStrike" baseline="0" dirty="0" smtClean="0">
                          <a:solidFill>
                            <a:srgbClr val="000000"/>
                          </a:solidFill>
                          <a:effectLst/>
                          <a:latin typeface="Calibri"/>
                        </a:rPr>
                        <a:t> </a:t>
                      </a:r>
                      <a:r>
                        <a:rPr lang="en-US" sz="2000" b="1" i="0" u="none" strike="noStrike" dirty="0" smtClean="0">
                          <a:solidFill>
                            <a:srgbClr val="000000"/>
                          </a:solidFill>
                          <a:effectLst/>
                          <a:latin typeface="Calibri"/>
                        </a:rPr>
                        <a:t>2)</a:t>
                      </a:r>
                      <a:endParaRPr lang="en-US" sz="2000" b="1" i="0" u="none" strike="noStrike" dirty="0">
                        <a:solidFill>
                          <a:srgbClr val="000000"/>
                        </a:solidFill>
                        <a:effectLst/>
                        <a:latin typeface="Calibri"/>
                      </a:endParaRPr>
                    </a:p>
                  </a:txBody>
                  <a:tcPr marL="9525" marR="9525" marT="9525" marB="0" anchor="b"/>
                </a:tc>
              </a:tr>
              <a:tr h="569310">
                <a:tc>
                  <a:txBody>
                    <a:bodyPr/>
                    <a:lstStyle/>
                    <a:p>
                      <a:pPr algn="ctr" fontAlgn="b"/>
                      <a:r>
                        <a:rPr lang="en-US" sz="2800" b="1" i="0" u="none" strike="noStrike" dirty="0" smtClean="0">
                          <a:solidFill>
                            <a:srgbClr val="000000"/>
                          </a:solidFill>
                          <a:effectLst/>
                          <a:latin typeface="Calibri"/>
                        </a:rPr>
                        <a:t>2014</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$15.30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$13.87</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$12.51</a:t>
                      </a:r>
                      <a:endParaRPr lang="en-US" sz="2800" b="1" i="0" u="none" strike="noStrike" dirty="0">
                        <a:solidFill>
                          <a:srgbClr val="000000"/>
                        </a:solidFill>
                        <a:effectLst/>
                        <a:latin typeface="Calibri"/>
                      </a:endParaRPr>
                    </a:p>
                  </a:txBody>
                  <a:tcPr marL="9525" marR="9525" marT="9525" marB="0" anchor="b"/>
                </a:tc>
              </a:tr>
              <a:tr h="569310">
                <a:tc>
                  <a:txBody>
                    <a:bodyPr/>
                    <a:lstStyle/>
                    <a:p>
                      <a:pPr algn="ctr" fontAlgn="b"/>
                      <a:r>
                        <a:rPr lang="en-US" sz="2800" b="1" i="0" u="none" strike="noStrike" dirty="0" smtClean="0">
                          <a:solidFill>
                            <a:srgbClr val="000000"/>
                          </a:solidFill>
                          <a:effectLst/>
                          <a:latin typeface="Calibri"/>
                        </a:rPr>
                        <a:t>2015</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$15.60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$13.39</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$13.025</a:t>
                      </a:r>
                      <a:endParaRPr lang="en-US" sz="2800" b="1" i="0" u="none" strike="noStrike" dirty="0">
                        <a:solidFill>
                          <a:srgbClr val="000000"/>
                        </a:solidFill>
                        <a:effectLst/>
                        <a:latin typeface="Calibri"/>
                      </a:endParaRPr>
                    </a:p>
                  </a:txBody>
                  <a:tcPr marL="9525" marR="9525" marT="9525" marB="0" anchor="b"/>
                </a:tc>
              </a:tr>
              <a:tr h="569310">
                <a:tc>
                  <a:txBody>
                    <a:bodyPr/>
                    <a:lstStyle/>
                    <a:p>
                      <a:pPr algn="ctr" fontAlgn="b"/>
                      <a:r>
                        <a:rPr lang="en-US" sz="2800" b="1" i="0" u="none" strike="noStrike" dirty="0" smtClean="0">
                          <a:solidFill>
                            <a:srgbClr val="000000"/>
                          </a:solidFill>
                          <a:effectLst/>
                          <a:latin typeface="Calibri"/>
                        </a:rPr>
                        <a:t>2016</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$15.70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$13.21</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n/a</a:t>
                      </a:r>
                      <a:endParaRPr lang="en-US" sz="2800" b="1" i="0" u="none" strike="noStrike" dirty="0">
                        <a:solidFill>
                          <a:srgbClr val="000000"/>
                        </a:solidFill>
                        <a:effectLst/>
                        <a:latin typeface="Calibri"/>
                      </a:endParaRPr>
                    </a:p>
                  </a:txBody>
                  <a:tcPr marL="9525" marR="9525" marT="9525" marB="0" anchor="b"/>
                </a:tc>
              </a:tr>
              <a:tr h="569310">
                <a:tc>
                  <a:txBody>
                    <a:bodyPr/>
                    <a:lstStyle/>
                    <a:p>
                      <a:pPr algn="ctr" fontAlgn="b"/>
                      <a:r>
                        <a:rPr lang="en-US" sz="2800" b="1" i="0" u="none" strike="noStrike" dirty="0" smtClean="0">
                          <a:solidFill>
                            <a:srgbClr val="000000"/>
                          </a:solidFill>
                          <a:effectLst/>
                          <a:latin typeface="Calibri"/>
                        </a:rPr>
                        <a:t>2017</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$15.80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$13.17</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n/a</a:t>
                      </a:r>
                      <a:endParaRPr lang="en-US" sz="2800" b="1" i="0" u="none" strike="noStrike" dirty="0">
                        <a:solidFill>
                          <a:srgbClr val="000000"/>
                        </a:solidFill>
                        <a:effectLst/>
                        <a:latin typeface="Calibri"/>
                      </a:endParaRPr>
                    </a:p>
                  </a:txBody>
                  <a:tcPr marL="9525" marR="9525" marT="9525" marB="0" anchor="b"/>
                </a:tc>
              </a:tr>
              <a:tr h="569310">
                <a:tc>
                  <a:txBody>
                    <a:bodyPr/>
                    <a:lstStyle/>
                    <a:p>
                      <a:pPr algn="ctr" fontAlgn="b"/>
                      <a:r>
                        <a:rPr lang="en-US" sz="2800" b="1" i="0" u="none" strike="noStrike" dirty="0" smtClean="0">
                          <a:solidFill>
                            <a:srgbClr val="000000"/>
                          </a:solidFill>
                          <a:effectLst/>
                          <a:latin typeface="Calibri"/>
                        </a:rPr>
                        <a:t>2018</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$15.90</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$13.24</a:t>
                      </a:r>
                      <a:endParaRPr lang="en-US" sz="2800" b="1" i="0" u="none" strike="noStrike" dirty="0">
                        <a:solidFill>
                          <a:srgbClr val="000000"/>
                        </a:solidFill>
                        <a:effectLst/>
                        <a:latin typeface="Calibri"/>
                      </a:endParaRPr>
                    </a:p>
                  </a:txBody>
                  <a:tcPr marL="9525" marR="9525" marT="9525" marB="0" anchor="b"/>
                </a:tc>
                <a:tc>
                  <a:txBody>
                    <a:bodyPr/>
                    <a:lstStyle/>
                    <a:p>
                      <a:pPr algn="ctr" fontAlgn="b"/>
                      <a:r>
                        <a:rPr lang="en-US" sz="2800" b="1" i="0" u="none" strike="noStrike" dirty="0" smtClean="0">
                          <a:solidFill>
                            <a:srgbClr val="000000"/>
                          </a:solidFill>
                          <a:effectLst/>
                          <a:latin typeface="Calibri"/>
                        </a:rPr>
                        <a:t>n/a</a:t>
                      </a:r>
                      <a:endParaRPr lang="en-US" sz="2800" b="1"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685800" y="5692244"/>
            <a:ext cx="5372881" cy="646331"/>
          </a:xfrm>
          <a:prstGeom prst="rect">
            <a:avLst/>
          </a:prstGeom>
          <a:solidFill>
            <a:schemeClr val="bg1"/>
          </a:solidFill>
        </p:spPr>
        <p:txBody>
          <a:bodyPr wrap="none" rtlCol="0">
            <a:spAutoFit/>
          </a:bodyPr>
          <a:lstStyle/>
          <a:p>
            <a:r>
              <a:rPr lang="en-US" dirty="0" smtClean="0"/>
              <a:t>Source:  USDA, FAPRI U. of Missouri,  and CME, </a:t>
            </a:r>
          </a:p>
          <a:p>
            <a:r>
              <a:rPr lang="en-US" dirty="0" smtClean="0"/>
              <a:t>slide by John Michael Riley,  Mississippi State University</a:t>
            </a:r>
            <a:endParaRPr lang="en-US" dirty="0"/>
          </a:p>
        </p:txBody>
      </p:sp>
    </p:spTree>
    <p:extLst>
      <p:ext uri="{BB962C8B-B14F-4D97-AF65-F5344CB8AC3E}">
        <p14:creationId xmlns:p14="http://schemas.microsoft.com/office/powerpoint/2010/main" val="8550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lstStyle/>
          <a:p>
            <a:r>
              <a:rPr lang="en-US" sz="2800" dirty="0" smtClean="0">
                <a:effectLst>
                  <a:outerShdw blurRad="38100" dist="38100" dir="2700000" algn="tl">
                    <a:srgbClr val="000000">
                      <a:alpha val="43137"/>
                    </a:srgbClr>
                  </a:outerShdw>
                </a:effectLst>
              </a:rPr>
              <a:t>Price Loss Coverage (PLC) Rice Example</a:t>
            </a:r>
            <a:endParaRPr lang="en-US" sz="28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B8452B12-D665-4603-80AF-75BF2D2BE11D}" type="slidenum">
              <a:rPr lang="en-US" smtClean="0"/>
              <a:pPr>
                <a:defRPr/>
              </a:pPr>
              <a:t>27</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8256" y="887039"/>
            <a:ext cx="6987488" cy="44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5670" y="5228415"/>
            <a:ext cx="8574500" cy="553998"/>
          </a:xfrm>
          <a:prstGeom prst="rect">
            <a:avLst/>
          </a:prstGeom>
          <a:noFill/>
        </p:spPr>
        <p:txBody>
          <a:bodyPr wrap="square" rtlCol="0">
            <a:spAutoFit/>
          </a:bodyPr>
          <a:lstStyle/>
          <a:p>
            <a:pPr algn="ctr"/>
            <a:r>
              <a:rPr lang="en-US" sz="1500" dirty="0" smtClean="0"/>
              <a:t>This example uses a base yield of 6,300 pounds per acre and the values shown are payment estimates for a planted acre on an eligible base acre. Your values would change depending on your farm’s base yield.</a:t>
            </a:r>
            <a:endParaRPr lang="en-US" sz="1500" dirty="0"/>
          </a:p>
        </p:txBody>
      </p:sp>
      <p:sp>
        <p:nvSpPr>
          <p:cNvPr id="3" name="Oval 2"/>
          <p:cNvSpPr/>
          <p:nvPr/>
        </p:nvSpPr>
        <p:spPr>
          <a:xfrm>
            <a:off x="2212258" y="3392129"/>
            <a:ext cx="914400" cy="1371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78256" y="5914081"/>
            <a:ext cx="7172797" cy="369332"/>
          </a:xfrm>
          <a:prstGeom prst="rect">
            <a:avLst/>
          </a:prstGeom>
          <a:solidFill>
            <a:schemeClr val="bg1"/>
          </a:solidFill>
        </p:spPr>
        <p:txBody>
          <a:bodyPr wrap="none" rtlCol="0">
            <a:spAutoFit/>
          </a:bodyPr>
          <a:lstStyle/>
          <a:p>
            <a:r>
              <a:rPr lang="en-US" dirty="0" smtClean="0"/>
              <a:t>Source:  USA Rice, slide by John Michael Riley,  Mississippi State University</a:t>
            </a:r>
            <a:endParaRPr lang="en-US" dirty="0"/>
          </a:p>
        </p:txBody>
      </p:sp>
    </p:spTree>
    <p:extLst>
      <p:ext uri="{BB962C8B-B14F-4D97-AF65-F5344CB8AC3E}">
        <p14:creationId xmlns:p14="http://schemas.microsoft.com/office/powerpoint/2010/main" val="3556837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2"/>
          <p:cNvSpPr>
            <a:spLocks noGrp="1"/>
          </p:cNvSpPr>
          <p:nvPr/>
        </p:nvSpPr>
        <p:spPr bwMode="auto">
          <a:xfrm>
            <a:off x="8458200" y="6172200"/>
            <a:ext cx="457200" cy="457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nchor="ctr" anchorCtr="1"/>
          <a:lstStyle/>
          <a:p>
            <a:pPr algn="ctr"/>
            <a:fld id="{D2A6B10B-A383-4263-8B40-E11850CAB2BA}" type="slidenum">
              <a:rPr lang="en-US" sz="1400">
                <a:solidFill>
                  <a:prstClr val="black"/>
                </a:solidFill>
                <a:latin typeface="Franklin Gothic Book" pitchFamily="34" charset="0"/>
              </a:rPr>
              <a:pPr algn="ctr"/>
              <a:t>28</a:t>
            </a:fld>
            <a:endParaRPr lang="en-US" sz="1400" dirty="0">
              <a:solidFill>
                <a:prstClr val="black"/>
              </a:solidFill>
              <a:latin typeface="Franklin Gothic Book" pitchFamily="34" charset="0"/>
            </a:endParaRPr>
          </a:p>
        </p:txBody>
      </p:sp>
      <p:sp>
        <p:nvSpPr>
          <p:cNvPr id="18435" name="Rectangle 2"/>
          <p:cNvSpPr>
            <a:spLocks noGrp="1"/>
          </p:cNvSpPr>
          <p:nvPr>
            <p:ph type="title"/>
          </p:nvPr>
        </p:nvSpPr>
        <p:spPr>
          <a:xfrm>
            <a:off x="914400" y="274638"/>
            <a:ext cx="7772400" cy="7921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normAutofit/>
          </a:bodyPr>
          <a:lstStyle/>
          <a:p>
            <a:pPr eaLnBrk="1" hangingPunct="1"/>
            <a:r>
              <a:rPr lang="en-US" sz="3000" dirty="0">
                <a:solidFill>
                  <a:schemeClr val="tx1"/>
                </a:solidFill>
                <a:effectLst>
                  <a:outerShdw blurRad="38100" dist="38100" dir="2700000" algn="tl">
                    <a:srgbClr val="000000">
                      <a:alpha val="43137"/>
                    </a:srgbClr>
                  </a:outerShdw>
                </a:effectLst>
              </a:rPr>
              <a:t>Ag Risk Coverage (ARC) </a:t>
            </a:r>
            <a:r>
              <a:rPr lang="en-US" sz="3000" dirty="0" smtClean="0">
                <a:solidFill>
                  <a:schemeClr val="tx1"/>
                </a:solidFill>
                <a:effectLst>
                  <a:outerShdw blurRad="38100" dist="38100" dir="2700000" algn="tl">
                    <a:srgbClr val="000000">
                      <a:alpha val="43137"/>
                    </a:srgbClr>
                  </a:outerShdw>
                </a:effectLst>
              </a:rPr>
              <a:t>Rice </a:t>
            </a:r>
            <a:r>
              <a:rPr lang="en-US" sz="3000" b="1" u="sng" dirty="0" smtClean="0">
                <a:solidFill>
                  <a:schemeClr val="tx1"/>
                </a:solidFill>
                <a:effectLst>
                  <a:outerShdw blurRad="38100" dist="38100" dir="2700000" algn="tl">
                    <a:srgbClr val="000000">
                      <a:alpha val="43137"/>
                    </a:srgbClr>
                  </a:outerShdw>
                </a:effectLst>
              </a:rPr>
              <a:t>Example (!!)</a:t>
            </a:r>
            <a:endParaRPr lang="en-US" sz="3000" b="1" u="sng" dirty="0">
              <a:solidFill>
                <a:schemeClr val="tx1"/>
              </a:solidFill>
              <a:effectLst>
                <a:outerShdw blurRad="38100" dist="38100" dir="2700000" algn="tl">
                  <a:srgbClr val="000000">
                    <a:alpha val="43137"/>
                  </a:srgbClr>
                </a:outerShdw>
              </a:effectLst>
            </a:endParaRPr>
          </a:p>
        </p:txBody>
      </p:sp>
      <p:sp>
        <p:nvSpPr>
          <p:cNvPr id="3" name="TextBox 2"/>
          <p:cNvSpPr txBox="1"/>
          <p:nvPr/>
        </p:nvSpPr>
        <p:spPr>
          <a:xfrm>
            <a:off x="3179181" y="4732373"/>
            <a:ext cx="2785638" cy="1631216"/>
          </a:xfrm>
          <a:prstGeom prst="rect">
            <a:avLst/>
          </a:prstGeom>
          <a:noFill/>
        </p:spPr>
        <p:txBody>
          <a:bodyPr wrap="none" rtlCol="0">
            <a:spAutoFit/>
          </a:bodyPr>
          <a:lstStyle/>
          <a:p>
            <a:r>
              <a:rPr lang="en-US" sz="1600" dirty="0" smtClean="0">
                <a:solidFill>
                  <a:srgbClr val="008000"/>
                </a:solidFill>
              </a:rPr>
              <a:t>Marketing Year Average Prices:</a:t>
            </a:r>
          </a:p>
          <a:p>
            <a:r>
              <a:rPr lang="en-US" sz="1600" dirty="0" smtClean="0">
                <a:solidFill>
                  <a:srgbClr val="008000"/>
                </a:solidFill>
              </a:rPr>
              <a:t>2009 -- $14.40</a:t>
            </a:r>
          </a:p>
          <a:p>
            <a:r>
              <a:rPr lang="en-US" sz="1600" dirty="0" smtClean="0">
                <a:solidFill>
                  <a:srgbClr val="008000"/>
                </a:solidFill>
              </a:rPr>
              <a:t>2010 -- $12.70</a:t>
            </a:r>
          </a:p>
          <a:p>
            <a:r>
              <a:rPr lang="en-US" sz="1600" dirty="0" smtClean="0">
                <a:solidFill>
                  <a:srgbClr val="008000"/>
                </a:solidFill>
              </a:rPr>
              <a:t>2011 -- $14.50</a:t>
            </a:r>
          </a:p>
          <a:p>
            <a:r>
              <a:rPr lang="en-US" sz="1600" dirty="0" smtClean="0">
                <a:solidFill>
                  <a:srgbClr val="008000"/>
                </a:solidFill>
              </a:rPr>
              <a:t>2012 -- $15.10</a:t>
            </a:r>
          </a:p>
          <a:p>
            <a:r>
              <a:rPr lang="en-US" sz="1600" dirty="0" smtClean="0">
                <a:solidFill>
                  <a:srgbClr val="008000"/>
                </a:solidFill>
              </a:rPr>
              <a:t>2013 -- $15.90</a:t>
            </a:r>
            <a:endParaRPr lang="en-US" sz="1600" dirty="0">
              <a:solidFill>
                <a:srgbClr val="008000"/>
              </a:solidFill>
            </a:endParaRPr>
          </a:p>
        </p:txBody>
      </p:sp>
      <p:pic>
        <p:nvPicPr>
          <p:cNvPr id="6" name="Picture 5"/>
          <p:cNvPicPr>
            <a:picLocks noChangeAspect="1"/>
          </p:cNvPicPr>
          <p:nvPr/>
        </p:nvPicPr>
        <p:blipFill>
          <a:blip r:embed="rId2"/>
          <a:stretch>
            <a:fillRect/>
          </a:stretch>
        </p:blipFill>
        <p:spPr>
          <a:xfrm>
            <a:off x="177219" y="1453443"/>
            <a:ext cx="8789562" cy="2781618"/>
          </a:xfrm>
          <a:prstGeom prst="rect">
            <a:avLst/>
          </a:prstGeom>
        </p:spPr>
      </p:pic>
      <p:sp>
        <p:nvSpPr>
          <p:cNvPr id="9" name="TextBox 8"/>
          <p:cNvSpPr txBox="1"/>
          <p:nvPr/>
        </p:nvSpPr>
        <p:spPr>
          <a:xfrm>
            <a:off x="299539" y="4235061"/>
            <a:ext cx="7610076" cy="369332"/>
          </a:xfrm>
          <a:prstGeom prst="rect">
            <a:avLst/>
          </a:prstGeom>
          <a:noFill/>
        </p:spPr>
        <p:txBody>
          <a:bodyPr wrap="none" rtlCol="0">
            <a:spAutoFit/>
          </a:bodyPr>
          <a:lstStyle/>
          <a:p>
            <a:r>
              <a:rPr lang="en-US" dirty="0" smtClean="0"/>
              <a:t>Note: Uses CME Group forecast for 2014 &amp; 2015, FAPRI Forecast for 2016-2018</a:t>
            </a:r>
            <a:endParaRPr lang="en-US" dirty="0"/>
          </a:p>
        </p:txBody>
      </p:sp>
      <p:sp>
        <p:nvSpPr>
          <p:cNvPr id="7" name="TextBox 6"/>
          <p:cNvSpPr txBox="1"/>
          <p:nvPr/>
        </p:nvSpPr>
        <p:spPr>
          <a:xfrm>
            <a:off x="1040725" y="6351428"/>
            <a:ext cx="6127703" cy="369332"/>
          </a:xfrm>
          <a:prstGeom prst="rect">
            <a:avLst/>
          </a:prstGeom>
          <a:solidFill>
            <a:schemeClr val="bg1"/>
          </a:solidFill>
        </p:spPr>
        <p:txBody>
          <a:bodyPr wrap="none" rtlCol="0">
            <a:spAutoFit/>
          </a:bodyPr>
          <a:lstStyle/>
          <a:p>
            <a:r>
              <a:rPr lang="en-US" dirty="0" smtClean="0"/>
              <a:t>Source: slide by John Michael Riley,  Mississippi State University</a:t>
            </a:r>
            <a:endParaRPr lang="en-US" dirty="0"/>
          </a:p>
        </p:txBody>
      </p:sp>
    </p:spTree>
    <p:extLst>
      <p:ext uri="{BB962C8B-B14F-4D97-AF65-F5344CB8AC3E}">
        <p14:creationId xmlns:p14="http://schemas.microsoft.com/office/powerpoint/2010/main" val="2072840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6"/>
            <a:ext cx="9143999" cy="684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5935" y="6223198"/>
            <a:ext cx="5147188" cy="646331"/>
          </a:xfrm>
          <a:prstGeom prst="rect">
            <a:avLst/>
          </a:prstGeom>
          <a:noFill/>
        </p:spPr>
        <p:txBody>
          <a:bodyPr wrap="square" rtlCol="0">
            <a:spAutoFit/>
          </a:bodyPr>
          <a:lstStyle/>
          <a:p>
            <a:r>
              <a:rPr lang="en-US" b="1" dirty="0" smtClean="0"/>
              <a:t>Archie Flanders, University of Arkansas, </a:t>
            </a:r>
          </a:p>
          <a:p>
            <a:r>
              <a:rPr lang="en-US" b="1" dirty="0" smtClean="0"/>
              <a:t>Northeast Research and Extension Center, Keiser, AR </a:t>
            </a:r>
            <a:endParaRPr lang="en-US" b="1" dirty="0"/>
          </a:p>
        </p:txBody>
      </p:sp>
      <p:cxnSp>
        <p:nvCxnSpPr>
          <p:cNvPr id="6" name="Straight Connector 5"/>
          <p:cNvCxnSpPr/>
          <p:nvPr/>
        </p:nvCxnSpPr>
        <p:spPr>
          <a:xfrm flipV="1">
            <a:off x="3937819" y="1725561"/>
            <a:ext cx="0" cy="255147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0034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cs typeface="Arial" panose="020B0604020202020204" pitchFamily="34" charset="0"/>
              </a:rPr>
              <a:t>Marketing Assistance </a:t>
            </a:r>
            <a:r>
              <a:rPr lang="en-US" sz="4800" dirty="0" smtClean="0">
                <a:cs typeface="Arial" panose="020B0604020202020204" pitchFamily="34" charset="0"/>
              </a:rPr>
              <a:t>Loan</a:t>
            </a:r>
            <a:endParaRPr lang="en-US" sz="4800" dirty="0"/>
          </a:p>
        </p:txBody>
      </p:sp>
      <p:sp>
        <p:nvSpPr>
          <p:cNvPr id="3" name="Content Placeholder 2"/>
          <p:cNvSpPr>
            <a:spLocks noGrp="1"/>
          </p:cNvSpPr>
          <p:nvPr>
            <p:ph sz="half" idx="1"/>
          </p:nvPr>
        </p:nvSpPr>
        <p:spPr>
          <a:xfrm>
            <a:off x="457200" y="1275744"/>
            <a:ext cx="8229600" cy="4525963"/>
          </a:xfrm>
        </p:spPr>
        <p:txBody>
          <a:bodyPr/>
          <a:lstStyle/>
          <a:p>
            <a:r>
              <a:rPr lang="en-US" dirty="0"/>
              <a:t>Loan Program w/ LDP and MLG remains essentially the </a:t>
            </a:r>
            <a:r>
              <a:rPr lang="en-US" dirty="0" smtClean="0"/>
              <a:t>same: </a:t>
            </a:r>
          </a:p>
          <a:p>
            <a:r>
              <a:rPr lang="en-US" dirty="0" smtClean="0"/>
              <a:t>No Sequestration applied to MAL.</a:t>
            </a:r>
            <a:endParaRPr lang="en-US" dirty="0"/>
          </a:p>
          <a:p>
            <a:r>
              <a:rPr lang="en-US" dirty="0" smtClean="0"/>
              <a:t>Peanut Storage</a:t>
            </a:r>
            <a:r>
              <a:rPr lang="en-US" dirty="0"/>
              <a:t>, Handling and Associated Cost</a:t>
            </a:r>
          </a:p>
          <a:p>
            <a:pPr lvl="1"/>
            <a:r>
              <a:rPr lang="en-US" dirty="0" smtClean="0"/>
              <a:t>No </a:t>
            </a:r>
            <a:r>
              <a:rPr lang="en-US" dirty="0"/>
              <a:t>change from 2008 Farm Bill</a:t>
            </a:r>
            <a:br>
              <a:rPr lang="en-US" dirty="0"/>
            </a:b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607134030"/>
              </p:ext>
            </p:extLst>
          </p:nvPr>
        </p:nvGraphicFramePr>
        <p:xfrm>
          <a:off x="2920179" y="3862240"/>
          <a:ext cx="5353665" cy="2155350"/>
        </p:xfrm>
        <a:graphic>
          <a:graphicData uri="http://schemas.openxmlformats.org/drawingml/2006/table">
            <a:tbl>
              <a:tblPr firstRow="1" bandRow="1">
                <a:tableStyleId>{5C22544A-7EE6-4342-B048-85BDC9FD1C3A}</a:tableStyleId>
              </a:tblPr>
              <a:tblGrid>
                <a:gridCol w="1784555"/>
                <a:gridCol w="1784555"/>
                <a:gridCol w="1784555"/>
              </a:tblGrid>
              <a:tr h="280016">
                <a:tc>
                  <a:txBody>
                    <a:bodyPr/>
                    <a:lstStyle/>
                    <a:p>
                      <a:endParaRPr lang="en-US" sz="2000" dirty="0"/>
                    </a:p>
                  </a:txBody>
                  <a:tcPr/>
                </a:tc>
                <a:tc>
                  <a:txBody>
                    <a:bodyPr/>
                    <a:lstStyle/>
                    <a:p>
                      <a:pPr algn="ctr"/>
                      <a:r>
                        <a:rPr lang="en-US" sz="2000" dirty="0" smtClean="0"/>
                        <a:t>2008</a:t>
                      </a:r>
                      <a:endParaRPr lang="en-US" sz="2000" dirty="0"/>
                    </a:p>
                  </a:txBody>
                  <a:tcPr/>
                </a:tc>
                <a:tc>
                  <a:txBody>
                    <a:bodyPr/>
                    <a:lstStyle/>
                    <a:p>
                      <a:pPr algn="ctr"/>
                      <a:r>
                        <a:rPr lang="en-US" sz="2000" dirty="0" smtClean="0"/>
                        <a:t>2014</a:t>
                      </a:r>
                      <a:endParaRPr lang="en-US" sz="2000" dirty="0"/>
                    </a:p>
                  </a:txBody>
                  <a:tcPr/>
                </a:tc>
              </a:tr>
              <a:tr h="280016">
                <a:tc>
                  <a:txBody>
                    <a:bodyPr/>
                    <a:lstStyle/>
                    <a:p>
                      <a:r>
                        <a:rPr lang="en-US" sz="2000" b="1" dirty="0" smtClean="0"/>
                        <a:t>Peanut</a:t>
                      </a:r>
                      <a:endParaRPr lang="en-US" sz="2000" b="1" dirty="0"/>
                    </a:p>
                  </a:txBody>
                  <a:tcPr/>
                </a:tc>
                <a:tc>
                  <a:txBody>
                    <a:bodyPr/>
                    <a:lstStyle/>
                    <a:p>
                      <a:pPr algn="ctr"/>
                      <a:r>
                        <a:rPr lang="en-US" sz="2000" dirty="0" smtClean="0"/>
                        <a:t>$355/ton</a:t>
                      </a:r>
                      <a:endParaRPr lang="en-US" sz="2000" dirty="0"/>
                    </a:p>
                  </a:txBody>
                  <a:tcPr/>
                </a:tc>
                <a:tc>
                  <a:txBody>
                    <a:bodyPr/>
                    <a:lstStyle/>
                    <a:p>
                      <a:pPr algn="ctr"/>
                      <a:r>
                        <a:rPr lang="en-US" sz="2000" dirty="0" smtClean="0"/>
                        <a:t>$355/ton</a:t>
                      </a:r>
                      <a:endParaRPr lang="en-US" sz="2000" dirty="0"/>
                    </a:p>
                  </a:txBody>
                  <a:tcPr/>
                </a:tc>
              </a:tr>
              <a:tr h="280016">
                <a:tc>
                  <a:txBody>
                    <a:bodyPr/>
                    <a:lstStyle/>
                    <a:p>
                      <a:r>
                        <a:rPr lang="en-US" sz="2000" b="1" dirty="0" smtClean="0"/>
                        <a:t>Rice</a:t>
                      </a:r>
                      <a:endParaRPr lang="en-US" sz="2000" b="1" dirty="0"/>
                    </a:p>
                  </a:txBody>
                  <a:tcPr/>
                </a:tc>
                <a:tc>
                  <a:txBody>
                    <a:bodyPr/>
                    <a:lstStyle/>
                    <a:p>
                      <a:pPr algn="ctr"/>
                      <a:endParaRPr lang="en-US" sz="2000" dirty="0"/>
                    </a:p>
                  </a:txBody>
                  <a:tcPr/>
                </a:tc>
                <a:tc>
                  <a:txBody>
                    <a:bodyPr/>
                    <a:lstStyle/>
                    <a:p>
                      <a:pPr algn="ctr"/>
                      <a:endParaRPr lang="en-US" sz="2000"/>
                    </a:p>
                  </a:txBody>
                  <a:tcPr/>
                </a:tc>
              </a:tr>
              <a:tr h="483315">
                <a:tc>
                  <a:txBody>
                    <a:bodyPr/>
                    <a:lstStyle/>
                    <a:p>
                      <a:r>
                        <a:rPr lang="en-US" sz="2000" dirty="0" smtClean="0"/>
                        <a:t>Long Grain</a:t>
                      </a:r>
                      <a:endParaRPr lang="en-US"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$6.50/cwt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$6.50/cwt</a:t>
                      </a:r>
                    </a:p>
                  </a:txBody>
                  <a:tcPr/>
                </a:tc>
              </a:tr>
              <a:tr h="483315">
                <a:tc>
                  <a:txBody>
                    <a:bodyPr/>
                    <a:lstStyle/>
                    <a:p>
                      <a:r>
                        <a:rPr lang="en-US" sz="2000" dirty="0" smtClean="0"/>
                        <a:t>Medium Grain</a:t>
                      </a:r>
                      <a:endParaRPr lang="en-US"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$6.50/cwt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smtClean="0"/>
                        <a:t>$6.50/cwt</a:t>
                      </a:r>
                    </a:p>
                  </a:txBody>
                  <a:tcPr/>
                </a:tc>
              </a:tr>
            </a:tbl>
          </a:graphicData>
        </a:graphic>
      </p:graphicFrame>
    </p:spTree>
    <p:extLst>
      <p:ext uri="{BB962C8B-B14F-4D97-AF65-F5344CB8AC3E}">
        <p14:creationId xmlns:p14="http://schemas.microsoft.com/office/powerpoint/2010/main" val="4075994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University of Arkansas Rice Examples</a:t>
            </a:r>
            <a:endParaRPr lang="en-US" sz="4000" dirty="0"/>
          </a:p>
        </p:txBody>
      </p:sp>
      <p:sp>
        <p:nvSpPr>
          <p:cNvPr id="3" name="Content Placeholder 2"/>
          <p:cNvSpPr>
            <a:spLocks noGrp="1"/>
          </p:cNvSpPr>
          <p:nvPr>
            <p:ph idx="1"/>
          </p:nvPr>
        </p:nvSpPr>
        <p:spPr>
          <a:xfrm>
            <a:off x="175260" y="1260987"/>
            <a:ext cx="8849032" cy="4525963"/>
          </a:xfrm>
        </p:spPr>
        <p:txBody>
          <a:bodyPr/>
          <a:lstStyle/>
          <a:p>
            <a:r>
              <a:rPr lang="en-US" sz="2400" dirty="0">
                <a:hlinkClick r:id="rId2"/>
              </a:rPr>
              <a:t>http://www.uaex.edu/farm-ranch/economics-marketing/farm-bill</a:t>
            </a:r>
            <a:r>
              <a:rPr lang="en-US" sz="2400" dirty="0" smtClean="0">
                <a:hlinkClick r:id="rId2"/>
              </a:rPr>
              <a:t>/</a:t>
            </a:r>
            <a:endParaRPr lang="en-US" sz="2400" dirty="0" smtClean="0"/>
          </a:p>
          <a:p>
            <a:endParaRPr lang="en-US" sz="2400"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60" t="16633" r="13728" b="4738"/>
          <a:stretch/>
        </p:blipFill>
        <p:spPr bwMode="auto">
          <a:xfrm>
            <a:off x="338081" y="1753657"/>
            <a:ext cx="8245479" cy="5104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78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6" y="16502"/>
            <a:ext cx="9107744" cy="689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58" y="23922"/>
            <a:ext cx="9230797" cy="1938992"/>
          </a:xfrm>
          <a:prstGeom prst="rect">
            <a:avLst/>
          </a:prstGeom>
          <a:solidFill>
            <a:schemeClr val="bg1"/>
          </a:solidFill>
        </p:spPr>
        <p:txBody>
          <a:bodyPr wrap="none" rtlCol="0">
            <a:spAutoFit/>
          </a:bodyPr>
          <a:lstStyle/>
          <a:p>
            <a:pPr algn="ctr"/>
            <a:r>
              <a:rPr lang="en-US" sz="2400" b="1" dirty="0"/>
              <a:t>Farm Bill 2014 Overview and Introduction to </a:t>
            </a:r>
            <a:r>
              <a:rPr lang="en-US" sz="2400" b="1" dirty="0" smtClean="0"/>
              <a:t> Impacts </a:t>
            </a:r>
          </a:p>
          <a:p>
            <a:pPr algn="ctr"/>
            <a:r>
              <a:rPr lang="en-US" sz="2400" b="1" dirty="0" smtClean="0"/>
              <a:t>on </a:t>
            </a:r>
            <a:r>
              <a:rPr lang="en-US" sz="2400" b="1" dirty="0"/>
              <a:t>Example Arkansas Farms </a:t>
            </a:r>
            <a:endParaRPr lang="en-US" sz="2400" b="1" dirty="0" smtClean="0"/>
          </a:p>
          <a:p>
            <a:pPr algn="ctr"/>
            <a:endParaRPr lang="en-US" sz="2400" b="1" dirty="0"/>
          </a:p>
          <a:p>
            <a:pPr algn="ctr"/>
            <a:r>
              <a:rPr lang="en-US" sz="2400" b="1" dirty="0" smtClean="0"/>
              <a:t>Eric </a:t>
            </a:r>
            <a:r>
              <a:rPr lang="en-US" sz="2400" b="1" dirty="0"/>
              <a:t>J. </a:t>
            </a:r>
            <a:r>
              <a:rPr lang="en-US" sz="2400" b="1" dirty="0" err="1"/>
              <a:t>Wailes</a:t>
            </a:r>
            <a:r>
              <a:rPr lang="en-US" sz="2400" b="1" dirty="0"/>
              <a:t> and Eddie C. </a:t>
            </a:r>
            <a:r>
              <a:rPr lang="en-US" sz="2400" b="1" dirty="0" smtClean="0"/>
              <a:t>Chavez,  </a:t>
            </a:r>
          </a:p>
          <a:p>
            <a:pPr algn="ctr"/>
            <a:r>
              <a:rPr lang="en-US" sz="2400" b="1" dirty="0" smtClean="0"/>
              <a:t>Dept. </a:t>
            </a:r>
            <a:r>
              <a:rPr lang="en-US" sz="2400" b="1" dirty="0"/>
              <a:t>Agricultural Economics </a:t>
            </a:r>
            <a:r>
              <a:rPr lang="en-US" sz="2400" b="1" dirty="0" smtClean="0"/>
              <a:t> and Agribusiness,  </a:t>
            </a:r>
            <a:r>
              <a:rPr lang="en-US" sz="2400" b="1" dirty="0"/>
              <a:t>University of </a:t>
            </a:r>
            <a:r>
              <a:rPr lang="en-US" sz="2400" b="1" dirty="0" smtClean="0"/>
              <a:t>Arkansas</a:t>
            </a:r>
            <a:endParaRPr lang="en-US" sz="2400" b="1" dirty="0"/>
          </a:p>
        </p:txBody>
      </p:sp>
    </p:spTree>
    <p:extLst>
      <p:ext uri="{BB962C8B-B14F-4D97-AF65-F5344CB8AC3E}">
        <p14:creationId xmlns:p14="http://schemas.microsoft.com/office/powerpoint/2010/main" val="2224439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99619" y="6126163"/>
            <a:ext cx="7584897" cy="923330"/>
          </a:xfrm>
          <a:prstGeom prst="rect">
            <a:avLst/>
          </a:prstGeom>
          <a:noFill/>
        </p:spPr>
        <p:txBody>
          <a:bodyPr wrap="none" rtlCol="0">
            <a:spAutoFit/>
          </a:bodyPr>
          <a:lstStyle/>
          <a:p>
            <a:pPr algn="ctr"/>
            <a:r>
              <a:rPr lang="en-US" b="1" dirty="0"/>
              <a:t>Eric J. </a:t>
            </a:r>
            <a:r>
              <a:rPr lang="en-US" b="1" dirty="0" err="1"/>
              <a:t>Wailes</a:t>
            </a:r>
            <a:r>
              <a:rPr lang="en-US" b="1" dirty="0"/>
              <a:t> and Eddie C. Chavez,  </a:t>
            </a:r>
          </a:p>
          <a:p>
            <a:pPr algn="ctr"/>
            <a:r>
              <a:rPr lang="en-US" b="1" dirty="0"/>
              <a:t>Dept. Agricultural Economics  and Agribusiness,  University of Arkansas</a:t>
            </a:r>
          </a:p>
          <a:p>
            <a:endParaRPr lang="en-US" dirty="0"/>
          </a:p>
        </p:txBody>
      </p:sp>
    </p:spTree>
    <p:extLst>
      <p:ext uri="{BB962C8B-B14F-4D97-AF65-F5344CB8AC3E}">
        <p14:creationId xmlns:p14="http://schemas.microsoft.com/office/powerpoint/2010/main" val="1021504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564"/>
            <a:ext cx="9144000" cy="683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99619" y="6126163"/>
            <a:ext cx="7584897" cy="923330"/>
          </a:xfrm>
          <a:prstGeom prst="rect">
            <a:avLst/>
          </a:prstGeom>
          <a:noFill/>
        </p:spPr>
        <p:txBody>
          <a:bodyPr wrap="none" rtlCol="0">
            <a:spAutoFit/>
          </a:bodyPr>
          <a:lstStyle/>
          <a:p>
            <a:pPr algn="ctr"/>
            <a:r>
              <a:rPr lang="en-US" b="1" dirty="0"/>
              <a:t>Eric J. </a:t>
            </a:r>
            <a:r>
              <a:rPr lang="en-US" b="1" dirty="0" err="1"/>
              <a:t>Wailes</a:t>
            </a:r>
            <a:r>
              <a:rPr lang="en-US" b="1" dirty="0"/>
              <a:t> and Eddie C. Chavez,  </a:t>
            </a:r>
          </a:p>
          <a:p>
            <a:pPr algn="ctr"/>
            <a:r>
              <a:rPr lang="en-US" b="1" dirty="0"/>
              <a:t>Dept. Agricultural Economics  and Agribusiness,  University of Arkansas</a:t>
            </a:r>
          </a:p>
          <a:p>
            <a:endParaRPr lang="en-US" dirty="0"/>
          </a:p>
        </p:txBody>
      </p:sp>
    </p:spTree>
    <p:extLst>
      <p:ext uri="{BB962C8B-B14F-4D97-AF65-F5344CB8AC3E}">
        <p14:creationId xmlns:p14="http://schemas.microsoft.com/office/powerpoint/2010/main" val="426828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99619" y="6126163"/>
            <a:ext cx="7584897" cy="923330"/>
          </a:xfrm>
          <a:prstGeom prst="rect">
            <a:avLst/>
          </a:prstGeom>
          <a:noFill/>
        </p:spPr>
        <p:txBody>
          <a:bodyPr wrap="none" rtlCol="0">
            <a:spAutoFit/>
          </a:bodyPr>
          <a:lstStyle/>
          <a:p>
            <a:pPr algn="ctr"/>
            <a:r>
              <a:rPr lang="en-US" b="1" dirty="0"/>
              <a:t>Eric J. </a:t>
            </a:r>
            <a:r>
              <a:rPr lang="en-US" b="1" dirty="0" err="1"/>
              <a:t>Wailes</a:t>
            </a:r>
            <a:r>
              <a:rPr lang="en-US" b="1" dirty="0"/>
              <a:t> and Eddie C. Chavez,  </a:t>
            </a:r>
          </a:p>
          <a:p>
            <a:pPr algn="ctr"/>
            <a:r>
              <a:rPr lang="en-US" b="1" dirty="0"/>
              <a:t>Dept. Agricultural Economics  and Agribusiness,  University of Arkansas</a:t>
            </a:r>
          </a:p>
          <a:p>
            <a:endParaRPr lang="en-US" dirty="0"/>
          </a:p>
        </p:txBody>
      </p:sp>
    </p:spTree>
    <p:extLst>
      <p:ext uri="{BB962C8B-B14F-4D97-AF65-F5344CB8AC3E}">
        <p14:creationId xmlns:p14="http://schemas.microsoft.com/office/powerpoint/2010/main" val="677057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253612"/>
            <a:ext cx="8229600" cy="5338917"/>
          </a:xfrm>
          <a:solidFill>
            <a:schemeClr val="bg1"/>
          </a:solidFill>
        </p:spPr>
        <p:txBody>
          <a:bodyPr/>
          <a:lstStyle/>
          <a:p>
            <a:r>
              <a:rPr lang="en-US" sz="2800" dirty="0" smtClean="0"/>
              <a:t>Program decision for peanuts and rice will be pretty straight forward for most cases. </a:t>
            </a:r>
            <a:r>
              <a:rPr lang="en-US" sz="2800" dirty="0"/>
              <a:t>Other crops will be more </a:t>
            </a:r>
            <a:r>
              <a:rPr lang="en-US" sz="2800" dirty="0" smtClean="0"/>
              <a:t>complicated driven by price outlook and yields.  </a:t>
            </a:r>
            <a:endParaRPr lang="en-US" sz="2800" dirty="0"/>
          </a:p>
          <a:p>
            <a:r>
              <a:rPr lang="en-US" sz="2800" dirty="0"/>
              <a:t>Options </a:t>
            </a:r>
            <a:r>
              <a:rPr lang="en-US" sz="2800" dirty="0" smtClean="0"/>
              <a:t> for reallocating base and updating yield will vary on farm by farm, case by case basis because of dynamics of landowner and tenant relationships and planting shifts.</a:t>
            </a:r>
          </a:p>
          <a:p>
            <a:r>
              <a:rPr lang="en-US" sz="2800" dirty="0" smtClean="0"/>
              <a:t>Reallocation to more peanut and rice base in areas of increased acreage. </a:t>
            </a:r>
          </a:p>
          <a:p>
            <a:r>
              <a:rPr lang="en-US" sz="2800" dirty="0" smtClean="0"/>
              <a:t>Growers will be looking for help in making decisions that have long term impact (life of farm bill).  </a:t>
            </a:r>
          </a:p>
          <a:p>
            <a:endParaRPr lang="en-US" sz="2800" dirty="0" smtClean="0"/>
          </a:p>
        </p:txBody>
      </p:sp>
    </p:spTree>
    <p:extLst>
      <p:ext uri="{BB962C8B-B14F-4D97-AF65-F5344CB8AC3E}">
        <p14:creationId xmlns:p14="http://schemas.microsoft.com/office/powerpoint/2010/main" val="51889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Peanut Implications</a:t>
            </a:r>
            <a:endParaRPr lang="en-US" dirty="0"/>
          </a:p>
        </p:txBody>
      </p:sp>
      <p:sp>
        <p:nvSpPr>
          <p:cNvPr id="3" name="Content Placeholder 2"/>
          <p:cNvSpPr>
            <a:spLocks noGrp="1"/>
          </p:cNvSpPr>
          <p:nvPr>
            <p:ph idx="1"/>
          </p:nvPr>
        </p:nvSpPr>
        <p:spPr>
          <a:xfrm>
            <a:off x="457200" y="1270154"/>
            <a:ext cx="8229600" cy="4525963"/>
          </a:xfrm>
        </p:spPr>
        <p:txBody>
          <a:bodyPr/>
          <a:lstStyle/>
          <a:p>
            <a:r>
              <a:rPr lang="en-US" sz="2800" dirty="0" smtClean="0"/>
              <a:t>Shifts in peanut acreage have occurred since 2002.  </a:t>
            </a:r>
          </a:p>
          <a:p>
            <a:r>
              <a:rPr lang="en-US" sz="2800" dirty="0" smtClean="0"/>
              <a:t>Base acreage and planted acres don’t line up in some states</a:t>
            </a:r>
            <a:r>
              <a:rPr lang="en-US" sz="2800" dirty="0"/>
              <a:t>. </a:t>
            </a:r>
            <a:endParaRPr lang="en-US" sz="2800" dirty="0" smtClean="0"/>
          </a:p>
          <a:p>
            <a:r>
              <a:rPr lang="en-US" sz="2800" dirty="0" smtClean="0"/>
              <a:t>Peanuts </a:t>
            </a:r>
            <a:r>
              <a:rPr lang="en-US" sz="2800" dirty="0"/>
              <a:t>are grown in rotation with cotton</a:t>
            </a:r>
            <a:r>
              <a:rPr lang="en-US" sz="2800" dirty="0" smtClean="0"/>
              <a:t>.</a:t>
            </a:r>
          </a:p>
          <a:p>
            <a:r>
              <a:rPr lang="en-US" sz="2800" dirty="0" smtClean="0"/>
              <a:t>Growers will use Generic Base to manage price/revenue risk in low price years. </a:t>
            </a:r>
          </a:p>
          <a:p>
            <a:r>
              <a:rPr lang="en-US" sz="2800" dirty="0" smtClean="0"/>
              <a:t>Long </a:t>
            </a:r>
            <a:r>
              <a:rPr lang="en-US" sz="2800" dirty="0"/>
              <a:t>run, the boom-bust cycle of planting </a:t>
            </a:r>
            <a:r>
              <a:rPr lang="en-US" sz="2800" dirty="0" smtClean="0"/>
              <a:t>peanuts may </a:t>
            </a:r>
            <a:r>
              <a:rPr lang="en-US" sz="2800" dirty="0"/>
              <a:t>moderate due to sticking to </a:t>
            </a:r>
            <a:r>
              <a:rPr lang="en-US" sz="2800" dirty="0" smtClean="0"/>
              <a:t>rotations.</a:t>
            </a:r>
            <a:endParaRPr lang="en-US" sz="2800" dirty="0"/>
          </a:p>
          <a:p>
            <a:endParaRPr lang="en-US" sz="2800" dirty="0"/>
          </a:p>
        </p:txBody>
      </p:sp>
    </p:spTree>
    <p:extLst>
      <p:ext uri="{BB962C8B-B14F-4D97-AF65-F5344CB8AC3E}">
        <p14:creationId xmlns:p14="http://schemas.microsoft.com/office/powerpoint/2010/main" val="1034419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52" y="392622"/>
            <a:ext cx="8229600" cy="1143000"/>
          </a:xfrm>
        </p:spPr>
        <p:txBody>
          <a:bodyPr/>
          <a:lstStyle/>
          <a:p>
            <a:r>
              <a:rPr lang="en-US" sz="6000" dirty="0" smtClean="0"/>
              <a:t>Thank You</a:t>
            </a:r>
            <a:endParaRPr lang="en-US" sz="6000" dirty="0"/>
          </a:p>
        </p:txBody>
      </p:sp>
      <p:sp>
        <p:nvSpPr>
          <p:cNvPr id="4" name="Content Placeholder 3"/>
          <p:cNvSpPr>
            <a:spLocks noGrp="1"/>
          </p:cNvSpPr>
          <p:nvPr>
            <p:ph idx="1"/>
          </p:nvPr>
        </p:nvSpPr>
        <p:spPr>
          <a:xfrm>
            <a:off x="958645" y="1600200"/>
            <a:ext cx="7728155" cy="4525963"/>
          </a:xfrm>
        </p:spPr>
        <p:txBody>
          <a:bodyPr/>
          <a:lstStyle/>
          <a:p>
            <a:pPr marL="0" indent="0">
              <a:buNone/>
            </a:pPr>
            <a:r>
              <a:rPr lang="en-US" dirty="0" smtClean="0"/>
              <a:t>Acknowledgements:</a:t>
            </a:r>
          </a:p>
          <a:p>
            <a:pPr marL="0" indent="0">
              <a:buNone/>
            </a:pPr>
            <a:r>
              <a:rPr lang="en-US" dirty="0" smtClean="0"/>
              <a:t>John Michael Riley, University of Georgia</a:t>
            </a:r>
          </a:p>
          <a:p>
            <a:pPr marL="0" indent="0">
              <a:buNone/>
            </a:pPr>
            <a:r>
              <a:rPr lang="en-US" dirty="0" smtClean="0"/>
              <a:t>Archie Flanders, </a:t>
            </a:r>
            <a:r>
              <a:rPr lang="en-US" dirty="0"/>
              <a:t>Eric J. </a:t>
            </a:r>
            <a:r>
              <a:rPr lang="en-US" dirty="0" err="1" smtClean="0"/>
              <a:t>Wailes</a:t>
            </a:r>
            <a:r>
              <a:rPr lang="en-US" dirty="0" smtClean="0"/>
              <a:t>, </a:t>
            </a:r>
            <a:r>
              <a:rPr lang="en-US" dirty="0"/>
              <a:t>and Eddie C. </a:t>
            </a:r>
            <a:r>
              <a:rPr lang="en-US" dirty="0" smtClean="0"/>
              <a:t>Chavez, University of Arkansas</a:t>
            </a:r>
          </a:p>
          <a:p>
            <a:pPr marL="0" indent="0">
              <a:buNone/>
            </a:pPr>
            <a:endParaRPr lang="en-US" dirty="0" smtClean="0"/>
          </a:p>
          <a:p>
            <a:endParaRPr lang="en-US" dirty="0"/>
          </a:p>
        </p:txBody>
      </p:sp>
    </p:spTree>
    <p:extLst>
      <p:ext uri="{BB962C8B-B14F-4D97-AF65-F5344CB8AC3E}">
        <p14:creationId xmlns:p14="http://schemas.microsoft.com/office/powerpoint/2010/main" val="306816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cs typeface="Arial" panose="020B0604020202020204" pitchFamily="34" charset="0"/>
              </a:rPr>
              <a:t>Payment Limits</a:t>
            </a:r>
            <a:endParaRPr lang="en-US" sz="4800" dirty="0"/>
          </a:p>
        </p:txBody>
      </p:sp>
      <p:sp>
        <p:nvSpPr>
          <p:cNvPr id="3" name="Content Placeholder 2"/>
          <p:cNvSpPr>
            <a:spLocks noGrp="1"/>
          </p:cNvSpPr>
          <p:nvPr>
            <p:ph idx="1"/>
          </p:nvPr>
        </p:nvSpPr>
        <p:spPr/>
        <p:txBody>
          <a:bodyPr/>
          <a:lstStyle/>
          <a:p>
            <a:r>
              <a:rPr lang="en-US" dirty="0"/>
              <a:t>Payment limit per person or legal </a:t>
            </a:r>
            <a:r>
              <a:rPr lang="en-US" dirty="0" smtClean="0"/>
              <a:t>entity $125,000 </a:t>
            </a:r>
            <a:r>
              <a:rPr lang="en-US" dirty="0"/>
              <a:t>for PLC, ARC, and </a:t>
            </a:r>
            <a:r>
              <a:rPr lang="en-US" dirty="0" smtClean="0"/>
              <a:t>MLG/LDP</a:t>
            </a:r>
          </a:p>
          <a:p>
            <a:endParaRPr lang="en-US" sz="2000" dirty="0"/>
          </a:p>
          <a:p>
            <a:r>
              <a:rPr lang="en-US" dirty="0" smtClean="0"/>
              <a:t>Loan </a:t>
            </a:r>
            <a:r>
              <a:rPr lang="en-US" dirty="0"/>
              <a:t>forfeitures do not apply to MLG</a:t>
            </a:r>
          </a:p>
          <a:p>
            <a:endParaRPr lang="en-US" sz="2000" dirty="0" smtClean="0"/>
          </a:p>
          <a:p>
            <a:r>
              <a:rPr lang="en-US" dirty="0" smtClean="0"/>
              <a:t>Spousal </a:t>
            </a:r>
            <a:r>
              <a:rPr lang="en-US" dirty="0"/>
              <a:t>rule applies doubling to $250,000</a:t>
            </a:r>
          </a:p>
          <a:p>
            <a:endParaRPr lang="en-US" sz="2000" dirty="0" smtClean="0"/>
          </a:p>
          <a:p>
            <a:r>
              <a:rPr lang="en-US" dirty="0" smtClean="0"/>
              <a:t>Equal </a:t>
            </a:r>
            <a:r>
              <a:rPr lang="en-US" dirty="0"/>
              <a:t>and separate limit for </a:t>
            </a:r>
            <a:r>
              <a:rPr lang="en-US" dirty="0" smtClean="0"/>
              <a:t>peanuts</a:t>
            </a:r>
            <a:endParaRPr lang="en-US" dirty="0"/>
          </a:p>
        </p:txBody>
      </p:sp>
    </p:spTree>
    <p:extLst>
      <p:ext uri="{BB962C8B-B14F-4D97-AF65-F5344CB8AC3E}">
        <p14:creationId xmlns:p14="http://schemas.microsoft.com/office/powerpoint/2010/main" val="388329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Crop </a:t>
            </a:r>
            <a:r>
              <a:rPr lang="en-US" sz="4800" dirty="0" smtClean="0"/>
              <a:t>Insurance</a:t>
            </a:r>
            <a:endParaRPr lang="en-US" sz="4800" dirty="0"/>
          </a:p>
        </p:txBody>
      </p:sp>
      <p:sp>
        <p:nvSpPr>
          <p:cNvPr id="3" name="Content Placeholder 2"/>
          <p:cNvSpPr>
            <a:spLocks noGrp="1"/>
          </p:cNvSpPr>
          <p:nvPr>
            <p:ph idx="1"/>
          </p:nvPr>
        </p:nvSpPr>
        <p:spPr>
          <a:xfrm>
            <a:off x="486696" y="1408476"/>
            <a:ext cx="8229600" cy="4525963"/>
          </a:xfrm>
        </p:spPr>
        <p:txBody>
          <a:bodyPr/>
          <a:lstStyle/>
          <a:p>
            <a:r>
              <a:rPr lang="en-US" dirty="0"/>
              <a:t>Peanut Revenue Insurance: </a:t>
            </a:r>
            <a:endParaRPr lang="en-US" dirty="0" smtClean="0"/>
          </a:p>
          <a:p>
            <a:pPr lvl="1"/>
            <a:r>
              <a:rPr lang="en-US" dirty="0" smtClean="0"/>
              <a:t>Mandates availability for </a:t>
            </a:r>
            <a:r>
              <a:rPr lang="en-US" dirty="0"/>
              <a:t>2015 </a:t>
            </a:r>
            <a:r>
              <a:rPr lang="en-US" dirty="0" smtClean="0"/>
              <a:t>crop</a:t>
            </a:r>
          </a:p>
          <a:p>
            <a:pPr lvl="1"/>
            <a:r>
              <a:rPr lang="en-US" dirty="0" smtClean="0"/>
              <a:t>Under review by FCIC of RMA</a:t>
            </a:r>
          </a:p>
          <a:p>
            <a:pPr lvl="1"/>
            <a:r>
              <a:rPr lang="en-US" dirty="0" smtClean="0"/>
              <a:t>Board meets in September</a:t>
            </a:r>
            <a:endParaRPr lang="en-US" dirty="0"/>
          </a:p>
          <a:p>
            <a:r>
              <a:rPr lang="en-US" dirty="0" smtClean="0"/>
              <a:t>Supplemental </a:t>
            </a:r>
            <a:r>
              <a:rPr lang="en-US" dirty="0"/>
              <a:t>Coverage Option (SCO):</a:t>
            </a:r>
          </a:p>
          <a:p>
            <a:pPr lvl="1"/>
            <a:r>
              <a:rPr lang="en-US" dirty="0"/>
              <a:t>Available for commodities enrolled in </a:t>
            </a:r>
            <a:r>
              <a:rPr lang="en-US" dirty="0" smtClean="0"/>
              <a:t>PLC</a:t>
            </a:r>
            <a:endParaRPr lang="en-US" dirty="0"/>
          </a:p>
          <a:p>
            <a:pPr lvl="1"/>
            <a:r>
              <a:rPr lang="en-US" dirty="0"/>
              <a:t>65% subsidy</a:t>
            </a:r>
          </a:p>
          <a:p>
            <a:pPr lvl="1"/>
            <a:r>
              <a:rPr lang="en-US" dirty="0" smtClean="0"/>
              <a:t>Will not be available </a:t>
            </a:r>
            <a:r>
              <a:rPr lang="en-US" dirty="0"/>
              <a:t>in </a:t>
            </a:r>
            <a:r>
              <a:rPr lang="en-US" dirty="0" smtClean="0"/>
              <a:t>2015 for Peanuts</a:t>
            </a:r>
            <a:endParaRPr lang="en-US" dirty="0"/>
          </a:p>
          <a:p>
            <a:endParaRPr lang="en-US" dirty="0"/>
          </a:p>
        </p:txBody>
      </p:sp>
    </p:spTree>
    <p:extLst>
      <p:ext uri="{BB962C8B-B14F-4D97-AF65-F5344CB8AC3E}">
        <p14:creationId xmlns:p14="http://schemas.microsoft.com/office/powerpoint/2010/main" val="407740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715" y="332898"/>
            <a:ext cx="8480324" cy="639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095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271" y="436422"/>
            <a:ext cx="7589834" cy="1446550"/>
          </a:xfrm>
          <a:prstGeom prst="rect">
            <a:avLst/>
          </a:prstGeom>
          <a:noFill/>
        </p:spPr>
        <p:txBody>
          <a:bodyPr wrap="none" rtlCol="0">
            <a:spAutoFit/>
          </a:bodyPr>
          <a:lstStyle/>
          <a:p>
            <a:pPr algn="ctr"/>
            <a:r>
              <a:rPr lang="en-US" sz="4400" dirty="0" smtClean="0">
                <a:latin typeface="Arial" panose="020B0604020202020204" pitchFamily="34" charset="0"/>
                <a:cs typeface="Arial" panose="020B0604020202020204" pitchFamily="34" charset="0"/>
              </a:rPr>
              <a:t>What Are the Main Decisions </a:t>
            </a:r>
          </a:p>
          <a:p>
            <a:pPr algn="ctr"/>
            <a:r>
              <a:rPr lang="en-US" sz="4400" dirty="0" smtClean="0">
                <a:latin typeface="Arial" panose="020B0604020202020204" pitchFamily="34" charset="0"/>
                <a:cs typeface="Arial" panose="020B0604020202020204" pitchFamily="34" charset="0"/>
              </a:rPr>
              <a:t>for Peanuts and Rice?</a:t>
            </a:r>
            <a:endParaRPr lang="en-US" sz="4400" dirty="0">
              <a:latin typeface="Arial" panose="020B0604020202020204" pitchFamily="34" charset="0"/>
              <a:cs typeface="Arial" panose="020B0604020202020204" pitchFamily="34" charset="0"/>
            </a:endParaRPr>
          </a:p>
        </p:txBody>
      </p:sp>
      <p:sp>
        <p:nvSpPr>
          <p:cNvPr id="5" name="TextBox 4"/>
          <p:cNvSpPr txBox="1"/>
          <p:nvPr/>
        </p:nvSpPr>
        <p:spPr>
          <a:xfrm>
            <a:off x="453505" y="1923345"/>
            <a:ext cx="8210204" cy="3539430"/>
          </a:xfrm>
          <a:prstGeom prst="rect">
            <a:avLst/>
          </a:prstGeom>
          <a:noFill/>
        </p:spPr>
        <p:txBody>
          <a:bodyPr wrap="square" rtlCol="0">
            <a:spAutoFit/>
          </a:bodyPr>
          <a:lstStyle/>
          <a:p>
            <a:pPr marL="514350" indent="-514350">
              <a:buClr>
                <a:srgbClr val="C00000"/>
              </a:buClr>
              <a:buSzPct val="100000"/>
              <a:buFont typeface="+mj-lt"/>
              <a:buAutoNum type="arabicPeriod"/>
              <a:tabLst>
                <a:tab pos="285750" algn="l"/>
              </a:tabLst>
            </a:pPr>
            <a:r>
              <a:rPr lang="en-US" sz="2800" dirty="0" smtClean="0"/>
              <a:t>Covered Commodity Bases: </a:t>
            </a:r>
            <a:r>
              <a:rPr lang="en-US" sz="2800" dirty="0"/>
              <a:t>Retain </a:t>
            </a:r>
            <a:r>
              <a:rPr lang="en-US" sz="2800" dirty="0" smtClean="0"/>
              <a:t>or Reallocate</a:t>
            </a:r>
          </a:p>
          <a:p>
            <a:pPr marL="514350" indent="-514350">
              <a:buClr>
                <a:srgbClr val="C00000"/>
              </a:buClr>
              <a:buSzPct val="100000"/>
              <a:buFont typeface="+mj-lt"/>
              <a:buAutoNum type="arabicPeriod"/>
              <a:tabLst>
                <a:tab pos="285750" algn="l"/>
              </a:tabLst>
            </a:pPr>
            <a:endParaRPr lang="en-US" sz="2800" dirty="0"/>
          </a:p>
          <a:p>
            <a:pPr marL="514350" indent="-514350">
              <a:buClr>
                <a:srgbClr val="C00000"/>
              </a:buClr>
              <a:buSzPct val="100000"/>
              <a:buFont typeface="+mj-lt"/>
              <a:buAutoNum type="arabicPeriod"/>
              <a:tabLst>
                <a:tab pos="285750" algn="l"/>
              </a:tabLst>
            </a:pPr>
            <a:r>
              <a:rPr lang="en-US" sz="2800" dirty="0"/>
              <a:t>Payment Yield (for PLC): Retain or </a:t>
            </a:r>
            <a:r>
              <a:rPr lang="en-US" sz="2800" dirty="0" smtClean="0"/>
              <a:t>Update</a:t>
            </a:r>
          </a:p>
          <a:p>
            <a:pPr marL="514350" indent="-514350">
              <a:buClr>
                <a:srgbClr val="C00000"/>
              </a:buClr>
              <a:buSzPct val="100000"/>
              <a:buFont typeface="+mj-lt"/>
              <a:buAutoNum type="arabicPeriod"/>
              <a:tabLst>
                <a:tab pos="285750" algn="l"/>
              </a:tabLst>
            </a:pPr>
            <a:endParaRPr lang="en-US" sz="2800" dirty="0"/>
          </a:p>
          <a:p>
            <a:pPr marL="514350" indent="-514350">
              <a:buClr>
                <a:srgbClr val="C00000"/>
              </a:buClr>
              <a:buSzPct val="100000"/>
              <a:buFont typeface="+mj-lt"/>
              <a:buAutoNum type="arabicPeriod"/>
              <a:tabLst>
                <a:tab pos="285750" algn="l"/>
              </a:tabLst>
            </a:pPr>
            <a:r>
              <a:rPr lang="en-US" sz="2800" dirty="0" smtClean="0"/>
              <a:t>PLC </a:t>
            </a:r>
            <a:r>
              <a:rPr lang="en-US" sz="2800" dirty="0"/>
              <a:t>vs ARC-C vs ARC-I  </a:t>
            </a:r>
            <a:r>
              <a:rPr lang="en-US" sz="2800" dirty="0" smtClean="0"/>
              <a:t>(Known as Producer </a:t>
            </a:r>
            <a:r>
              <a:rPr lang="en-US" sz="2800" dirty="0"/>
              <a:t>Election)</a:t>
            </a:r>
          </a:p>
          <a:p>
            <a:pPr marL="514350" indent="-514350">
              <a:buClr>
                <a:srgbClr val="C00000"/>
              </a:buClr>
              <a:buSzPct val="100000"/>
              <a:buFont typeface="+mj-lt"/>
              <a:buAutoNum type="arabicPeriod"/>
              <a:tabLst>
                <a:tab pos="285750" algn="l"/>
              </a:tabLst>
            </a:pPr>
            <a:endParaRPr lang="en-US" sz="2800" dirty="0"/>
          </a:p>
          <a:p>
            <a:pPr marL="514350" indent="-514350">
              <a:buClr>
                <a:srgbClr val="C00000"/>
              </a:buClr>
              <a:buSzPct val="100000"/>
              <a:buFont typeface="+mj-lt"/>
              <a:buAutoNum type="arabicPeriod"/>
              <a:tabLst>
                <a:tab pos="285750" algn="l"/>
              </a:tabLst>
            </a:pPr>
            <a:r>
              <a:rPr lang="en-US" sz="2800" dirty="0" smtClean="0"/>
              <a:t>SCO crop insurance (if PLC is chosen)</a:t>
            </a:r>
          </a:p>
          <a:p>
            <a:pPr marL="514350" indent="-514350">
              <a:buClr>
                <a:schemeClr val="accent1"/>
              </a:buClr>
              <a:buSzPct val="100000"/>
              <a:buFont typeface="+mj-lt"/>
              <a:buAutoNum type="arabicPeriod"/>
              <a:tabLst>
                <a:tab pos="285750" algn="l"/>
              </a:tabLst>
            </a:pPr>
            <a:endParaRPr lang="en-US" sz="2800" dirty="0"/>
          </a:p>
        </p:txBody>
      </p:sp>
    </p:spTree>
    <p:extLst>
      <p:ext uri="{BB962C8B-B14F-4D97-AF65-F5344CB8AC3E}">
        <p14:creationId xmlns:p14="http://schemas.microsoft.com/office/powerpoint/2010/main" val="36575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0410" y="314700"/>
            <a:ext cx="6457217" cy="707886"/>
          </a:xfrm>
          <a:prstGeom prst="rect">
            <a:avLst/>
          </a:prstGeom>
        </p:spPr>
        <p:txBody>
          <a:bodyPr wrap="none">
            <a:spAutoFit/>
          </a:bodyPr>
          <a:lstStyle/>
          <a:p>
            <a:r>
              <a:rPr lang="en-US" sz="4000" dirty="0" smtClean="0">
                <a:latin typeface="Arial" panose="020B0604020202020204" pitchFamily="34" charset="0"/>
                <a:cs typeface="Arial" panose="020B0604020202020204" pitchFamily="34" charset="0"/>
              </a:rPr>
              <a:t>Base Reallocation Example</a:t>
            </a:r>
            <a:endParaRPr lang="en-US" sz="4000" dirty="0">
              <a:latin typeface="Arial" panose="020B0604020202020204" pitchFamily="34" charset="0"/>
              <a:cs typeface="Arial" panose="020B0604020202020204" pitchFamily="34" charset="0"/>
            </a:endParaRPr>
          </a:p>
        </p:txBody>
      </p:sp>
      <p:grpSp>
        <p:nvGrpSpPr>
          <p:cNvPr id="23" name="Group 22"/>
          <p:cNvGrpSpPr/>
          <p:nvPr/>
        </p:nvGrpSpPr>
        <p:grpSpPr>
          <a:xfrm>
            <a:off x="702625" y="1107397"/>
            <a:ext cx="3881958" cy="1819133"/>
            <a:chOff x="762000" y="1416147"/>
            <a:chExt cx="3881958" cy="1819133"/>
          </a:xfrm>
        </p:grpSpPr>
        <p:sp>
          <p:nvSpPr>
            <p:cNvPr id="8" name="Rectangle 7"/>
            <p:cNvSpPr/>
            <p:nvPr/>
          </p:nvSpPr>
          <p:spPr>
            <a:xfrm>
              <a:off x="762000" y="1418897"/>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133600" y="1418897"/>
              <a:ext cx="914400" cy="1371600"/>
            </a:xfrm>
            <a:prstGeom prst="rect">
              <a:avLst/>
            </a:prstGeom>
            <a:solidFill>
              <a:srgbClr val="CD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050281" y="1416147"/>
              <a:ext cx="640080" cy="13716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707613" y="1418897"/>
              <a:ext cx="274320" cy="13716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003878" y="1426212"/>
              <a:ext cx="640080" cy="1371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103315" y="1850402"/>
              <a:ext cx="688970" cy="523220"/>
            </a:xfrm>
            <a:prstGeom prst="rect">
              <a:avLst/>
            </a:prstGeom>
            <a:noFill/>
          </p:spPr>
          <p:txBody>
            <a:bodyPr wrap="none" rtlCol="0">
              <a:spAutoFit/>
            </a:bodyPr>
            <a:lstStyle/>
            <a:p>
              <a:pPr algn="ctr"/>
              <a:r>
                <a:rPr lang="en-US" sz="1400" b="1" dirty="0" smtClean="0">
                  <a:solidFill>
                    <a:schemeClr val="bg1"/>
                  </a:solidFill>
                </a:rPr>
                <a:t>100</a:t>
              </a:r>
            </a:p>
            <a:p>
              <a:pPr algn="ctr"/>
              <a:r>
                <a:rPr lang="en-US" sz="1400" b="1" dirty="0" smtClean="0">
                  <a:solidFill>
                    <a:schemeClr val="bg1"/>
                  </a:solidFill>
                </a:rPr>
                <a:t>Cotton</a:t>
              </a:r>
              <a:endParaRPr lang="en-US" sz="1400" b="1" dirty="0">
                <a:solidFill>
                  <a:schemeClr val="bg1"/>
                </a:solidFill>
              </a:endParaRPr>
            </a:p>
          </p:txBody>
        </p:sp>
        <p:sp>
          <p:nvSpPr>
            <p:cNvPr id="17" name="TextBox 16"/>
            <p:cNvSpPr txBox="1"/>
            <p:nvPr/>
          </p:nvSpPr>
          <p:spPr>
            <a:xfrm>
              <a:off x="2199347" y="1850402"/>
              <a:ext cx="782907" cy="523220"/>
            </a:xfrm>
            <a:prstGeom prst="rect">
              <a:avLst/>
            </a:prstGeom>
            <a:noFill/>
          </p:spPr>
          <p:txBody>
            <a:bodyPr wrap="none" rtlCol="0">
              <a:spAutoFit/>
            </a:bodyPr>
            <a:lstStyle/>
            <a:p>
              <a:pPr algn="ctr"/>
              <a:r>
                <a:rPr lang="en-US" sz="1400" b="1" dirty="0" smtClean="0">
                  <a:solidFill>
                    <a:schemeClr val="bg1"/>
                  </a:solidFill>
                </a:rPr>
                <a:t>50</a:t>
              </a:r>
            </a:p>
            <a:p>
              <a:pPr algn="ctr"/>
              <a:r>
                <a:rPr lang="en-US" sz="1400" b="1" dirty="0" smtClean="0">
                  <a:solidFill>
                    <a:schemeClr val="bg1"/>
                  </a:solidFill>
                </a:rPr>
                <a:t>Peanuts</a:t>
              </a:r>
              <a:endParaRPr lang="en-US" sz="1400" b="1" dirty="0">
                <a:solidFill>
                  <a:schemeClr val="bg1"/>
                </a:solidFill>
              </a:endParaRPr>
            </a:p>
          </p:txBody>
        </p:sp>
        <p:sp>
          <p:nvSpPr>
            <p:cNvPr id="18" name="TextBox 17"/>
            <p:cNvSpPr txBox="1"/>
            <p:nvPr/>
          </p:nvSpPr>
          <p:spPr>
            <a:xfrm>
              <a:off x="3102459" y="1840339"/>
              <a:ext cx="535724" cy="523220"/>
            </a:xfrm>
            <a:prstGeom prst="rect">
              <a:avLst/>
            </a:prstGeom>
            <a:noFill/>
          </p:spPr>
          <p:txBody>
            <a:bodyPr wrap="none" rtlCol="0">
              <a:spAutoFit/>
            </a:bodyPr>
            <a:lstStyle/>
            <a:p>
              <a:pPr algn="ctr"/>
              <a:r>
                <a:rPr lang="en-US" sz="1400" b="1" dirty="0" smtClean="0">
                  <a:solidFill>
                    <a:schemeClr val="bg1"/>
                  </a:solidFill>
                </a:rPr>
                <a:t>20</a:t>
              </a:r>
            </a:p>
            <a:p>
              <a:pPr algn="ctr"/>
              <a:r>
                <a:rPr lang="en-US" sz="1400" b="1" dirty="0" smtClean="0">
                  <a:solidFill>
                    <a:schemeClr val="bg1"/>
                  </a:solidFill>
                </a:rPr>
                <a:t>Corn</a:t>
              </a:r>
              <a:endParaRPr lang="en-US" sz="1400" b="1" dirty="0">
                <a:solidFill>
                  <a:schemeClr val="bg1"/>
                </a:solidFill>
              </a:endParaRPr>
            </a:p>
          </p:txBody>
        </p:sp>
        <p:sp>
          <p:nvSpPr>
            <p:cNvPr id="19" name="TextBox 18"/>
            <p:cNvSpPr txBox="1"/>
            <p:nvPr/>
          </p:nvSpPr>
          <p:spPr>
            <a:xfrm>
              <a:off x="4023894" y="1832337"/>
              <a:ext cx="585417" cy="523220"/>
            </a:xfrm>
            <a:prstGeom prst="rect">
              <a:avLst/>
            </a:prstGeom>
            <a:noFill/>
          </p:spPr>
          <p:txBody>
            <a:bodyPr wrap="none" rtlCol="0">
              <a:spAutoFit/>
            </a:bodyPr>
            <a:lstStyle/>
            <a:p>
              <a:pPr algn="ctr"/>
              <a:r>
                <a:rPr lang="en-US" sz="1400" b="1" dirty="0" smtClean="0"/>
                <a:t>20</a:t>
              </a:r>
            </a:p>
            <a:p>
              <a:pPr algn="ctr"/>
              <a:r>
                <a:rPr lang="en-US" sz="1400" b="1" dirty="0" smtClean="0"/>
                <a:t>None</a:t>
              </a:r>
              <a:endParaRPr lang="en-US" sz="1400" b="1" dirty="0"/>
            </a:p>
          </p:txBody>
        </p:sp>
        <p:sp>
          <p:nvSpPr>
            <p:cNvPr id="20" name="TextBox 19"/>
            <p:cNvSpPr txBox="1"/>
            <p:nvPr/>
          </p:nvSpPr>
          <p:spPr>
            <a:xfrm>
              <a:off x="2869875" y="2927503"/>
              <a:ext cx="905954" cy="307777"/>
            </a:xfrm>
            <a:prstGeom prst="rect">
              <a:avLst/>
            </a:prstGeom>
            <a:noFill/>
          </p:spPr>
          <p:txBody>
            <a:bodyPr wrap="none" rtlCol="0">
              <a:spAutoFit/>
            </a:bodyPr>
            <a:lstStyle/>
            <a:p>
              <a:pPr algn="ctr"/>
              <a:r>
                <a:rPr lang="en-US" sz="1400" b="1" dirty="0" smtClean="0"/>
                <a:t>10 Wheat</a:t>
              </a:r>
              <a:endParaRPr lang="en-US" sz="1400" b="1" dirty="0"/>
            </a:p>
          </p:txBody>
        </p:sp>
        <p:cxnSp>
          <p:nvCxnSpPr>
            <p:cNvPr id="21" name="Straight Arrow Connector 20"/>
            <p:cNvCxnSpPr/>
            <p:nvPr/>
          </p:nvCxnSpPr>
          <p:spPr>
            <a:xfrm flipV="1">
              <a:off x="3370321" y="2449902"/>
              <a:ext cx="474452" cy="5251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4837137" y="1501272"/>
            <a:ext cx="3784498" cy="1015663"/>
          </a:xfrm>
          <a:prstGeom prst="rect">
            <a:avLst/>
          </a:prstGeom>
          <a:noFill/>
        </p:spPr>
        <p:txBody>
          <a:bodyPr wrap="none" rtlCol="0">
            <a:spAutoFit/>
          </a:bodyPr>
          <a:lstStyle/>
          <a:p>
            <a:r>
              <a:rPr lang="en-US" sz="2000" dirty="0" smtClean="0"/>
              <a:t>=	200 acres total</a:t>
            </a:r>
          </a:p>
          <a:p>
            <a:r>
              <a:rPr lang="en-US" sz="2000" dirty="0" smtClean="0"/>
              <a:t>	100 acres cotton/generic base</a:t>
            </a:r>
          </a:p>
          <a:p>
            <a:r>
              <a:rPr lang="en-US" sz="2000" dirty="0" smtClean="0"/>
              <a:t>	  80 acres other bases</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01" y="2976240"/>
            <a:ext cx="4575294" cy="1705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082649" y="3206349"/>
            <a:ext cx="3804952" cy="1077218"/>
          </a:xfrm>
          <a:prstGeom prst="rect">
            <a:avLst/>
          </a:prstGeom>
          <a:noFill/>
        </p:spPr>
        <p:txBody>
          <a:bodyPr wrap="none" rtlCol="0">
            <a:spAutoFit/>
          </a:bodyPr>
          <a:lstStyle/>
          <a:p>
            <a:r>
              <a:rPr lang="en-US" sz="1600" dirty="0" smtClean="0"/>
              <a:t>130 Acres Planted (&gt; available bases)</a:t>
            </a:r>
          </a:p>
          <a:p>
            <a:endParaRPr lang="en-US" sz="1600" dirty="0"/>
          </a:p>
          <a:p>
            <a:r>
              <a:rPr lang="en-US" sz="1600" dirty="0" smtClean="0"/>
              <a:t>80/130 x 65 = 40 acres allocated to corn</a:t>
            </a:r>
          </a:p>
          <a:p>
            <a:r>
              <a:rPr lang="en-US" sz="1600" dirty="0" smtClean="0"/>
              <a:t>80/130 x 65 = 40 acres allocated to peanuts</a:t>
            </a:r>
            <a:endParaRPr lang="en-US" sz="1600" dirty="0"/>
          </a:p>
        </p:txBody>
      </p:sp>
      <p:grpSp>
        <p:nvGrpSpPr>
          <p:cNvPr id="28" name="Group 27"/>
          <p:cNvGrpSpPr/>
          <p:nvPr/>
        </p:nvGrpSpPr>
        <p:grpSpPr>
          <a:xfrm>
            <a:off x="4285907" y="4853680"/>
            <a:ext cx="3950198" cy="1378915"/>
            <a:chOff x="762000" y="1418897"/>
            <a:chExt cx="3950198" cy="1378915"/>
          </a:xfrm>
        </p:grpSpPr>
        <p:sp>
          <p:nvSpPr>
            <p:cNvPr id="29" name="Rectangle 28"/>
            <p:cNvSpPr/>
            <p:nvPr/>
          </p:nvSpPr>
          <p:spPr>
            <a:xfrm>
              <a:off x="762000" y="1418897"/>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133599" y="1418897"/>
              <a:ext cx="968859" cy="1371600"/>
            </a:xfrm>
            <a:prstGeom prst="rect">
              <a:avLst/>
            </a:prstGeom>
            <a:solidFill>
              <a:srgbClr val="CD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072118" y="1426212"/>
              <a:ext cx="640080" cy="1371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1068529" y="1850402"/>
              <a:ext cx="758541" cy="523220"/>
            </a:xfrm>
            <a:prstGeom prst="rect">
              <a:avLst/>
            </a:prstGeom>
            <a:noFill/>
          </p:spPr>
          <p:txBody>
            <a:bodyPr wrap="none" rtlCol="0">
              <a:spAutoFit/>
            </a:bodyPr>
            <a:lstStyle/>
            <a:p>
              <a:pPr algn="ctr"/>
              <a:r>
                <a:rPr lang="en-US" sz="1400" b="1" dirty="0" smtClean="0">
                  <a:solidFill>
                    <a:schemeClr val="bg1"/>
                  </a:solidFill>
                </a:rPr>
                <a:t>100</a:t>
              </a:r>
            </a:p>
            <a:p>
              <a:pPr algn="ctr"/>
              <a:r>
                <a:rPr lang="en-US" sz="1400" b="1" dirty="0" smtClean="0">
                  <a:solidFill>
                    <a:schemeClr val="bg1"/>
                  </a:solidFill>
                </a:rPr>
                <a:t>Generic</a:t>
              </a:r>
              <a:endParaRPr lang="en-US" sz="1400" b="1" dirty="0">
                <a:solidFill>
                  <a:schemeClr val="bg1"/>
                </a:solidFill>
              </a:endParaRPr>
            </a:p>
          </p:txBody>
        </p:sp>
        <p:sp>
          <p:nvSpPr>
            <p:cNvPr id="35" name="TextBox 34"/>
            <p:cNvSpPr txBox="1"/>
            <p:nvPr/>
          </p:nvSpPr>
          <p:spPr>
            <a:xfrm>
              <a:off x="2199347" y="1850402"/>
              <a:ext cx="782907" cy="523220"/>
            </a:xfrm>
            <a:prstGeom prst="rect">
              <a:avLst/>
            </a:prstGeom>
            <a:noFill/>
          </p:spPr>
          <p:txBody>
            <a:bodyPr wrap="none" rtlCol="0">
              <a:spAutoFit/>
            </a:bodyPr>
            <a:lstStyle/>
            <a:p>
              <a:pPr algn="ctr"/>
              <a:r>
                <a:rPr lang="en-US" sz="1400" b="1" dirty="0" smtClean="0">
                  <a:solidFill>
                    <a:schemeClr val="bg1"/>
                  </a:solidFill>
                </a:rPr>
                <a:t>40</a:t>
              </a:r>
            </a:p>
            <a:p>
              <a:pPr algn="ctr"/>
              <a:r>
                <a:rPr lang="en-US" sz="1400" b="1" dirty="0" smtClean="0">
                  <a:solidFill>
                    <a:schemeClr val="bg1"/>
                  </a:solidFill>
                </a:rPr>
                <a:t>Peanuts</a:t>
              </a:r>
              <a:endParaRPr lang="en-US" sz="1400" b="1" dirty="0">
                <a:solidFill>
                  <a:schemeClr val="bg1"/>
                </a:solidFill>
              </a:endParaRPr>
            </a:p>
          </p:txBody>
        </p:sp>
        <p:sp>
          <p:nvSpPr>
            <p:cNvPr id="36" name="TextBox 35"/>
            <p:cNvSpPr txBox="1"/>
            <p:nvPr/>
          </p:nvSpPr>
          <p:spPr>
            <a:xfrm>
              <a:off x="3261495" y="1840339"/>
              <a:ext cx="550152" cy="523220"/>
            </a:xfrm>
            <a:prstGeom prst="rect">
              <a:avLst/>
            </a:prstGeom>
            <a:noFill/>
          </p:spPr>
          <p:txBody>
            <a:bodyPr wrap="none" rtlCol="0">
              <a:spAutoFit/>
            </a:bodyPr>
            <a:lstStyle/>
            <a:p>
              <a:pPr algn="ctr"/>
              <a:r>
                <a:rPr lang="en-US" sz="1400" b="1" dirty="0" smtClean="0">
                  <a:solidFill>
                    <a:schemeClr val="bg1"/>
                  </a:solidFill>
                </a:rPr>
                <a:t>40</a:t>
              </a:r>
            </a:p>
            <a:p>
              <a:pPr algn="ctr"/>
              <a:r>
                <a:rPr lang="en-US" sz="1400" b="1" dirty="0" smtClean="0">
                  <a:solidFill>
                    <a:schemeClr val="bg1"/>
                  </a:solidFill>
                </a:rPr>
                <a:t>Corn</a:t>
              </a:r>
              <a:endParaRPr lang="en-US" sz="1400" b="1" dirty="0">
                <a:solidFill>
                  <a:schemeClr val="bg1"/>
                </a:solidFill>
              </a:endParaRPr>
            </a:p>
          </p:txBody>
        </p:sp>
        <p:sp>
          <p:nvSpPr>
            <p:cNvPr id="37" name="TextBox 36"/>
            <p:cNvSpPr txBox="1"/>
            <p:nvPr/>
          </p:nvSpPr>
          <p:spPr>
            <a:xfrm>
              <a:off x="4023894" y="1859633"/>
              <a:ext cx="585417" cy="523220"/>
            </a:xfrm>
            <a:prstGeom prst="rect">
              <a:avLst/>
            </a:prstGeom>
            <a:noFill/>
          </p:spPr>
          <p:txBody>
            <a:bodyPr wrap="none" rtlCol="0">
              <a:spAutoFit/>
            </a:bodyPr>
            <a:lstStyle/>
            <a:p>
              <a:pPr algn="ctr"/>
              <a:r>
                <a:rPr lang="en-US" sz="1400" b="1" dirty="0" smtClean="0"/>
                <a:t>20</a:t>
              </a:r>
            </a:p>
            <a:p>
              <a:pPr algn="ctr"/>
              <a:r>
                <a:rPr lang="en-US" sz="1400" b="1" dirty="0" smtClean="0"/>
                <a:t>None</a:t>
              </a:r>
              <a:endParaRPr lang="en-US" sz="1400" b="1" dirty="0"/>
            </a:p>
          </p:txBody>
        </p:sp>
      </p:grpSp>
      <p:sp>
        <p:nvSpPr>
          <p:cNvPr id="26" name="TextBox 25"/>
          <p:cNvSpPr txBox="1"/>
          <p:nvPr/>
        </p:nvSpPr>
        <p:spPr>
          <a:xfrm>
            <a:off x="475031" y="5296399"/>
            <a:ext cx="2871812" cy="369332"/>
          </a:xfrm>
          <a:prstGeom prst="rect">
            <a:avLst/>
          </a:prstGeom>
          <a:noFill/>
        </p:spPr>
        <p:txBody>
          <a:bodyPr wrap="none" rtlCol="0">
            <a:spAutoFit/>
          </a:bodyPr>
          <a:lstStyle/>
          <a:p>
            <a:r>
              <a:rPr lang="en-US" b="1" dirty="0" smtClean="0"/>
              <a:t>Reallocated Bases Would Be</a:t>
            </a:r>
            <a:endParaRPr lang="en-US" b="1" dirty="0"/>
          </a:p>
        </p:txBody>
      </p:sp>
      <p:cxnSp>
        <p:nvCxnSpPr>
          <p:cNvPr id="7168" name="Straight Arrow Connector 7167"/>
          <p:cNvCxnSpPr/>
          <p:nvPr/>
        </p:nvCxnSpPr>
        <p:spPr>
          <a:xfrm>
            <a:off x="3323093" y="5492940"/>
            <a:ext cx="91038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628786" y="4855952"/>
            <a:ext cx="968859" cy="1371600"/>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6818125" y="5287457"/>
            <a:ext cx="535724" cy="523220"/>
          </a:xfrm>
          <a:prstGeom prst="rect">
            <a:avLst/>
          </a:prstGeom>
          <a:noFill/>
        </p:spPr>
        <p:txBody>
          <a:bodyPr wrap="none" rtlCol="0">
            <a:spAutoFit/>
          </a:bodyPr>
          <a:lstStyle/>
          <a:p>
            <a:pPr algn="ctr"/>
            <a:r>
              <a:rPr lang="en-US" sz="1400" b="1" dirty="0" smtClean="0">
                <a:solidFill>
                  <a:schemeClr val="bg1"/>
                </a:solidFill>
              </a:rPr>
              <a:t>40</a:t>
            </a:r>
          </a:p>
          <a:p>
            <a:pPr algn="ctr"/>
            <a:r>
              <a:rPr lang="en-US" sz="1400" b="1" dirty="0" smtClean="0">
                <a:solidFill>
                  <a:schemeClr val="bg1"/>
                </a:solidFill>
              </a:rPr>
              <a:t>Corn</a:t>
            </a:r>
            <a:endParaRPr lang="en-US" sz="1400" b="1" dirty="0">
              <a:solidFill>
                <a:schemeClr val="bg1"/>
              </a:solidFill>
            </a:endParaRPr>
          </a:p>
        </p:txBody>
      </p:sp>
      <p:sp>
        <p:nvSpPr>
          <p:cNvPr id="2" name="TextBox 1"/>
          <p:cNvSpPr txBox="1"/>
          <p:nvPr/>
        </p:nvSpPr>
        <p:spPr>
          <a:xfrm>
            <a:off x="1687270" y="4681891"/>
            <a:ext cx="540533" cy="338554"/>
          </a:xfrm>
          <a:prstGeom prst="rect">
            <a:avLst/>
          </a:prstGeom>
          <a:noFill/>
        </p:spPr>
        <p:txBody>
          <a:bodyPr wrap="none" rtlCol="0">
            <a:spAutoFit/>
          </a:bodyPr>
          <a:lstStyle/>
          <a:p>
            <a:r>
              <a:rPr lang="en-US" sz="1600" b="1" dirty="0" smtClean="0"/>
              <a:t>50%</a:t>
            </a:r>
            <a:endParaRPr lang="en-US" sz="1600" b="1" dirty="0"/>
          </a:p>
        </p:txBody>
      </p:sp>
      <p:sp>
        <p:nvSpPr>
          <p:cNvPr id="40" name="TextBox 39"/>
          <p:cNvSpPr txBox="1"/>
          <p:nvPr/>
        </p:nvSpPr>
        <p:spPr>
          <a:xfrm>
            <a:off x="2617606" y="4670515"/>
            <a:ext cx="540533" cy="338554"/>
          </a:xfrm>
          <a:prstGeom prst="rect">
            <a:avLst/>
          </a:prstGeom>
          <a:noFill/>
        </p:spPr>
        <p:txBody>
          <a:bodyPr wrap="none" rtlCol="0">
            <a:spAutoFit/>
          </a:bodyPr>
          <a:lstStyle/>
          <a:p>
            <a:r>
              <a:rPr lang="en-US" sz="1600" b="1" dirty="0" smtClean="0"/>
              <a:t>50%</a:t>
            </a:r>
            <a:endParaRPr lang="en-US" sz="1600" b="1" dirty="0"/>
          </a:p>
        </p:txBody>
      </p:sp>
      <p:sp>
        <p:nvSpPr>
          <p:cNvPr id="4" name="TextBox 3"/>
          <p:cNvSpPr txBox="1"/>
          <p:nvPr/>
        </p:nvSpPr>
        <p:spPr>
          <a:xfrm>
            <a:off x="4405601" y="6597707"/>
            <a:ext cx="4812408" cy="338554"/>
          </a:xfrm>
          <a:prstGeom prst="rect">
            <a:avLst/>
          </a:prstGeom>
          <a:noFill/>
        </p:spPr>
        <p:txBody>
          <a:bodyPr wrap="none" rtlCol="0">
            <a:spAutoFit/>
          </a:bodyPr>
          <a:lstStyle/>
          <a:p>
            <a:r>
              <a:rPr lang="en-US" sz="1600" b="1" dirty="0" smtClean="0"/>
              <a:t>Original Example Courtesy of Dr. Stanley Fletcher, UGA</a:t>
            </a:r>
            <a:endParaRPr lang="en-US" sz="1600" b="1" dirty="0"/>
          </a:p>
        </p:txBody>
      </p:sp>
    </p:spTree>
    <p:extLst>
      <p:ext uri="{BB962C8B-B14F-4D97-AF65-F5344CB8AC3E}">
        <p14:creationId xmlns:p14="http://schemas.microsoft.com/office/powerpoint/2010/main" val="331418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fade">
                                      <p:cBhvr>
                                        <p:cTn id="16" dur="500"/>
                                        <p:tgtEl>
                                          <p:spTgt spid="7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7168"/>
                                        </p:tgtEl>
                                        <p:attrNameLst>
                                          <p:attrName>style.visibility</p:attrName>
                                        </p:attrNameLst>
                                      </p:cBhvr>
                                      <p:to>
                                        <p:strVal val="visible"/>
                                      </p:to>
                                    </p:set>
                                    <p:animEffect transition="in" filter="fade">
                                      <p:cBhvr>
                                        <p:cTn id="35" dur="500"/>
                                        <p:tgtEl>
                                          <p:spTgt spid="7168"/>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32" grpId="0" animBg="1"/>
      <p:bldP spid="2"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Base</a:t>
            </a:r>
            <a:endParaRPr lang="en-US" dirty="0"/>
          </a:p>
        </p:txBody>
      </p:sp>
      <p:sp>
        <p:nvSpPr>
          <p:cNvPr id="3" name="Content Placeholder 2"/>
          <p:cNvSpPr>
            <a:spLocks noGrp="1"/>
          </p:cNvSpPr>
          <p:nvPr>
            <p:ph idx="1"/>
          </p:nvPr>
        </p:nvSpPr>
        <p:spPr>
          <a:xfrm>
            <a:off x="457200" y="1231500"/>
            <a:ext cx="8229600" cy="4525963"/>
          </a:xfrm>
        </p:spPr>
        <p:txBody>
          <a:bodyPr/>
          <a:lstStyle/>
          <a:p>
            <a:r>
              <a:rPr lang="en-US" dirty="0" smtClean="0"/>
              <a:t>Cotton Base becomes </a:t>
            </a:r>
            <a:r>
              <a:rPr lang="en-US" dirty="0"/>
              <a:t>Generic Base.</a:t>
            </a:r>
          </a:p>
          <a:p>
            <a:r>
              <a:rPr lang="en-US" dirty="0"/>
              <a:t>Generic Base does not change during the life of the Farm Bill.</a:t>
            </a:r>
          </a:p>
          <a:p>
            <a:r>
              <a:rPr lang="en-US" dirty="0"/>
              <a:t>Can be used on a </a:t>
            </a:r>
            <a:r>
              <a:rPr lang="en-US" dirty="0" smtClean="0"/>
              <a:t>year-to-year </a:t>
            </a:r>
            <a:r>
              <a:rPr lang="en-US" dirty="0"/>
              <a:t>basis to temporary allocate to a covered commodity (excluding cotton) planted.</a:t>
            </a:r>
          </a:p>
          <a:p>
            <a:r>
              <a:rPr lang="en-US" dirty="0"/>
              <a:t>A covered commodity must be planted to be eligible for any generic base allocation.</a:t>
            </a:r>
          </a:p>
          <a:p>
            <a:endParaRPr lang="en-US" dirty="0"/>
          </a:p>
        </p:txBody>
      </p:sp>
    </p:spTree>
    <p:extLst>
      <p:ext uri="{BB962C8B-B14F-4D97-AF65-F5344CB8AC3E}">
        <p14:creationId xmlns:p14="http://schemas.microsoft.com/office/powerpoint/2010/main" val="4294218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29215&quot;&gt;&lt;/object&gt;&lt;object type=&quot;2&quot; unique_id=&quot;29216&quot;&gt;&lt;object type=&quot;3&quot; unique_id=&quot;29217&quot;&gt;&lt;property id=&quot;20148&quot; value=&quot;5&quot;/&gt;&lt;property id=&quot;20300&quot; value=&quot;Slide 1 - &amp;quot;Peanuts and Rice&amp;quot;&quot;/&gt;&lt;property id=&quot;20307&quot; value=&quot;256&quot;/&gt;&lt;/object&gt;&lt;object type=&quot;3&quot; unique_id=&quot;29224&quot;&gt;&lt;property id=&quot;20148&quot; value=&quot;5&quot;/&gt;&lt;property id=&quot;20300&quot; value=&quot;Slide 7&quot;/&gt;&lt;property id=&quot;20307&quot; value=&quot;264&quot;/&gt;&lt;/object&gt;&lt;object type=&quot;3&quot; unique_id=&quot;29236&quot;&gt;&lt;property id=&quot;20148&quot; value=&quot;5&quot;/&gt;&lt;property id=&quot;20300&quot; value=&quot;Slide 14&quot;/&gt;&lt;property id=&quot;20307&quot; value=&quot;276&quot;/&gt;&lt;/object&gt;&lt;object type=&quot;3&quot; unique_id=&quot;29238&quot;&gt;&lt;property id=&quot;20148&quot; value=&quot;5&quot;/&gt;&lt;property id=&quot;20300&quot; value=&quot;Slide 15&quot;/&gt;&lt;property id=&quot;20307&quot; value=&quot;278&quot;/&gt;&lt;/object&gt;&lt;object type=&quot;3&quot; unique_id=&quot;29239&quot;&gt;&lt;property id=&quot;20148&quot; value=&quot;5&quot;/&gt;&lt;property id=&quot;20300&quot; value=&quot;Slide 16 - &amp;quot;NASS Marketing Year Average Price for Peanuts&amp;quot;&quot;/&gt;&lt;property id=&quot;20307&quot; value=&quot;279&quot;/&gt;&lt;/object&gt;&lt;object type=&quot;3&quot; unique_id=&quot;29241&quot;&gt;&lt;property id=&quot;20148&quot; value=&quot;5&quot;/&gt;&lt;property id=&quot;20300&quot; value=&quot;Slide 18&quot;/&gt;&lt;property id=&quot;20307&quot; value=&quot;281&quot;/&gt;&lt;/object&gt;&lt;object type=&quot;3&quot; unique_id=&quot;29244&quot;&gt;&lt;property id=&quot;20148&quot; value=&quot;5&quot;/&gt;&lt;property id=&quot;20300&quot; value=&quot;Slide 20 - &amp;quot;ARC Individual Coverage&amp;quot;&quot;/&gt;&lt;property id=&quot;20307&quot; value=&quot;284&quot;/&gt;&lt;/object&gt;&lt;object type=&quot;3&quot; unique_id=&quot;34570&quot;&gt;&lt;property id=&quot;20148&quot; value=&quot;5&quot;/&gt;&lt;property id=&quot;20300&quot; value=&quot;Slide 13 - &amp;quot;PLC vs ARC-C vs ARC-I&amp;quot;&quot;/&gt;&lt;property id=&quot;20307&quot; value=&quot;297&quot;/&gt;&lt;/object&gt;&lt;object type=&quot;3&quot; unique_id=&quot;34794&quot;&gt;&lt;property id=&quot;20148&quot; value=&quot;5&quot;/&gt;&lt;property id=&quot;20300&quot; value=&quot;Slide 17 - &amp;quot;Price Considerations for PLC&amp;quot;&quot;/&gt;&lt;property id=&quot;20307&quot; value=&quot;298&quot;/&gt;&lt;/object&gt;&lt;object type=&quot;3&quot; unique_id=&quot;35972&quot;&gt;&lt;property id=&quot;20148&quot; value=&quot;5&quot;/&gt;&lt;property id=&quot;20300&quot; value=&quot;Slide 19&quot;/&gt;&lt;property id=&quot;20307&quot; value=&quot;320&quot;/&gt;&lt;/object&gt;&lt;object type=&quot;3&quot; unique_id=&quot;39650&quot;&gt;&lt;property id=&quot;20148&quot; value=&quot;5&quot;/&gt;&lt;property id=&quot;20300&quot; value=&quot;Slide 2 - &amp;quot;Commodity Programs and Peanuts&amp;quot;&quot;/&gt;&lt;property id=&quot;20307&quot; value=&quot;349&quot;/&gt;&lt;/object&gt;&lt;object type=&quot;3&quot; unique_id=&quot;39652&quot;&gt;&lt;property id=&quot;20148&quot; value=&quot;5&quot;/&gt;&lt;property id=&quot;20300&quot; value=&quot;Slide 3 - &amp;quot;Marketing Assistance Loan&amp;quot;&quot;/&gt;&lt;property id=&quot;20307&quot; value=&quot;351&quot;/&gt;&lt;/object&gt;&lt;object type=&quot;3&quot; unique_id=&quot;40285&quot;&gt;&lt;property id=&quot;20148&quot; value=&quot;5&quot;/&gt;&lt;property id=&quot;20300&quot; value=&quot;Slide 5 - &amp;quot;Crop Insurance&amp;quot;&quot;/&gt;&lt;property id=&quot;20307&quot; value=&quot;352&quot;/&gt;&lt;/object&gt;&lt;object type=&quot;3&quot; unique_id=&quot;40288&quot;&gt;&lt;property id=&quot;20148&quot; value=&quot;5&quot;/&gt;&lt;property id=&quot;20300&quot; value=&quot;Slide 4 - &amp;quot;Payment Limits&amp;quot;&quot;/&gt;&lt;property id=&quot;20307&quot; value=&quot;357&quot;/&gt;&lt;/object&gt;&lt;object type=&quot;3&quot; unique_id=&quot;40609&quot;&gt;&lt;property id=&quot;20148&quot; value=&quot;5&quot;/&gt;&lt;property id=&quot;20300&quot; value=&quot;Slide 36 - &amp;quot;Peanut Implications&amp;quot;&quot;/&gt;&lt;property id=&quot;20307&quot; value=&quot;360&quot;/&gt;&lt;/object&gt;&lt;object type=&quot;3&quot; unique_id=&quot;53891&quot;&gt;&lt;property id=&quot;20148&quot; value=&quot;5&quot;/&gt;&lt;property id=&quot;20300&quot; value=&quot;Slide 8&quot;/&gt;&lt;property id=&quot;20307&quot; value=&quot;363&quot;/&gt;&lt;/object&gt;&lt;object type=&quot;3&quot; unique_id=&quot;53893&quot;&gt;&lt;property id=&quot;20148&quot; value=&quot;5&quot;/&gt;&lt;property id=&quot;20300&quot; value=&quot;Slide 10&quot;/&gt;&lt;property id=&quot;20307&quot; value=&quot;365&quot;/&gt;&lt;/object&gt;&lt;object type=&quot;3&quot; unique_id=&quot;53894&quot;&gt;&lt;property id=&quot;20148&quot; value=&quot;5&quot;/&gt;&lt;property id=&quot;20300&quot; value=&quot;Slide 11 - &amp;quot;Opportunity to Update Yields&amp;quot;&quot;/&gt;&lt;property id=&quot;20307&quot; value=&quot;366&quot;/&gt;&lt;/object&gt;&lt;object type=&quot;3&quot; unique_id=&quot;53895&quot;&gt;&lt;property id=&quot;20148&quot; value=&quot;5&quot;/&gt;&lt;property id=&quot;20300&quot; value=&quot;Slide 12 - &amp;quot;Opportunity to Update Yields&amp;quot;&quot;/&gt;&lt;property id=&quot;20307&quot; value=&quot;367&quot;/&gt;&lt;/object&gt;&lt;object type=&quot;3&quot; unique_id=&quot;53896&quot;&gt;&lt;property id=&quot;20148&quot; value=&quot;5&quot;/&gt;&lt;property id=&quot;20300&quot; value=&quot;Slide 21 - &amp;quot;Stochastic Simulation Model of Program and Crop Insurance Decision – Peanut Farm Example&amp;quot;&quot;/&gt;&lt;property id=&quot;20307&quot; value=&quot;368&quot;/&gt;&lt;/object&gt;&lt;object type=&quot;3&quot; unique_id=&quot;53901&quot;&gt;&lt;property id=&quot;20148&quot; value=&quot;5&quot;/&gt;&lt;property id=&quot;20300&quot; value=&quot;Slide 22&quot;/&gt;&lt;property id=&quot;20307&quot; value=&quot;373&quot;/&gt;&lt;/object&gt;&lt;object type=&quot;3&quot; unique_id=&quot;53904&quot;&gt;&lt;property id=&quot;20148&quot; value=&quot;5&quot;/&gt;&lt;property id=&quot;20300&quot; value=&quot;Slide 23&quot;/&gt;&lt;property id=&quot;20307&quot; value=&quot;376&quot;/&gt;&lt;/object&gt;&lt;object type=&quot;3&quot; unique_id=&quot;53906&quot;&gt;&lt;property id=&quot;20148&quot; value=&quot;5&quot;/&gt;&lt;property id=&quot;20300&quot; value=&quot;Slide 35 - &amp;quot;Conclusions&amp;quot;&quot;/&gt;&lt;property id=&quot;20307&quot; value=&quot;378&quot;/&gt;&lt;/object&gt;&lt;object type=&quot;3&quot; unique_id=&quot;55070&quot;&gt;&lt;property id=&quot;20148&quot; value=&quot;5&quot;/&gt;&lt;property id=&quot;20300&quot; value=&quot;Slide 9 - &amp;quot;Generic Base&amp;quot;&quot;/&gt;&lt;property id=&quot;20307&quot; value=&quot;382&quot;/&gt;&lt;/object&gt;&lt;object type=&quot;3&quot; unique_id=&quot;55071&quot;&gt;&lt;property id=&quot;20148&quot; value=&quot;5&quot;/&gt;&lt;property id=&quot;20300&quot; value=&quot;Slide 24 - &amp;quot;Summary of Changes for Rice&amp;quot;&quot;/&gt;&lt;property id=&quot;20307&quot; value=&quot;393&quot;/&gt;&lt;/object&gt;&lt;object type=&quot;3&quot; unique_id=&quot;55072&quot;&gt;&lt;property id=&quot;20148&quot; value=&quot;5&quot;/&gt;&lt;property id=&quot;20300&quot; value=&quot;Slide 25 - &amp;quot;NASS Marketing Year Average Price for Rice ($/cwt)&amp;quot;&quot;/&gt;&lt;property id=&quot;20307&quot; value=&quot;394&quot;/&gt;&lt;/object&gt;&lt;object type=&quot;3&quot; unique_id=&quot;55073&quot;&gt;&lt;property id=&quot;20148&quot; value=&quot;5&quot;/&gt;&lt;property id=&quot;20300&quot; value=&quot;Slide 26 - &amp;quot;Rice Price Forecast (all rice, $/cwt)&amp;quot;&quot;/&gt;&lt;property id=&quot;20307&quot; value=&quot;395&quot;/&gt;&lt;/object&gt;&lt;object type=&quot;3&quot; unique_id=&quot;55074&quot;&gt;&lt;property id=&quot;20148&quot; value=&quot;5&quot;/&gt;&lt;property id=&quot;20300&quot; value=&quot;Slide 27 - &amp;quot;Price Loss Coverage (PLC) Rice Example&amp;quot;&quot;/&gt;&lt;property id=&quot;20307&quot; value=&quot;396&quot;/&gt;&lt;/object&gt;&lt;object type=&quot;3&quot; unique_id=&quot;55075&quot;&gt;&lt;property id=&quot;20148&quot; value=&quot;5&quot;/&gt;&lt;property id=&quot;20300&quot; value=&quot;Slide 28 - &amp;quot;Ag Risk Coverage (ARC) Rice Example (!!)&amp;quot;&quot;/&gt;&lt;property id=&quot;20307&quot; value=&quot;397&quot;/&gt;&lt;/object&gt;&lt;object type=&quot;3&quot; unique_id=&quot;55076&quot;&gt;&lt;property id=&quot;20148&quot; value=&quot;5&quot;/&gt;&lt;property id=&quot;20300&quot; value=&quot;Slide 29&quot;/&gt;&lt;property id=&quot;20307&quot; value=&quot;384&quot;/&gt;&lt;/object&gt;&lt;object type=&quot;3&quot; unique_id=&quot;55077&quot;&gt;&lt;property id=&quot;20148&quot; value=&quot;5&quot;/&gt;&lt;property id=&quot;20300&quot; value=&quot;Slide 30 - &amp;quot;University of Arkansas Rice Examples&amp;quot;&quot;/&gt;&lt;property id=&quot;20307&quot; value=&quot;383&quot;/&gt;&lt;/object&gt;&lt;object type=&quot;3&quot; unique_id=&quot;55079&quot;&gt;&lt;property id=&quot;20148&quot; value=&quot;5&quot;/&gt;&lt;property id=&quot;20300&quot; value=&quot;Slide 32&quot;/&gt;&lt;property id=&quot;20307&quot; value=&quot;387&quot;/&gt;&lt;/object&gt;&lt;object type=&quot;3&quot; unique_id=&quot;55080&quot;&gt;&lt;property id=&quot;20148&quot; value=&quot;5&quot;/&gt;&lt;property id=&quot;20300&quot; value=&quot;Slide 31&quot;/&gt;&lt;property id=&quot;20307&quot; value=&quot;388&quot;/&gt;&lt;/object&gt;&lt;object type=&quot;3&quot; unique_id=&quot;55081&quot;&gt;&lt;property id=&quot;20148&quot; value=&quot;5&quot;/&gt;&lt;property id=&quot;20300&quot; value=&quot;Slide 33&quot;/&gt;&lt;property id=&quot;20307&quot; value=&quot;389&quot;/&gt;&lt;/object&gt;&lt;object type=&quot;3&quot; unique_id=&quot;55082&quot;&gt;&lt;property id=&quot;20148&quot; value=&quot;5&quot;/&gt;&lt;property id=&quot;20300&quot; value=&quot;Slide 34&quot;/&gt;&lt;property id=&quot;20307&quot; value=&quot;390&quot;/&gt;&lt;/object&gt;&lt;object type=&quot;3&quot; unique_id=&quot;55083&quot;&gt;&lt;property id=&quot;20148&quot; value=&quot;5&quot;/&gt;&lt;property id=&quot;20300&quot; value=&quot;Slide 37 - &amp;quot;Thank You&amp;quot;&quot;/&gt;&lt;property id=&quot;20307&quot; value=&quot;398&quot;/&gt;&lt;/object&gt;&lt;object type=&quot;3&quot; unique_id=&quot;56947&quot;&gt;&lt;property id=&quot;20148&quot; value=&quot;5&quot;/&gt;&lt;property id=&quot;20300&quot; value=&quot;Slide 6&quot;/&gt;&lt;property id=&quot;20307&quot; value=&quot;399&quot;/&gt;&lt;/object&gt;&lt;/object&gt;&lt;/object&gt;&lt;/database&gt;"/>
  <p:tag name="SECTOMILLISECCONVERTED" val="1"/>
</p:tagLst>
</file>

<file path=ppt/theme/theme1.xml><?xml version="1.0" encoding="utf-8"?>
<a:theme xmlns:a="http://schemas.openxmlformats.org/drawingml/2006/main" name="PPT slide_Extension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slide_Extension logo</Template>
  <TotalTime>4170</TotalTime>
  <Words>1993</Words>
  <Application>Microsoft Office PowerPoint</Application>
  <PresentationFormat>On-screen Show (4:3)</PresentationFormat>
  <Paragraphs>424</Paragraphs>
  <Slides>37</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PPT slide_Extension logo</vt:lpstr>
      <vt:lpstr>Worksheet</vt:lpstr>
      <vt:lpstr>Peanuts and Rice</vt:lpstr>
      <vt:lpstr>Commodity Programs and Peanuts</vt:lpstr>
      <vt:lpstr>Marketing Assistance Loan</vt:lpstr>
      <vt:lpstr>Payment Limits</vt:lpstr>
      <vt:lpstr>Crop Insurance</vt:lpstr>
      <vt:lpstr>PowerPoint Presentation</vt:lpstr>
      <vt:lpstr>PowerPoint Presentation</vt:lpstr>
      <vt:lpstr>PowerPoint Presentation</vt:lpstr>
      <vt:lpstr>Generic Base</vt:lpstr>
      <vt:lpstr>PowerPoint Presentation</vt:lpstr>
      <vt:lpstr>Opportunity to Update Yields</vt:lpstr>
      <vt:lpstr>Opportunity to Update Yields</vt:lpstr>
      <vt:lpstr>PLC vs ARC-C vs ARC-I</vt:lpstr>
      <vt:lpstr>PowerPoint Presentation</vt:lpstr>
      <vt:lpstr>PowerPoint Presentation</vt:lpstr>
      <vt:lpstr>NASS Marketing Year Average Price for Peanuts</vt:lpstr>
      <vt:lpstr>Price Considerations for PLC</vt:lpstr>
      <vt:lpstr>PowerPoint Presentation</vt:lpstr>
      <vt:lpstr>PowerPoint Presentation</vt:lpstr>
      <vt:lpstr>ARC Individual Coverage</vt:lpstr>
      <vt:lpstr>Stochastic Simulation Model of Program and Crop Insurance Decision – Peanut Farm Example</vt:lpstr>
      <vt:lpstr>PowerPoint Presentation</vt:lpstr>
      <vt:lpstr>PowerPoint Presentation</vt:lpstr>
      <vt:lpstr>Summary of Changes for Rice</vt:lpstr>
      <vt:lpstr>NASS Marketing Year Average Price for Rice ($/cwt)</vt:lpstr>
      <vt:lpstr>Rice Price Forecast (all rice, $/cwt)</vt:lpstr>
      <vt:lpstr>Price Loss Coverage (PLC) Rice Example</vt:lpstr>
      <vt:lpstr>Ag Risk Coverage (ARC) Rice Example (!!)</vt:lpstr>
      <vt:lpstr>PowerPoint Presentation</vt:lpstr>
      <vt:lpstr>University of Arkansas Rice Examples</vt:lpstr>
      <vt:lpstr>PowerPoint Presentation</vt:lpstr>
      <vt:lpstr>PowerPoint Presentation</vt:lpstr>
      <vt:lpstr>PowerPoint Presentation</vt:lpstr>
      <vt:lpstr>PowerPoint Presentation</vt:lpstr>
      <vt:lpstr>Conclusions</vt:lpstr>
      <vt:lpstr>Peanut Implications</vt:lpstr>
      <vt:lpstr>Thank You</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Act of 2014: Summary of Commodities Programs and Cotton</dc:title>
  <dc:creator>Nathan Smith</dc:creator>
  <cp:lastModifiedBy>Brad Lubben</cp:lastModifiedBy>
  <cp:revision>193</cp:revision>
  <cp:lastPrinted>2014-04-24T16:08:01Z</cp:lastPrinted>
  <dcterms:created xsi:type="dcterms:W3CDTF">2014-04-01T15:07:57Z</dcterms:created>
  <dcterms:modified xsi:type="dcterms:W3CDTF">2014-09-03T21:08:33Z</dcterms:modified>
</cp:coreProperties>
</file>