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6"/>
  </p:notesMasterIdLst>
  <p:handoutMasterIdLst>
    <p:handoutMasterId r:id="rId57"/>
  </p:handoutMasterIdLst>
  <p:sldIdLst>
    <p:sldId id="518" r:id="rId2"/>
    <p:sldId id="519" r:id="rId3"/>
    <p:sldId id="476" r:id="rId4"/>
    <p:sldId id="478" r:id="rId5"/>
    <p:sldId id="520" r:id="rId6"/>
    <p:sldId id="521" r:id="rId7"/>
    <p:sldId id="508" r:id="rId8"/>
    <p:sldId id="522" r:id="rId9"/>
    <p:sldId id="486" r:id="rId10"/>
    <p:sldId id="523" r:id="rId11"/>
    <p:sldId id="524" r:id="rId12"/>
    <p:sldId id="526" r:id="rId13"/>
    <p:sldId id="525" r:id="rId14"/>
    <p:sldId id="527" r:id="rId15"/>
    <p:sldId id="510" r:id="rId16"/>
    <p:sldId id="567" r:id="rId17"/>
    <p:sldId id="528" r:id="rId18"/>
    <p:sldId id="529" r:id="rId19"/>
    <p:sldId id="530" r:id="rId20"/>
    <p:sldId id="531" r:id="rId21"/>
    <p:sldId id="533" r:id="rId22"/>
    <p:sldId id="534" r:id="rId23"/>
    <p:sldId id="535" r:id="rId24"/>
    <p:sldId id="568" r:id="rId25"/>
    <p:sldId id="566" r:id="rId26"/>
    <p:sldId id="536" r:id="rId27"/>
    <p:sldId id="537" r:id="rId28"/>
    <p:sldId id="538" r:id="rId29"/>
    <p:sldId id="539" r:id="rId30"/>
    <p:sldId id="540" r:id="rId31"/>
    <p:sldId id="541" r:id="rId32"/>
    <p:sldId id="542" r:id="rId33"/>
    <p:sldId id="543" r:id="rId34"/>
    <p:sldId id="544" r:id="rId35"/>
    <p:sldId id="545" r:id="rId36"/>
    <p:sldId id="546" r:id="rId37"/>
    <p:sldId id="547" r:id="rId38"/>
    <p:sldId id="548" r:id="rId39"/>
    <p:sldId id="549" r:id="rId40"/>
    <p:sldId id="550" r:id="rId41"/>
    <p:sldId id="551" r:id="rId42"/>
    <p:sldId id="552" r:id="rId43"/>
    <p:sldId id="553" r:id="rId44"/>
    <p:sldId id="554" r:id="rId45"/>
    <p:sldId id="555" r:id="rId46"/>
    <p:sldId id="557" r:id="rId47"/>
    <p:sldId id="558" r:id="rId48"/>
    <p:sldId id="559" r:id="rId49"/>
    <p:sldId id="560" r:id="rId50"/>
    <p:sldId id="561" r:id="rId51"/>
    <p:sldId id="562" r:id="rId52"/>
    <p:sldId id="563" r:id="rId53"/>
    <p:sldId id="564" r:id="rId54"/>
    <p:sldId id="565" r:id="rId55"/>
  </p:sldIdLst>
  <p:sldSz cx="9144000" cy="6858000" type="screen4x3"/>
  <p:notesSz cx="6858000" cy="9236075"/>
  <p:custDataLst>
    <p:tags r:id="rId5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1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33CC"/>
    <a:srgbClr val="000000"/>
    <a:srgbClr val="000066"/>
    <a:srgbClr val="FF9933"/>
    <a:srgbClr val="0066FF"/>
    <a:srgbClr val="CC3300"/>
    <a:srgbClr val="990000"/>
    <a:srgbClr val="FF0000"/>
    <a:srgbClr val="F4AA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0890" autoAdjust="0"/>
    <p:restoredTop sz="94689" autoAdjust="0"/>
  </p:normalViewPr>
  <p:slideViewPr>
    <p:cSldViewPr>
      <p:cViewPr>
        <p:scale>
          <a:sx n="74" d="100"/>
          <a:sy n="74" d="100"/>
        </p:scale>
        <p:origin x="-1560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88"/>
    </p:cViewPr>
  </p:sorterViewPr>
  <p:notesViewPr>
    <p:cSldViewPr>
      <p:cViewPr varScale="1">
        <p:scale>
          <a:sx n="44" d="100"/>
          <a:sy n="44" d="100"/>
        </p:scale>
        <p:origin x="-798" y="-108"/>
      </p:cViewPr>
      <p:guideLst>
        <p:guide orient="horz" pos="291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3"/>
            <a:ext cx="2972098" cy="461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66" tIns="45733" rIns="91466" bIns="45733" numCol="1" anchor="t" anchorCtr="0" compatLnSpc="1">
            <a:prstTxWarp prst="textNoShape">
              <a:avLst/>
            </a:prstTxWarp>
          </a:bodyPr>
          <a:lstStyle>
            <a:lvl1pPr defTabSz="914819"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415" y="3"/>
            <a:ext cx="2972098" cy="461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66" tIns="45733" rIns="91466" bIns="45733" numCol="1" anchor="t" anchorCtr="0" compatLnSpc="1">
            <a:prstTxWarp prst="textNoShape">
              <a:avLst/>
            </a:prstTxWarp>
          </a:bodyPr>
          <a:lstStyle>
            <a:lvl1pPr algn="r" defTabSz="914819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773358"/>
            <a:ext cx="2972098" cy="461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66" tIns="45733" rIns="91466" bIns="45733" numCol="1" anchor="b" anchorCtr="0" compatLnSpc="1">
            <a:prstTxWarp prst="textNoShape">
              <a:avLst/>
            </a:prstTxWarp>
          </a:bodyPr>
          <a:lstStyle>
            <a:lvl1pPr defTabSz="914819">
              <a:defRPr sz="1200"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415" y="8773358"/>
            <a:ext cx="2972098" cy="461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66" tIns="45733" rIns="91466" bIns="45733" numCol="1" anchor="b" anchorCtr="0" compatLnSpc="1">
            <a:prstTxWarp prst="textNoShape">
              <a:avLst/>
            </a:prstTxWarp>
          </a:bodyPr>
          <a:lstStyle>
            <a:lvl1pPr algn="r" defTabSz="914819">
              <a:defRPr sz="1200"/>
            </a:lvl1pPr>
          </a:lstStyle>
          <a:p>
            <a:fld id="{2C25F378-5CD8-4EF9-A9C2-95832E6544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207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3"/>
            <a:ext cx="2972098" cy="461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66" tIns="45733" rIns="91466" bIns="45733" numCol="1" anchor="t" anchorCtr="0" compatLnSpc="1">
            <a:prstTxWarp prst="textNoShape">
              <a:avLst/>
            </a:prstTxWarp>
          </a:bodyPr>
          <a:lstStyle>
            <a:lvl1pPr defTabSz="914819">
              <a:defRPr sz="1200"/>
            </a:lvl1pPr>
          </a:lstStyle>
          <a:p>
            <a:endParaRPr lang="en-US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415" y="3"/>
            <a:ext cx="2972098" cy="461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66" tIns="45733" rIns="91466" bIns="45733" numCol="1" anchor="t" anchorCtr="0" compatLnSpc="1">
            <a:prstTxWarp prst="textNoShape">
              <a:avLst/>
            </a:prstTxWarp>
          </a:bodyPr>
          <a:lstStyle>
            <a:lvl1pPr algn="r" defTabSz="914819">
              <a:defRPr sz="1200"/>
            </a:lvl1pPr>
          </a:lstStyle>
          <a:p>
            <a:endParaRPr lang="en-US"/>
          </a:p>
        </p:txBody>
      </p:sp>
      <p:sp>
        <p:nvSpPr>
          <p:cNvPr id="829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22363" y="693738"/>
            <a:ext cx="4616450" cy="3462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2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6101" y="4387444"/>
            <a:ext cx="5485805" cy="4155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66" tIns="45733" rIns="91466" bIns="457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773358"/>
            <a:ext cx="2972098" cy="461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66" tIns="45733" rIns="91466" bIns="45733" numCol="1" anchor="b" anchorCtr="0" compatLnSpc="1">
            <a:prstTxWarp prst="textNoShape">
              <a:avLst/>
            </a:prstTxWarp>
          </a:bodyPr>
          <a:lstStyle>
            <a:lvl1pPr defTabSz="914819">
              <a:defRPr sz="1200"/>
            </a:lvl1pPr>
          </a:lstStyle>
          <a:p>
            <a:endParaRPr lang="en-US"/>
          </a:p>
        </p:txBody>
      </p:sp>
      <p:sp>
        <p:nvSpPr>
          <p:cNvPr id="82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415" y="8773358"/>
            <a:ext cx="2972098" cy="461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66" tIns="45733" rIns="91466" bIns="45733" numCol="1" anchor="b" anchorCtr="0" compatLnSpc="1">
            <a:prstTxWarp prst="textNoShape">
              <a:avLst/>
            </a:prstTxWarp>
          </a:bodyPr>
          <a:lstStyle>
            <a:lvl1pPr algn="r" defTabSz="914819">
              <a:defRPr sz="1200"/>
            </a:lvl1pPr>
          </a:lstStyle>
          <a:p>
            <a:fld id="{BA75AA7A-B5B4-44A2-93D3-1FBF567308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8044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144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6576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7175" name="Line 7"/>
          <p:cNvSpPr>
            <a:spLocks noChangeShapeType="1"/>
          </p:cNvSpPr>
          <p:nvPr userDrawn="1"/>
        </p:nvSpPr>
        <p:spPr bwMode="auto">
          <a:xfrm flipV="1">
            <a:off x="0" y="3048000"/>
            <a:ext cx="9144000" cy="0"/>
          </a:xfrm>
          <a:prstGeom prst="line">
            <a:avLst/>
          </a:prstGeom>
          <a:noFill/>
          <a:ln w="76200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292517"/>
            <a:ext cx="347472" cy="457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292517"/>
            <a:ext cx="15240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315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82000" y="638175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0653C5D-6EFC-4A67-B216-CE61251A44D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287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05800" y="639288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171E3E0-82B6-4CD2-A9AD-C0A2B5F6CFD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53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9562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303962"/>
            <a:ext cx="533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C1784FB-0FD7-4ADD-8D17-76F1E468283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22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943600" y="58674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2F639F0-690B-4EBA-9049-A501B6AA23C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04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5943600" y="58674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E7969DB-15CC-43DC-89E6-733E07A2A92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429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5943600" y="58674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A010EEB-1A06-439A-B605-ADD0F45280D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357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077200" y="6382606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76298BA-263C-40FB-ACD2-DD672AC0808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352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077200" y="638175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E39CE0D-B801-45A3-BA7D-3D1CEEFAA60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600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077200" y="6362058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85A84CE-9337-4AD9-8422-EEAE3E58FA0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966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305800" y="6403154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F7DC775-5A76-44BF-8133-9D687283604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296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86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292517"/>
            <a:ext cx="347472" cy="45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292517"/>
            <a:ext cx="15240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970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Tahoma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Tahoma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Tahoma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Tahoma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Tahoma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Tahoma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Tahoma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Tahoma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b="1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b="1">
          <a:solidFill>
            <a:srgbClr val="000066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b="1">
          <a:solidFill>
            <a:srgbClr val="000066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b="1">
          <a:solidFill>
            <a:srgbClr val="000066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000066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000066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000066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000066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0" y="838200"/>
            <a:ext cx="3743325" cy="868362"/>
          </a:xfrm>
        </p:spPr>
        <p:txBody>
          <a:bodyPr/>
          <a:lstStyle/>
          <a:p>
            <a:r>
              <a:rPr lang="en-US" dirty="0" smtClean="0"/>
              <a:t>University of </a:t>
            </a:r>
            <a:br>
              <a:rPr lang="en-US" dirty="0" smtClean="0"/>
            </a:br>
            <a:r>
              <a:rPr lang="en-US" dirty="0" smtClean="0"/>
              <a:t>Illinois</a:t>
            </a:r>
            <a:br>
              <a:rPr lang="en-US" dirty="0" smtClean="0"/>
            </a:br>
            <a:r>
              <a:rPr lang="en-US" dirty="0" smtClean="0"/>
              <a:t>Consortium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784FB-0FD7-4ADD-8D17-76F1E4682830}" type="slidenum">
              <a:rPr lang="en-US" smtClean="0">
                <a:solidFill>
                  <a:srgbClr val="000000"/>
                </a:solidFill>
              </a:rPr>
              <a:pPr/>
              <a:t>1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4904869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36308" y="5627914"/>
            <a:ext cx="5604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www.farmdoc.illinois.edu/farmbilltoolbox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900737" y="2667000"/>
            <a:ext cx="168507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b="1" dirty="0" smtClean="0">
                <a:solidFill>
                  <a:srgbClr val="0033CC"/>
                </a:solidFill>
              </a:rPr>
              <a:t>Outreach</a:t>
            </a:r>
          </a:p>
          <a:p>
            <a:pPr marL="342900" indent="-342900">
              <a:buAutoNum type="arabicPeriod"/>
            </a:pPr>
            <a:endParaRPr lang="en-US" b="1" dirty="0">
              <a:solidFill>
                <a:srgbClr val="0033CC"/>
              </a:solidFill>
            </a:endParaRPr>
          </a:p>
          <a:p>
            <a:pPr marL="342900" indent="-342900">
              <a:buAutoNum type="arabicPeriod"/>
            </a:pPr>
            <a:r>
              <a:rPr lang="en-US" b="1" dirty="0" smtClean="0">
                <a:solidFill>
                  <a:srgbClr val="0033CC"/>
                </a:solidFill>
              </a:rPr>
              <a:t>ARC / PLC</a:t>
            </a:r>
          </a:p>
          <a:p>
            <a:pPr marL="342900" indent="-342900">
              <a:buAutoNum type="arabicPeriod"/>
            </a:pPr>
            <a:endParaRPr lang="en-US" b="1" dirty="0">
              <a:solidFill>
                <a:srgbClr val="0033CC"/>
              </a:solidFill>
            </a:endParaRPr>
          </a:p>
          <a:p>
            <a:pPr marL="342900" indent="-342900">
              <a:buAutoNum type="arabicPeriod"/>
            </a:pPr>
            <a:r>
              <a:rPr lang="en-US" b="1" dirty="0" smtClean="0">
                <a:solidFill>
                  <a:srgbClr val="0033CC"/>
                </a:solidFill>
              </a:rPr>
              <a:t>Dairy</a:t>
            </a:r>
          </a:p>
          <a:p>
            <a:pPr marL="342900" indent="-342900">
              <a:buAutoNum type="arabicPeriod"/>
            </a:pPr>
            <a:endParaRPr lang="en-US" b="1" dirty="0">
              <a:solidFill>
                <a:srgbClr val="0033CC"/>
              </a:solidFill>
            </a:endParaRPr>
          </a:p>
          <a:p>
            <a:pPr marL="342900" indent="-342900">
              <a:buAutoNum type="arabicPeriod"/>
            </a:pPr>
            <a:r>
              <a:rPr lang="en-US" b="1" dirty="0" smtClean="0">
                <a:solidFill>
                  <a:srgbClr val="0033CC"/>
                </a:solidFill>
              </a:rPr>
              <a:t>NAP tool </a:t>
            </a:r>
          </a:p>
          <a:p>
            <a:pPr marL="342900" indent="-342900">
              <a:buAutoNum type="arabicPeriod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3829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9CE0D-B801-45A3-BA7D-3D1CEEFAA607}" type="slidenum">
              <a:rPr lang="en-US" smtClean="0">
                <a:solidFill>
                  <a:srgbClr val="000000"/>
                </a:solidFill>
              </a:rPr>
              <a:pPr/>
              <a:t>10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3337"/>
            <a:ext cx="8839200" cy="5931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51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9CE0D-B801-45A3-BA7D-3D1CEEFAA607}" type="slidenum">
              <a:rPr lang="en-US" smtClean="0">
                <a:solidFill>
                  <a:srgbClr val="000000"/>
                </a:solidFill>
              </a:rPr>
              <a:pPr/>
              <a:t>11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8686800" cy="5811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090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9CE0D-B801-45A3-BA7D-3D1CEEFAA607}" type="slidenum">
              <a:rPr lang="en-US" smtClean="0">
                <a:solidFill>
                  <a:srgbClr val="000000"/>
                </a:solidFill>
              </a:rPr>
              <a:pPr/>
              <a:t>12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68" y="228600"/>
            <a:ext cx="8745732" cy="568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87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784FB-0FD7-4ADD-8D17-76F1E4682830}" type="slidenum">
              <a:rPr lang="en-US" smtClean="0">
                <a:solidFill>
                  <a:srgbClr val="000000"/>
                </a:solidFill>
              </a:rPr>
              <a:pPr/>
              <a:t>13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02" y="76200"/>
            <a:ext cx="8955323" cy="601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421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784FB-0FD7-4ADD-8D17-76F1E4682830}" type="slidenum">
              <a:rPr lang="en-US" smtClean="0">
                <a:solidFill>
                  <a:srgbClr val="000000"/>
                </a:solidFill>
              </a:rPr>
              <a:pPr/>
              <a:t>14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8791633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522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Decision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Three choices:</a:t>
            </a:r>
          </a:p>
          <a:p>
            <a:pPr lvl="1"/>
            <a:r>
              <a:rPr lang="en-US" sz="1800" dirty="0" smtClean="0"/>
              <a:t>PLC (Price Loss Coverage) – can have SCO</a:t>
            </a:r>
          </a:p>
          <a:p>
            <a:pPr lvl="2"/>
            <a:r>
              <a:rPr lang="en-US" sz="1600" dirty="0" smtClean="0"/>
              <a:t>Target price (now reference price) program</a:t>
            </a:r>
          </a:p>
          <a:p>
            <a:pPr lvl="1"/>
            <a:r>
              <a:rPr lang="en-US" sz="1800" dirty="0" smtClean="0"/>
              <a:t>ARC-County – can not have SCO</a:t>
            </a:r>
          </a:p>
          <a:p>
            <a:pPr lvl="2"/>
            <a:r>
              <a:rPr lang="en-US" sz="1600" dirty="0" smtClean="0"/>
              <a:t>Agricultural Risk Coverage </a:t>
            </a:r>
          </a:p>
          <a:p>
            <a:pPr lvl="2"/>
            <a:r>
              <a:rPr lang="en-US" sz="1600" dirty="0" smtClean="0"/>
              <a:t>County level revenue program</a:t>
            </a:r>
          </a:p>
          <a:p>
            <a:pPr lvl="1"/>
            <a:r>
              <a:rPr lang="en-US" sz="1800" dirty="0" smtClean="0"/>
              <a:t>ARC-IC – ARC individual – can not have SCO</a:t>
            </a:r>
          </a:p>
          <a:p>
            <a:pPr lvl="2"/>
            <a:r>
              <a:rPr lang="en-US" sz="1600" dirty="0" smtClean="0"/>
              <a:t>Farm Level revenue program</a:t>
            </a:r>
          </a:p>
          <a:p>
            <a:pPr lvl="2"/>
            <a:r>
              <a:rPr lang="en-US" sz="1600" dirty="0" smtClean="0"/>
              <a:t>All crops together in guarantee calculations</a:t>
            </a:r>
          </a:p>
          <a:p>
            <a:pPr lvl="2"/>
            <a:r>
              <a:rPr lang="en-US" sz="1600" dirty="0" smtClean="0"/>
              <a:t>Not be used much, explain why latter</a:t>
            </a:r>
          </a:p>
          <a:p>
            <a:pPr lvl="2"/>
            <a:endParaRPr lang="en-US" sz="1600" dirty="0"/>
          </a:p>
          <a:p>
            <a:pPr marL="0" indent="0">
              <a:buNone/>
            </a:pPr>
            <a:r>
              <a:rPr lang="en-US" sz="2000" dirty="0" smtClean="0"/>
              <a:t>Except for ARC-IC, all program by FSA farm/crop, ARC-IC is per farm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784FB-0FD7-4ADD-8D17-76F1E4682830}" type="slidenum">
              <a:rPr lang="en-US" smtClean="0">
                <a:solidFill>
                  <a:srgbClr val="000000"/>
                </a:solidFill>
              </a:rPr>
              <a:pPr/>
              <a:t>15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57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Suggestions for Program Decisions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Rank order expected payments</a:t>
            </a:r>
          </a:p>
          <a:p>
            <a:endParaRPr lang="en-US" dirty="0"/>
          </a:p>
          <a:p>
            <a:r>
              <a:rPr lang="en-US" dirty="0" smtClean="0"/>
              <a:t>Know for each crop, break points between PLC / ARC – County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784FB-0FD7-4ADD-8D17-76F1E4682830}" type="slidenum">
              <a:rPr lang="en-US" smtClean="0">
                <a:solidFill>
                  <a:srgbClr val="000000"/>
                </a:solidFill>
              </a:rPr>
              <a:pPr/>
              <a:t>16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4761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9CE0D-B801-45A3-BA7D-3D1CEEFAA607}" type="slidenum">
              <a:rPr lang="en-US" smtClean="0">
                <a:solidFill>
                  <a:srgbClr val="000000"/>
                </a:solidFill>
              </a:rPr>
              <a:pPr/>
              <a:t>17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"/>
            <a:ext cx="8610600" cy="3031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066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9CE0D-B801-45A3-BA7D-3D1CEEFAA607}" type="slidenum">
              <a:rPr lang="en-US" smtClean="0">
                <a:solidFill>
                  <a:srgbClr val="000000"/>
                </a:solidFill>
              </a:rPr>
              <a:pPr/>
              <a:t>18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400050"/>
            <a:ext cx="8810625" cy="605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552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9CE0D-B801-45A3-BA7D-3D1CEEFAA607}" type="slidenum">
              <a:rPr lang="en-US" smtClean="0">
                <a:solidFill>
                  <a:srgbClr val="000000"/>
                </a:solidFill>
              </a:rPr>
              <a:pPr/>
              <a:t>19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"/>
            <a:ext cx="8763000" cy="4465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203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610600" cy="4525963"/>
          </a:xfrm>
        </p:spPr>
        <p:txBody>
          <a:bodyPr/>
          <a:lstStyle/>
          <a:p>
            <a:r>
              <a:rPr lang="en-US" sz="2400" dirty="0" smtClean="0"/>
              <a:t>ARC / PLC</a:t>
            </a:r>
          </a:p>
          <a:p>
            <a:pPr lvl="1"/>
            <a:r>
              <a:rPr lang="en-US" sz="2000" dirty="0" smtClean="0"/>
              <a:t>University of Illinois</a:t>
            </a:r>
          </a:p>
          <a:p>
            <a:pPr lvl="1"/>
            <a:r>
              <a:rPr lang="en-US" sz="2000" dirty="0" smtClean="0"/>
              <a:t>Watts &amp; Associates</a:t>
            </a:r>
          </a:p>
          <a:p>
            <a:pPr lvl="1"/>
            <a:r>
              <a:rPr lang="en-US" sz="2000" dirty="0" smtClean="0"/>
              <a:t>The Ohio State University</a:t>
            </a:r>
          </a:p>
          <a:p>
            <a:r>
              <a:rPr lang="en-US" sz="2400" dirty="0" smtClean="0"/>
              <a:t>NAP</a:t>
            </a:r>
          </a:p>
          <a:p>
            <a:pPr lvl="1"/>
            <a:r>
              <a:rPr lang="en-US" sz="2000" dirty="0" smtClean="0"/>
              <a:t>Michigan State</a:t>
            </a:r>
          </a:p>
          <a:p>
            <a:r>
              <a:rPr lang="en-US" sz="2400" dirty="0" smtClean="0"/>
              <a:t>Dairy</a:t>
            </a:r>
          </a:p>
          <a:p>
            <a:pPr lvl="1"/>
            <a:r>
              <a:rPr lang="en-US" sz="2000" dirty="0" smtClean="0"/>
              <a:t>Program on Dairy Markets (Cornel, MSU, Wisconsin, Illinois)</a:t>
            </a:r>
          </a:p>
          <a:p>
            <a:r>
              <a:rPr lang="en-US" sz="2400" dirty="0" smtClean="0"/>
              <a:t>Outreach</a:t>
            </a:r>
          </a:p>
          <a:p>
            <a:pPr lvl="1"/>
            <a:r>
              <a:rPr lang="en-US" sz="2000" dirty="0" smtClean="0"/>
              <a:t>Delaware State</a:t>
            </a:r>
          </a:p>
          <a:p>
            <a:pPr lvl="1"/>
            <a:r>
              <a:rPr lang="en-US" sz="2000" dirty="0" smtClean="0"/>
              <a:t>University of Arkansas at Pine Bluff</a:t>
            </a:r>
          </a:p>
          <a:p>
            <a:pPr lvl="1"/>
            <a:r>
              <a:rPr lang="en-US" sz="2000" dirty="0" smtClean="0"/>
              <a:t>North Carolina Agricultural and Technical State University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784FB-0FD7-4ADD-8D17-76F1E4682830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46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9CE0D-B801-45A3-BA7D-3D1CEEFAA607}" type="slidenum">
              <a:rPr lang="en-US" smtClean="0">
                <a:solidFill>
                  <a:srgbClr val="000000"/>
                </a:solidFill>
              </a:rPr>
              <a:pPr/>
              <a:t>20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457200"/>
            <a:ext cx="9058275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608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9CE0D-B801-45A3-BA7D-3D1CEEFAA607}" type="slidenum">
              <a:rPr lang="en-US" smtClean="0">
                <a:solidFill>
                  <a:srgbClr val="000000"/>
                </a:solidFill>
              </a:rPr>
              <a:pPr/>
              <a:t>21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7" y="838200"/>
            <a:ext cx="9003533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73809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9CE0D-B801-45A3-BA7D-3D1CEEFAA607}" type="slidenum">
              <a:rPr lang="en-US" smtClean="0">
                <a:solidFill>
                  <a:srgbClr val="000000"/>
                </a:solidFill>
              </a:rPr>
              <a:pPr/>
              <a:t>22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261938"/>
            <a:ext cx="7239000" cy="633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20712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9CE0D-B801-45A3-BA7D-3D1CEEFAA607}" type="slidenum">
              <a:rPr lang="en-US" smtClean="0">
                <a:solidFill>
                  <a:srgbClr val="000000"/>
                </a:solidFill>
              </a:rPr>
              <a:pPr/>
              <a:t>23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5287"/>
            <a:ext cx="8610600" cy="551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77331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 and Questions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7148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Bonus Slides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110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 Collect Info for Each FSA Farm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143000"/>
            <a:ext cx="80772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From FSA (you should have received a letter for each farm with the following information)</a:t>
            </a:r>
          </a:p>
          <a:p>
            <a:pPr lvl="1"/>
            <a:r>
              <a:rPr lang="en-US" sz="2000" dirty="0" smtClean="0"/>
              <a:t>Base acres</a:t>
            </a:r>
          </a:p>
          <a:p>
            <a:pPr lvl="1"/>
            <a:r>
              <a:rPr lang="en-US" sz="2000" dirty="0" smtClean="0"/>
              <a:t>Program yields</a:t>
            </a:r>
          </a:p>
          <a:p>
            <a:pPr lvl="1"/>
            <a:r>
              <a:rPr lang="en-US" sz="2000" dirty="0" smtClean="0"/>
              <a:t>Planted acres</a:t>
            </a:r>
            <a:endParaRPr lang="en-US" sz="2000" dirty="0"/>
          </a:p>
          <a:p>
            <a:pPr marL="0" indent="0">
              <a:buNone/>
            </a:pPr>
            <a:r>
              <a:rPr lang="en-US" sz="2400" dirty="0" smtClean="0"/>
              <a:t>Other</a:t>
            </a:r>
          </a:p>
          <a:p>
            <a:pPr lvl="1"/>
            <a:r>
              <a:rPr lang="en-US" sz="2000" dirty="0" smtClean="0"/>
              <a:t>Yields from 2008 to 2012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" y="3905250"/>
            <a:ext cx="8896350" cy="29527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3825" y="3810000"/>
            <a:ext cx="8896350" cy="838200"/>
          </a:xfrm>
          <a:prstGeom prst="rect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3825" y="4953000"/>
            <a:ext cx="8896350" cy="1828799"/>
          </a:xfrm>
          <a:prstGeom prst="rect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969DB-15CC-43DC-89E6-733E07A2A925}" type="slidenum">
              <a:rPr lang="en-US" smtClean="0">
                <a:solidFill>
                  <a:srgbClr val="000000"/>
                </a:solidFill>
              </a:rPr>
              <a:pPr/>
              <a:t>26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01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616" y="0"/>
            <a:ext cx="8229600" cy="868362"/>
          </a:xfrm>
        </p:spPr>
        <p:txBody>
          <a:bodyPr/>
          <a:lstStyle/>
          <a:p>
            <a:r>
              <a:rPr lang="en-US" sz="3200" dirty="0" smtClean="0"/>
              <a:t>2.  Determine to Keep or Update Yields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999" y="3124200"/>
            <a:ext cx="7833217" cy="2819400"/>
          </a:xfrm>
        </p:spPr>
        <p:txBody>
          <a:bodyPr/>
          <a:lstStyle/>
          <a:p>
            <a:r>
              <a:rPr lang="en-US" sz="1600" dirty="0" smtClean="0"/>
              <a:t>Crop by crop decision</a:t>
            </a:r>
          </a:p>
          <a:p>
            <a:r>
              <a:rPr lang="en-US" sz="1600" dirty="0" smtClean="0"/>
              <a:t>Choice:</a:t>
            </a:r>
          </a:p>
          <a:p>
            <a:pPr lvl="1"/>
            <a:r>
              <a:rPr lang="en-US" sz="1600" dirty="0" smtClean="0"/>
              <a:t>Current Yield: (FSA letter) or</a:t>
            </a:r>
            <a:endParaRPr lang="en-US" sz="1600" dirty="0"/>
          </a:p>
          <a:p>
            <a:pPr lvl="1"/>
            <a:r>
              <a:rPr lang="en-US" sz="1600" dirty="0" smtClean="0"/>
              <a:t>Updated yield: 90% of 2008-2012 yields, plug yields for low yields</a:t>
            </a:r>
          </a:p>
          <a:p>
            <a:pPr lvl="1"/>
            <a:endParaRPr lang="en-US" sz="1600" dirty="0" smtClean="0"/>
          </a:p>
          <a:p>
            <a:r>
              <a:rPr lang="en-US" sz="1600" dirty="0">
                <a:solidFill>
                  <a:srgbClr val="FF0000"/>
                </a:solidFill>
              </a:rPr>
              <a:t>Choose highest yield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Only impacts PLC payments</a:t>
            </a:r>
          </a:p>
          <a:p>
            <a:r>
              <a:rPr lang="en-US" sz="1600" dirty="0" smtClean="0"/>
              <a:t>Consider updating even if not use PLC, yields could “hang around”</a:t>
            </a:r>
          </a:p>
          <a:p>
            <a:r>
              <a:rPr lang="en-US" sz="1600" dirty="0" smtClean="0"/>
              <a:t>Only reason not to choose highest is if its an updated yield and documentation is difficult to come by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818040"/>
            <a:ext cx="9018313" cy="215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67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3</a:t>
            </a:r>
            <a:r>
              <a:rPr lang="en-US" sz="3200" dirty="0" smtClean="0"/>
              <a:t>.  Decide:  Keep or Reallocate Base Acres Across Crops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728" y="1569005"/>
            <a:ext cx="8229600" cy="9445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Choices:  1) Current base acres (letter from FSA)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	</a:t>
            </a:r>
            <a:r>
              <a:rPr lang="en-US" sz="2000" dirty="0" smtClean="0">
                <a:solidFill>
                  <a:schemeClr val="tx1"/>
                </a:solidFill>
              </a:rPr>
              <a:t>    2) Updated based on 2009 to 2012 plantings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        (Does not change total base acres)</a:t>
            </a:r>
          </a:p>
          <a:p>
            <a:pPr marL="0" indent="0">
              <a:buNone/>
            </a:pPr>
            <a:endParaRPr lang="en-US" sz="20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15928" y="53340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Pick allocation with most acres in corn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784FB-0FD7-4ADD-8D17-76F1E4682830}" type="slidenum">
              <a:rPr lang="en-US" smtClean="0">
                <a:solidFill>
                  <a:srgbClr val="000000"/>
                </a:solidFill>
              </a:rPr>
              <a:pPr/>
              <a:t>28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766084"/>
            <a:ext cx="8797689" cy="241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13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784FB-0FD7-4ADD-8D17-76F1E4682830}" type="slidenum">
              <a:rPr lang="en-US" smtClean="0">
                <a:solidFill>
                  <a:srgbClr val="000000"/>
                </a:solidFill>
              </a:rPr>
              <a:pPr/>
              <a:t>29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578" y="827279"/>
            <a:ext cx="6175097" cy="1676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838" y="2970845"/>
            <a:ext cx="6096000" cy="16629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6912" y="5215320"/>
            <a:ext cx="6050888" cy="16426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24200" y="360113"/>
            <a:ext cx="3403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Example 1.  Multiple years corn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3838" y="2601513"/>
            <a:ext cx="4822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Example 2.  Alfalfa 2009 – 2011, corn in 2012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15706" y="4840467"/>
            <a:ext cx="4352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Example 3.  Overplant base, same acres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64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Commodity Program Decisions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 smtClean="0"/>
              <a:t>Each FSA farm:</a:t>
            </a:r>
          </a:p>
          <a:p>
            <a:pPr marL="514350" indent="-514350">
              <a:buFont typeface="+mj-lt"/>
              <a:buAutoNum type="arabicPeriod"/>
            </a:pPr>
            <a:endParaRPr lang="en-US" sz="1800" dirty="0" smtClean="0">
              <a:solidFill>
                <a:srgbClr val="008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>
                <a:solidFill>
                  <a:srgbClr val="008000"/>
                </a:solidFill>
              </a:rPr>
              <a:t>Programs </a:t>
            </a:r>
            <a:r>
              <a:rPr lang="en-US" sz="1800" dirty="0">
                <a:solidFill>
                  <a:srgbClr val="008000"/>
                </a:solidFill>
              </a:rPr>
              <a:t>yields (current or updated</a:t>
            </a:r>
            <a:r>
              <a:rPr lang="en-US" sz="1800" dirty="0" smtClean="0">
                <a:solidFill>
                  <a:srgbClr val="008000"/>
                </a:solidFill>
              </a:rPr>
              <a:t>)</a:t>
            </a:r>
            <a:endParaRPr lang="en-US" sz="1800" dirty="0" smtClean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>
                <a:solidFill>
                  <a:srgbClr val="C00000"/>
                </a:solidFill>
              </a:rPr>
              <a:t>Base acres (current or reallocated)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For each FSA farm/crop, which program will be used to make payments:</a:t>
            </a:r>
          </a:p>
          <a:p>
            <a:pPr marL="685800" lvl="1"/>
            <a:r>
              <a:rPr lang="en-US" sz="1800" dirty="0" smtClean="0">
                <a:solidFill>
                  <a:schemeClr val="tx1"/>
                </a:solidFill>
              </a:rPr>
              <a:t>Price Loss Coverage (PLC) </a:t>
            </a:r>
            <a:r>
              <a:rPr lang="en-US" sz="1800" dirty="0" smtClean="0">
                <a:solidFill>
                  <a:srgbClr val="FF0000"/>
                </a:solidFill>
              </a:rPr>
              <a:t>– option to buy SCO</a:t>
            </a:r>
          </a:p>
          <a:p>
            <a:pPr marL="685800" lvl="1"/>
            <a:r>
              <a:rPr lang="en-US" sz="1800" dirty="0" smtClean="0">
                <a:solidFill>
                  <a:schemeClr val="tx1"/>
                </a:solidFill>
              </a:rPr>
              <a:t>Agriculture Risk Coverage – County level (ARC – County)</a:t>
            </a:r>
          </a:p>
          <a:p>
            <a:pPr marL="685800" lvl="1"/>
            <a:r>
              <a:rPr lang="en-US" sz="1800" dirty="0" smtClean="0">
                <a:solidFill>
                  <a:schemeClr val="tx1"/>
                </a:solidFill>
              </a:rPr>
              <a:t>Agriculture </a:t>
            </a:r>
            <a:r>
              <a:rPr lang="en-US" sz="1800" dirty="0">
                <a:solidFill>
                  <a:schemeClr val="tx1"/>
                </a:solidFill>
              </a:rPr>
              <a:t>Risk Coverage – </a:t>
            </a:r>
            <a:r>
              <a:rPr lang="en-US" sz="1800" dirty="0" smtClean="0">
                <a:solidFill>
                  <a:schemeClr val="tx1"/>
                </a:solidFill>
              </a:rPr>
              <a:t>Individual level </a:t>
            </a:r>
            <a:r>
              <a:rPr lang="en-US" sz="1800" dirty="0">
                <a:solidFill>
                  <a:schemeClr val="tx1"/>
                </a:solidFill>
              </a:rPr>
              <a:t>(ARC – </a:t>
            </a:r>
            <a:r>
              <a:rPr lang="en-US" sz="1800" dirty="0" smtClean="0">
                <a:solidFill>
                  <a:schemeClr val="tx1"/>
                </a:solidFill>
              </a:rPr>
              <a:t>Individual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</a:p>
          <a:p>
            <a:pPr marL="857250" lvl="2" indent="0"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  * ARC-individual applies to all crops and all farms in a state</a:t>
            </a:r>
          </a:p>
          <a:p>
            <a:pPr marL="0" indent="0"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  	 </a:t>
            </a:r>
            <a:r>
              <a:rPr lang="en-US" sz="1400" dirty="0" smtClean="0">
                <a:solidFill>
                  <a:srgbClr val="C00000"/>
                </a:solidFill>
              </a:rPr>
              <a:t>* SCO not available with ARC</a:t>
            </a:r>
          </a:p>
          <a:p>
            <a:pPr marL="0" indent="0">
              <a:buNone/>
            </a:pPr>
            <a:endParaRPr lang="en-US" sz="18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1800" dirty="0" smtClean="0"/>
              <a:t>Decision begin this fall on updating</a:t>
            </a:r>
          </a:p>
          <a:p>
            <a:pPr marL="0" indent="0">
              <a:buNone/>
            </a:pPr>
            <a:r>
              <a:rPr lang="en-US" sz="1800" dirty="0" smtClean="0"/>
              <a:t>Commodity program choice in winter</a:t>
            </a:r>
            <a:endParaRPr lang="en-US" sz="1800" dirty="0"/>
          </a:p>
          <a:p>
            <a:pPr marL="1314450" lvl="2" indent="-514350"/>
            <a:endParaRPr lang="en-US" sz="1100" dirty="0" smtClean="0"/>
          </a:p>
          <a:p>
            <a:pPr marL="400050" lvl="1" indent="0">
              <a:buNone/>
            </a:pPr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784FB-0FD7-4ADD-8D17-76F1E4682830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8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Decision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Three choices:</a:t>
            </a:r>
          </a:p>
          <a:p>
            <a:pPr lvl="1"/>
            <a:r>
              <a:rPr lang="en-US" sz="1800" dirty="0" smtClean="0"/>
              <a:t>PLC (Price Loss Coverage) – can have SCO</a:t>
            </a:r>
          </a:p>
          <a:p>
            <a:pPr lvl="2"/>
            <a:r>
              <a:rPr lang="en-US" sz="1600" dirty="0" smtClean="0"/>
              <a:t>Target price (now reference price) program</a:t>
            </a:r>
          </a:p>
          <a:p>
            <a:pPr lvl="1"/>
            <a:r>
              <a:rPr lang="en-US" sz="1800" dirty="0" smtClean="0"/>
              <a:t>ARC-County – can not have SCO</a:t>
            </a:r>
          </a:p>
          <a:p>
            <a:pPr lvl="2"/>
            <a:r>
              <a:rPr lang="en-US" sz="1600" dirty="0" smtClean="0"/>
              <a:t>Agricultural Risk Coverage </a:t>
            </a:r>
          </a:p>
          <a:p>
            <a:pPr lvl="2"/>
            <a:r>
              <a:rPr lang="en-US" sz="1600" dirty="0" smtClean="0"/>
              <a:t>County level revenue program</a:t>
            </a:r>
          </a:p>
          <a:p>
            <a:pPr lvl="1"/>
            <a:r>
              <a:rPr lang="en-US" sz="1800" dirty="0" smtClean="0"/>
              <a:t>ARC-IC – ARC individual – can not have SCO</a:t>
            </a:r>
          </a:p>
          <a:p>
            <a:pPr lvl="2"/>
            <a:r>
              <a:rPr lang="en-US" sz="1600" dirty="0" smtClean="0"/>
              <a:t>Farm Level revenue program</a:t>
            </a:r>
          </a:p>
          <a:p>
            <a:pPr lvl="2"/>
            <a:r>
              <a:rPr lang="en-US" sz="1600" dirty="0" smtClean="0"/>
              <a:t>All crops together in guarantee calculations</a:t>
            </a:r>
          </a:p>
          <a:p>
            <a:pPr lvl="2"/>
            <a:r>
              <a:rPr lang="en-US" sz="1600" dirty="0" smtClean="0"/>
              <a:t>Not be used much, explain why latter</a:t>
            </a:r>
          </a:p>
          <a:p>
            <a:pPr lvl="2"/>
            <a:endParaRPr lang="en-US" sz="1600" dirty="0"/>
          </a:p>
          <a:p>
            <a:pPr marL="0" indent="0">
              <a:buNone/>
            </a:pPr>
            <a:r>
              <a:rPr lang="en-US" sz="2000" dirty="0" smtClean="0"/>
              <a:t>Except for ARC-IC, all program by FSA farm/crop, ARC-IC is per farm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784FB-0FD7-4ADD-8D17-76F1E4682830}" type="slidenum">
              <a:rPr lang="en-US" smtClean="0">
                <a:solidFill>
                  <a:srgbClr val="000000"/>
                </a:solidFill>
              </a:rPr>
              <a:pPr/>
              <a:t>30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38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dirty="0" smtClean="0"/>
              <a:t>Examples:  2 FSA farms, corn and soybeans each farm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497732"/>
            <a:ext cx="1981200" cy="446087"/>
          </a:xfrm>
        </p:spPr>
        <p:txBody>
          <a:bodyPr/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35634" y="1978325"/>
            <a:ext cx="2438400" cy="1828800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/>
              <a:t>Farm 1</a:t>
            </a:r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Corn – ARC-County</a:t>
            </a:r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Soybeans – PLC</a:t>
            </a:r>
          </a:p>
          <a:p>
            <a:pPr marL="0" indent="0">
              <a:buNone/>
            </a:pPr>
            <a:r>
              <a:rPr lang="en-US" sz="1600" dirty="0" smtClean="0"/>
              <a:t>Farm 2</a:t>
            </a:r>
          </a:p>
          <a:p>
            <a:pPr marL="0" indent="0">
              <a:buNone/>
            </a:pPr>
            <a:r>
              <a:rPr lang="en-US" sz="1600" dirty="0" smtClean="0"/>
              <a:t>   Corn </a:t>
            </a:r>
            <a:r>
              <a:rPr lang="en-US" sz="1600" dirty="0"/>
              <a:t>– ARC-County</a:t>
            </a:r>
          </a:p>
          <a:p>
            <a:pPr marL="0" indent="0">
              <a:buNone/>
            </a:pPr>
            <a:r>
              <a:rPr lang="en-US" sz="1600" dirty="0"/>
              <a:t>   Soybeans – PLC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82000" y="6374130"/>
            <a:ext cx="2133600" cy="476250"/>
          </a:xfrm>
        </p:spPr>
        <p:txBody>
          <a:bodyPr/>
          <a:lstStyle/>
          <a:p>
            <a:fld id="{5C1784FB-0FD7-4ADD-8D17-76F1E4682830}" type="slidenum">
              <a:rPr lang="en-US" smtClean="0">
                <a:solidFill>
                  <a:srgbClr val="000000"/>
                </a:solidFill>
              </a:rPr>
              <a:pPr/>
              <a:t>31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Text Placeholder 4"/>
          <p:cNvSpPr txBox="1">
            <a:spLocks/>
          </p:cNvSpPr>
          <p:nvPr/>
        </p:nvSpPr>
        <p:spPr bwMode="auto">
          <a:xfrm>
            <a:off x="3048000" y="4108733"/>
            <a:ext cx="198120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2400" b="1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rgbClr val="000066"/>
                </a:solidFill>
                <a:latin typeface="+mn-lt"/>
                <a:cs typeface="+mn-cs"/>
              </a:defRPr>
            </a:lvl2pPr>
            <a:lvl3pPr marL="9144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800" b="1">
                <a:solidFill>
                  <a:srgbClr val="000066"/>
                </a:solidFill>
                <a:latin typeface="+mn-lt"/>
                <a:cs typeface="+mn-cs"/>
              </a:defRPr>
            </a:lvl3pPr>
            <a:lvl4pPr marL="13716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rgbClr val="000066"/>
                </a:solidFill>
                <a:latin typeface="+mn-lt"/>
                <a:cs typeface="+mn-cs"/>
              </a:defRPr>
            </a:lvl4pPr>
            <a:lvl5pPr marL="18288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rgbClr val="000066"/>
                </a:solidFill>
                <a:latin typeface="+mn-lt"/>
                <a:cs typeface="+mn-cs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rgbClr val="000066"/>
                </a:solidFill>
                <a:latin typeface="+mn-lt"/>
                <a:cs typeface="+mn-cs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rgbClr val="000066"/>
                </a:solidFill>
                <a:latin typeface="+mn-lt"/>
                <a:cs typeface="+mn-cs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rgbClr val="000066"/>
                </a:solidFill>
                <a:latin typeface="+mn-lt"/>
                <a:cs typeface="+mn-cs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rgbClr val="000066"/>
                </a:solidFill>
                <a:latin typeface="+mn-lt"/>
                <a:cs typeface="+mn-cs"/>
              </a:defRPr>
            </a:lvl9pPr>
          </a:lstStyle>
          <a:p>
            <a:r>
              <a:rPr lang="en-US" kern="0" dirty="0" smtClean="0">
                <a:solidFill>
                  <a:srgbClr val="008000"/>
                </a:solidFill>
              </a:rPr>
              <a:t>Example 2</a:t>
            </a:r>
            <a:endParaRPr lang="en-US" kern="0" dirty="0">
              <a:solidFill>
                <a:srgbClr val="008000"/>
              </a:solidFill>
            </a:endParaRPr>
          </a:p>
        </p:txBody>
      </p:sp>
      <p:sp>
        <p:nvSpPr>
          <p:cNvPr id="10" name="Content Placeholder 5"/>
          <p:cNvSpPr txBox="1">
            <a:spLocks/>
          </p:cNvSpPr>
          <p:nvPr/>
        </p:nvSpPr>
        <p:spPr bwMode="auto">
          <a:xfrm>
            <a:off x="2993366" y="4554820"/>
            <a:ext cx="3026434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rgbClr val="000066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800" b="1">
                <a:solidFill>
                  <a:srgbClr val="000066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 b="1">
                <a:solidFill>
                  <a:srgbClr val="000066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rgbClr val="000066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rgbClr val="000066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rgbClr val="000066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rgbClr val="000066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rgbClr val="000066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1600" kern="0" dirty="0" smtClean="0">
                <a:solidFill>
                  <a:srgbClr val="008000"/>
                </a:solidFill>
              </a:rPr>
              <a:t>Farm 1</a:t>
            </a:r>
          </a:p>
          <a:p>
            <a:pPr marL="0" indent="0">
              <a:buFontTx/>
              <a:buNone/>
            </a:pPr>
            <a:r>
              <a:rPr lang="en-US" sz="1600" kern="0" dirty="0" smtClean="0">
                <a:solidFill>
                  <a:srgbClr val="008000"/>
                </a:solidFill>
              </a:rPr>
              <a:t>   Corn – ARC-County</a:t>
            </a:r>
          </a:p>
          <a:p>
            <a:pPr marL="0" indent="0">
              <a:buFontTx/>
              <a:buNone/>
            </a:pPr>
            <a:r>
              <a:rPr lang="en-US" sz="1600" kern="0" dirty="0" smtClean="0">
                <a:solidFill>
                  <a:srgbClr val="008000"/>
                </a:solidFill>
              </a:rPr>
              <a:t>   Soybeans – ARC-County</a:t>
            </a:r>
          </a:p>
          <a:p>
            <a:pPr marL="0" indent="0">
              <a:buFontTx/>
              <a:buNone/>
            </a:pPr>
            <a:r>
              <a:rPr lang="en-US" sz="1600" kern="0" dirty="0" smtClean="0">
                <a:solidFill>
                  <a:srgbClr val="008000"/>
                </a:solidFill>
              </a:rPr>
              <a:t>Farm 2</a:t>
            </a:r>
          </a:p>
          <a:p>
            <a:pPr marL="0" indent="0">
              <a:buFontTx/>
              <a:buNone/>
            </a:pPr>
            <a:r>
              <a:rPr lang="en-US" sz="1600" kern="0" dirty="0" smtClean="0">
                <a:solidFill>
                  <a:srgbClr val="008000"/>
                </a:solidFill>
              </a:rPr>
              <a:t>   Corn – ARC-County</a:t>
            </a:r>
          </a:p>
          <a:p>
            <a:pPr marL="0" indent="0">
              <a:buFontTx/>
              <a:buNone/>
            </a:pPr>
            <a:r>
              <a:rPr lang="en-US" sz="1600" kern="0" dirty="0" smtClean="0">
                <a:solidFill>
                  <a:srgbClr val="008000"/>
                </a:solidFill>
              </a:rPr>
              <a:t>   Soybeans – PLC</a:t>
            </a:r>
          </a:p>
          <a:p>
            <a:pPr marL="0" indent="0">
              <a:buFontTx/>
              <a:buNone/>
            </a:pPr>
            <a:endParaRPr lang="en-US" sz="1600" kern="0" dirty="0" smtClean="0"/>
          </a:p>
          <a:p>
            <a:pPr marL="0" indent="0">
              <a:buFontTx/>
              <a:buNone/>
            </a:pPr>
            <a:endParaRPr lang="en-US" sz="1600" kern="0" dirty="0" smtClean="0"/>
          </a:p>
          <a:p>
            <a:pPr marL="0" indent="0">
              <a:buFontTx/>
              <a:buNone/>
            </a:pPr>
            <a:endParaRPr lang="en-US" kern="0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idx="1"/>
          </p:nvPr>
        </p:nvSpPr>
        <p:spPr>
          <a:xfrm>
            <a:off x="5496608" y="1532238"/>
            <a:ext cx="1981200" cy="446087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Example 3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2" name="Content Placeholder 5"/>
          <p:cNvSpPr>
            <a:spLocks noGrp="1"/>
          </p:cNvSpPr>
          <p:nvPr>
            <p:ph sz="half" idx="2"/>
          </p:nvPr>
        </p:nvSpPr>
        <p:spPr>
          <a:xfrm>
            <a:off x="5464834" y="2018438"/>
            <a:ext cx="3124200" cy="1828800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>
                <a:solidFill>
                  <a:srgbClr val="C00000"/>
                </a:solidFill>
              </a:rPr>
              <a:t>Farm 1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smtClean="0">
                <a:solidFill>
                  <a:srgbClr val="C00000"/>
                </a:solidFill>
              </a:rPr>
              <a:t>  Corn – ARC-County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smtClean="0">
                <a:solidFill>
                  <a:srgbClr val="C00000"/>
                </a:solidFill>
              </a:rPr>
              <a:t>  Soybeans – ARC-County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rgbClr val="C00000"/>
                </a:solidFill>
              </a:rPr>
              <a:t>Farm 2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rgbClr val="C00000"/>
                </a:solidFill>
              </a:rPr>
              <a:t>    ARC-IC – all crops</a:t>
            </a:r>
            <a:endParaRPr lang="en-US" sz="16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66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Payments are made on </a:t>
            </a:r>
            <a:r>
              <a:rPr lang="en-US" sz="2800" u="sng" dirty="0" smtClean="0"/>
              <a:t>base acres</a:t>
            </a:r>
            <a:r>
              <a:rPr lang="en-US" sz="2800" dirty="0" smtClean="0"/>
              <a:t>, not planted acre for PLC and ARC-County.  </a:t>
            </a:r>
          </a:p>
          <a:p>
            <a:endParaRPr lang="en-US" sz="2800" dirty="0"/>
          </a:p>
          <a:p>
            <a:r>
              <a:rPr lang="en-US" sz="2800" dirty="0" smtClean="0"/>
              <a:t>Plantings matter under ARC-IC but payments made on </a:t>
            </a:r>
            <a:r>
              <a:rPr lang="en-US" sz="2800" u="sng" dirty="0" smtClean="0"/>
              <a:t>total base acres</a:t>
            </a:r>
          </a:p>
          <a:p>
            <a:endParaRPr lang="en-US" sz="2800" dirty="0"/>
          </a:p>
          <a:p>
            <a:r>
              <a:rPr lang="en-US" sz="2800" dirty="0" smtClean="0"/>
              <a:t>Farmers could easily make different decisions on each farm.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784FB-0FD7-4ADD-8D17-76F1E4682830}" type="slidenum">
              <a:rPr lang="en-US" smtClean="0">
                <a:solidFill>
                  <a:srgbClr val="000000"/>
                </a:solidFill>
              </a:rPr>
              <a:pPr/>
              <a:t>32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71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</a:t>
            </a:r>
            <a:r>
              <a:rPr lang="en-US" dirty="0" smtClean="0"/>
              <a:t>. Decide ARC-County or PLC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ARC-County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 smtClean="0"/>
              <a:t>ARC-County is a county revenue program – payments below a guarantee, guarantee is based on past 5 yields and Market-Year-Average prices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Given current benchmark prices , ARC-County likely to make larger payments than PLC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937760" y="1514475"/>
            <a:ext cx="4041775" cy="639762"/>
          </a:xfrm>
        </p:spPr>
        <p:txBody>
          <a:bodyPr/>
          <a:lstStyle/>
          <a:p>
            <a:r>
              <a:rPr lang="en-US" dirty="0" smtClean="0"/>
              <a:t>PLC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953000" y="2154237"/>
            <a:ext cx="4041775" cy="3951288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PLC is a target price program – payments </a:t>
            </a:r>
            <a:r>
              <a:rPr lang="en-US" sz="1800" dirty="0" smtClean="0"/>
              <a:t>are made when below </a:t>
            </a:r>
            <a:r>
              <a:rPr lang="en-US" sz="1800" dirty="0"/>
              <a:t>a reference </a:t>
            </a:r>
            <a:r>
              <a:rPr lang="en-US" sz="1800" dirty="0" smtClean="0"/>
              <a:t>price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Reference Price: 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Corn: $3.70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Soybeans: $8.40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Wheat: $5.50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82000" y="6269037"/>
            <a:ext cx="2133600" cy="476250"/>
          </a:xfrm>
        </p:spPr>
        <p:txBody>
          <a:bodyPr/>
          <a:lstStyle/>
          <a:p>
            <a:fld id="{5C1784FB-0FD7-4ADD-8D17-76F1E4682830}" type="slidenum">
              <a:rPr lang="en-US" smtClean="0">
                <a:solidFill>
                  <a:srgbClr val="000000"/>
                </a:solidFill>
              </a:rPr>
              <a:pPr/>
              <a:t>33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33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686800" y="6477000"/>
            <a:ext cx="685800" cy="476250"/>
          </a:xfrm>
        </p:spPr>
        <p:txBody>
          <a:bodyPr/>
          <a:lstStyle/>
          <a:p>
            <a:fld id="{FE39CE0D-B801-45A3-BA7D-3D1CEEFAA607}" type="slidenum">
              <a:rPr lang="en-US" smtClean="0">
                <a:solidFill>
                  <a:srgbClr val="000000"/>
                </a:solidFill>
              </a:rPr>
              <a:pPr/>
              <a:t>34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950578"/>
            <a:ext cx="7086600" cy="56026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4600" y="3048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McLean County, Corn,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03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759014" y="6477000"/>
            <a:ext cx="762000" cy="476250"/>
          </a:xfrm>
        </p:spPr>
        <p:txBody>
          <a:bodyPr/>
          <a:lstStyle/>
          <a:p>
            <a:fld id="{FE39CE0D-B801-45A3-BA7D-3D1CEEFAA607}" type="slidenum">
              <a:rPr lang="en-US" smtClean="0">
                <a:solidFill>
                  <a:srgbClr val="000000"/>
                </a:solidFill>
              </a:rPr>
              <a:pPr/>
              <a:t>35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304800"/>
            <a:ext cx="7807043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52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Expected 4-Year Payments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784FB-0FD7-4ADD-8D17-76F1E4682830}" type="slidenum">
              <a:rPr lang="en-US" smtClean="0">
                <a:solidFill>
                  <a:srgbClr val="000000"/>
                </a:solidFill>
              </a:rPr>
              <a:pPr/>
              <a:t>36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133600"/>
            <a:ext cx="7902134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31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Corn  ($3.70 reference </a:t>
            </a:r>
            <a:r>
              <a:rPr lang="en-US" sz="2400" dirty="0"/>
              <a:t>p</a:t>
            </a:r>
            <a:r>
              <a:rPr lang="en-US" sz="2400" dirty="0" smtClean="0"/>
              <a:t>rice)</a:t>
            </a:r>
          </a:p>
          <a:p>
            <a:pPr marL="457200" lvl="1" indent="0">
              <a:buNone/>
            </a:pPr>
            <a:r>
              <a:rPr lang="en-US" sz="2400" dirty="0" smtClean="0"/>
              <a:t>ARC-County make higher payments if MYA price averages above $3.30 (all five years)</a:t>
            </a:r>
          </a:p>
          <a:p>
            <a:pPr lvl="1"/>
            <a:endParaRPr lang="en-US" sz="2400" dirty="0"/>
          </a:p>
          <a:p>
            <a:r>
              <a:rPr lang="en-US" sz="2400" dirty="0" smtClean="0"/>
              <a:t>Soybeans ($8.40 reference price)</a:t>
            </a:r>
          </a:p>
          <a:p>
            <a:pPr marL="400050" lvl="1" indent="0">
              <a:buNone/>
            </a:pPr>
            <a:r>
              <a:rPr lang="en-US" sz="2400" dirty="0" smtClean="0"/>
              <a:t>ARC-County higher payments &gt; $7.80</a:t>
            </a:r>
          </a:p>
          <a:p>
            <a:pPr marL="400050" lvl="1" indent="0">
              <a:buNone/>
            </a:pPr>
            <a:endParaRPr lang="en-US" sz="2400" dirty="0" smtClean="0"/>
          </a:p>
          <a:p>
            <a:r>
              <a:rPr lang="en-US" sz="2400" dirty="0" smtClean="0"/>
              <a:t>Wheat ($5.50 reference price)</a:t>
            </a:r>
          </a:p>
          <a:p>
            <a:pPr marL="400050" lvl="1" indent="0">
              <a:buNone/>
            </a:pPr>
            <a:r>
              <a:rPr lang="en-US" sz="2400" dirty="0" smtClean="0"/>
              <a:t>ARC-County higher payments &gt; $5.50</a:t>
            </a:r>
          </a:p>
          <a:p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784FB-0FD7-4ADD-8D17-76F1E4682830}" type="slidenum">
              <a:rPr lang="en-US" smtClean="0">
                <a:solidFill>
                  <a:srgbClr val="000000"/>
                </a:solidFill>
              </a:rPr>
              <a:pPr/>
              <a:t>37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30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PLC / ARC-County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PLC is attractive if farmer believes (or is concerned about) low prices well below reference rates</a:t>
            </a:r>
          </a:p>
          <a:p>
            <a:endParaRPr lang="en-US" sz="2800" dirty="0"/>
          </a:p>
          <a:p>
            <a:r>
              <a:rPr lang="en-US" sz="2800" dirty="0" smtClean="0"/>
              <a:t>ARC-County is attractive if</a:t>
            </a:r>
            <a:r>
              <a:rPr lang="en-US" sz="2800" dirty="0"/>
              <a:t> </a:t>
            </a:r>
            <a:r>
              <a:rPr lang="en-US" sz="2800" dirty="0" smtClean="0"/>
              <a:t>lower prices, near or above reference prices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ARC-County for corn and soybeans likely to make higher payments, but be aware of disaster price risk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784FB-0FD7-4ADD-8D17-76F1E4682830}" type="slidenum">
              <a:rPr lang="en-US" smtClean="0">
                <a:solidFill>
                  <a:srgbClr val="000000"/>
                </a:solidFill>
              </a:rPr>
              <a:pPr/>
              <a:t>38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55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 Enroll Farm in ARC-Individual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Not likely, why?</a:t>
            </a:r>
          </a:p>
          <a:p>
            <a:pPr lvl="1"/>
            <a:r>
              <a:rPr lang="en-US" sz="2400" dirty="0" smtClean="0"/>
              <a:t>Whole farm insurance (group all crops/FSA farms together)</a:t>
            </a:r>
          </a:p>
          <a:p>
            <a:pPr lvl="1"/>
            <a:r>
              <a:rPr lang="en-US" sz="2400" dirty="0" smtClean="0"/>
              <a:t>ARC-Individual pays on </a:t>
            </a:r>
            <a:r>
              <a:rPr lang="en-US" sz="2400" dirty="0" smtClean="0">
                <a:solidFill>
                  <a:srgbClr val="008000"/>
                </a:solidFill>
              </a:rPr>
              <a:t>65% </a:t>
            </a:r>
            <a:r>
              <a:rPr lang="en-US" sz="2400" dirty="0" smtClean="0"/>
              <a:t>of base acres, ARC-County and PLC on </a:t>
            </a:r>
            <a:r>
              <a:rPr lang="en-US" sz="2400" dirty="0" smtClean="0">
                <a:solidFill>
                  <a:srgbClr val="008000"/>
                </a:solidFill>
              </a:rPr>
              <a:t>85%</a:t>
            </a:r>
            <a:r>
              <a:rPr lang="en-US" sz="2400" dirty="0" smtClean="0"/>
              <a:t> of base acres</a:t>
            </a:r>
          </a:p>
          <a:p>
            <a:pPr marL="457200" lvl="1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800" dirty="0" smtClean="0"/>
              <a:t>Maybe use ARC-Individual for one farm with extreme yields and one crop, but if you get two they will average together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784FB-0FD7-4ADD-8D17-76F1E4682830}" type="slidenum">
              <a:rPr lang="en-US" smtClean="0">
                <a:solidFill>
                  <a:srgbClr val="000000"/>
                </a:solidFill>
              </a:rPr>
              <a:pPr/>
              <a:t>39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50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600" cy="868362"/>
          </a:xfrm>
        </p:spPr>
        <p:txBody>
          <a:bodyPr/>
          <a:lstStyle/>
          <a:p>
            <a:r>
              <a:rPr lang="en-US" dirty="0" smtClean="0"/>
              <a:t>Steps for Each FSA Farm</a:t>
            </a:r>
            <a:br>
              <a:rPr lang="en-US" dirty="0" smtClean="0"/>
            </a:br>
            <a:r>
              <a:rPr lang="en-US" dirty="0" smtClean="0"/>
              <a:t>(on </a:t>
            </a:r>
            <a:r>
              <a:rPr lang="en-US" dirty="0" err="1" smtClean="0"/>
              <a:t>Farmdoc</a:t>
            </a:r>
            <a:r>
              <a:rPr lang="en-US" dirty="0" smtClean="0"/>
              <a:t> website)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73480"/>
            <a:ext cx="87630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Collect information for each FSA farm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rgbClr val="008000"/>
                </a:solidFill>
              </a:rPr>
              <a:t>Determine to keep or update yields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rgbClr val="FF0000"/>
                </a:solidFill>
              </a:rPr>
              <a:t>Determine to keep or reallocate acres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Decide PLC or ARC-County for each crop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W</a:t>
            </a:r>
            <a:r>
              <a:rPr lang="en-US" sz="2400" dirty="0" smtClean="0">
                <a:solidFill>
                  <a:schemeClr val="tx1"/>
                </a:solidFill>
              </a:rPr>
              <a:t>ill ARC-IC be considered?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Will SCO be considered (only if choose PLC)?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More info and iterate back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Complete forms / other issues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029514" y="5699443"/>
            <a:ext cx="26212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Green – </a:t>
            </a:r>
            <a:r>
              <a:rPr lang="en-US" dirty="0" smtClean="0">
                <a:solidFill>
                  <a:srgbClr val="008000"/>
                </a:solidFill>
              </a:rPr>
              <a:t>Yield </a:t>
            </a:r>
            <a:r>
              <a:rPr lang="en-US" dirty="0">
                <a:solidFill>
                  <a:srgbClr val="008000"/>
                </a:solidFill>
              </a:rPr>
              <a:t>decision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Red – Acre update</a:t>
            </a:r>
          </a:p>
          <a:p>
            <a:r>
              <a:rPr lang="en-US" dirty="0" smtClean="0"/>
              <a:t>Black – Program choice</a:t>
            </a:r>
          </a:p>
          <a:p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784FB-0FD7-4ADD-8D17-76F1E4682830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26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</a:t>
            </a:r>
            <a:r>
              <a:rPr lang="en-US" dirty="0" smtClean="0"/>
              <a:t>.  Will SCO be Considered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03479"/>
            <a:ext cx="3657600" cy="50292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SCO is crop insurance, through crop insurance agent, not FSA, no FSA signup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>
                <a:solidFill>
                  <a:srgbClr val="C00000"/>
                </a:solidFill>
              </a:rPr>
              <a:t>Only available under PLC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Provide county triggered coverage from 86% to COMBO product coverage level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1447800"/>
            <a:ext cx="5157663" cy="5340559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82000" y="6394554"/>
            <a:ext cx="2133600" cy="476250"/>
          </a:xfrm>
        </p:spPr>
        <p:txBody>
          <a:bodyPr/>
          <a:lstStyle/>
          <a:p>
            <a:fld id="{5E7969DB-15CC-43DC-89E6-733E07A2A925}" type="slidenum">
              <a:rPr lang="en-US" smtClean="0">
                <a:solidFill>
                  <a:srgbClr val="000000"/>
                </a:solidFill>
              </a:rPr>
              <a:pPr/>
              <a:t>40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39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886"/>
            <a:ext cx="8486014" cy="4582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43200" y="4876800"/>
            <a:ext cx="594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SCO eligibility</a:t>
            </a:r>
          </a:p>
          <a:p>
            <a:r>
              <a:rPr lang="en-US" b="1" dirty="0" smtClean="0"/>
              <a:t>1.  Do not select ARC as commodity program choice</a:t>
            </a:r>
          </a:p>
          <a:p>
            <a:pPr marL="342900" indent="-342900">
              <a:buAutoNum type="arabicPeriod" startAt="2"/>
            </a:pPr>
            <a:r>
              <a:rPr lang="en-US" b="1" dirty="0" smtClean="0"/>
              <a:t>Be in a county where SCO is offered (see map).</a:t>
            </a:r>
          </a:p>
          <a:p>
            <a:pPr marL="342900" indent="-342900">
              <a:buAutoNum type="arabicPeriod" startAt="2"/>
            </a:pPr>
            <a:r>
              <a:rPr lang="en-US" b="1" dirty="0" smtClean="0"/>
              <a:t>Select a COMBO product (RP, </a:t>
            </a:r>
            <a:r>
              <a:rPr lang="en-US" b="1" dirty="0" err="1" smtClean="0"/>
              <a:t>RPwExcl</a:t>
            </a:r>
            <a:r>
              <a:rPr lang="en-US" b="1" dirty="0" smtClean="0"/>
              <a:t>, YP)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6886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 Decide Whether SCO is an Alternative </a:t>
            </a:r>
            <a:r>
              <a:rPr lang="en-US" dirty="0"/>
              <a:t>Y</a:t>
            </a:r>
            <a:r>
              <a:rPr lang="en-US" dirty="0" smtClean="0"/>
              <a:t>ou </a:t>
            </a:r>
            <a:r>
              <a:rPr lang="en-US" dirty="0"/>
              <a:t>W</a:t>
            </a:r>
            <a:r>
              <a:rPr lang="en-US" dirty="0" smtClean="0"/>
              <a:t>ill </a:t>
            </a:r>
            <a:r>
              <a:rPr lang="en-US" dirty="0"/>
              <a:t>C</a:t>
            </a:r>
            <a:r>
              <a:rPr lang="en-US" dirty="0" smtClean="0"/>
              <a:t>onsider?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Observations: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1600" dirty="0" smtClean="0"/>
              <a:t>If an 85% COMBO product is available, very little additional risk protection under SCO,</a:t>
            </a:r>
          </a:p>
          <a:p>
            <a:endParaRPr lang="en-US" sz="1600" dirty="0"/>
          </a:p>
          <a:p>
            <a:r>
              <a:rPr lang="en-US" sz="1600" dirty="0" smtClean="0"/>
              <a:t>SCO+RP will have premiums mostly above 75% coverage level</a:t>
            </a:r>
          </a:p>
          <a:p>
            <a:endParaRPr lang="en-US" sz="1600" dirty="0"/>
          </a:p>
          <a:p>
            <a:r>
              <a:rPr lang="en-US" sz="1600" dirty="0" smtClean="0"/>
              <a:t>SCO products may have higher returns than COMBO product. Picking SCO with RP-80% may have net payments (insurance payments – premiums) of $5 per acre more than RP-85%.  </a:t>
            </a:r>
            <a:r>
              <a:rPr lang="en-US" sz="1600" dirty="0" smtClean="0">
                <a:solidFill>
                  <a:srgbClr val="FF0000"/>
                </a:solidFill>
              </a:rPr>
              <a:t>Preliminary estimate need to see rates</a:t>
            </a:r>
          </a:p>
          <a:p>
            <a:endParaRPr lang="en-US" sz="1600" dirty="0"/>
          </a:p>
          <a:p>
            <a:r>
              <a:rPr lang="en-US" sz="1600" dirty="0" smtClean="0"/>
              <a:t>Many Midwest farmers will be indifferent (not a big deal)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784FB-0FD7-4ADD-8D17-76F1E4682830}" type="slidenum">
              <a:rPr lang="en-US" smtClean="0">
                <a:solidFill>
                  <a:srgbClr val="000000"/>
                </a:solidFill>
              </a:rPr>
              <a:pPr/>
              <a:t>42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82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33086"/>
            <a:ext cx="6781800" cy="672491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784FB-0FD7-4ADD-8D17-76F1E4682830}" type="slidenum">
              <a:rPr lang="en-US" smtClean="0">
                <a:solidFill>
                  <a:srgbClr val="000000"/>
                </a:solidFill>
              </a:rPr>
              <a:pPr/>
              <a:t>43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1093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Premiums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0152533"/>
              </p:ext>
            </p:extLst>
          </p:nvPr>
        </p:nvGraphicFramePr>
        <p:xfrm>
          <a:off x="457200" y="1295400"/>
          <a:ext cx="5181600" cy="30080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1295400"/>
                <a:gridCol w="1295400"/>
                <a:gridCol w="1295400"/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Coverage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Level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RP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SCO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RP  +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SCO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704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3.64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18.00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21.64</a:t>
                      </a:r>
                      <a:endParaRPr lang="en-US" b="1" dirty="0"/>
                    </a:p>
                  </a:txBody>
                  <a:tcPr/>
                </a:tc>
              </a:tr>
              <a:tr h="38704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55%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5.15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16.00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21.15</a:t>
                      </a:r>
                      <a:endParaRPr lang="en-US" b="1" dirty="0"/>
                    </a:p>
                  </a:txBody>
                  <a:tcPr/>
                </a:tc>
              </a:tr>
              <a:tr h="38704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60%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6.33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15.00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21.33</a:t>
                      </a:r>
                      <a:endParaRPr lang="en-US" b="1" dirty="0"/>
                    </a:p>
                  </a:txBody>
                  <a:tcPr/>
                </a:tc>
              </a:tr>
              <a:tr h="38704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65%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7.76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14.00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21.76</a:t>
                      </a:r>
                      <a:endParaRPr lang="en-US" b="1" dirty="0"/>
                    </a:p>
                  </a:txBody>
                  <a:tcPr/>
                </a:tc>
              </a:tr>
              <a:tr h="38704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70%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9.27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12.00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21.27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8704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75%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12.61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9.00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21.60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" y="4572000"/>
            <a:ext cx="7924800" cy="2392363"/>
          </a:xfrm>
        </p:spPr>
        <p:txBody>
          <a:bodyPr/>
          <a:lstStyle/>
          <a:p>
            <a:r>
              <a:rPr lang="en-US" sz="2400" dirty="0" smtClean="0"/>
              <a:t>Enterprise unit (100 acres), Livingston County</a:t>
            </a:r>
          </a:p>
          <a:p>
            <a:r>
              <a:rPr lang="en-US" sz="2400" dirty="0" smtClean="0"/>
              <a:t>$6.72 projected price, .21 volatility</a:t>
            </a:r>
          </a:p>
          <a:p>
            <a:r>
              <a:rPr lang="en-US" sz="2400" dirty="0" smtClean="0"/>
              <a:t>55 APH yield, 60 TA-APH yield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324600" y="1143000"/>
            <a:ext cx="259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My point: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Note how close RP + SCO premiums are to  one another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92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Premiums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12431064"/>
              </p:ext>
            </p:extLst>
          </p:nvPr>
        </p:nvGraphicFramePr>
        <p:xfrm>
          <a:off x="457200" y="1295400"/>
          <a:ext cx="5181600" cy="3782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1295400"/>
                <a:gridCol w="1295400"/>
                <a:gridCol w="1295400"/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Coverage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Level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RP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SCO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RP  +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SCO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704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1.73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7.00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8.73</a:t>
                      </a:r>
                      <a:endParaRPr lang="en-US" b="1" dirty="0"/>
                    </a:p>
                  </a:txBody>
                  <a:tcPr/>
                </a:tc>
              </a:tr>
              <a:tr h="38704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55%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2.33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7.00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9.33</a:t>
                      </a:r>
                      <a:endParaRPr lang="en-US" b="1" dirty="0"/>
                    </a:p>
                  </a:txBody>
                  <a:tcPr/>
                </a:tc>
              </a:tr>
              <a:tr h="38704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60%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3.14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7.00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10.14</a:t>
                      </a:r>
                      <a:endParaRPr lang="en-US" b="1" dirty="0"/>
                    </a:p>
                  </a:txBody>
                  <a:tcPr/>
                </a:tc>
              </a:tr>
              <a:tr h="38704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65%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4.20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7.00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11.20</a:t>
                      </a:r>
                      <a:endParaRPr lang="en-US" b="1" dirty="0"/>
                    </a:p>
                  </a:txBody>
                  <a:tcPr/>
                </a:tc>
              </a:tr>
              <a:tr h="38704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70%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5.28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7.00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12.28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8704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75%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7.50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6.00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13.50</a:t>
                      </a:r>
                      <a:endParaRPr lang="en-US" b="1" dirty="0"/>
                    </a:p>
                  </a:txBody>
                  <a:tcPr/>
                </a:tc>
              </a:tr>
              <a:tr h="38704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80%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12.52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4.00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16.52</a:t>
                      </a:r>
                      <a:endParaRPr lang="en-US" b="1" dirty="0"/>
                    </a:p>
                  </a:txBody>
                  <a:tcPr/>
                </a:tc>
              </a:tr>
              <a:tr h="38704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85%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22.16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1.00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23.16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228600" y="5105400"/>
            <a:ext cx="7924800" cy="1371600"/>
          </a:xfrm>
        </p:spPr>
        <p:txBody>
          <a:bodyPr/>
          <a:lstStyle/>
          <a:p>
            <a:r>
              <a:rPr lang="en-US" sz="1600" dirty="0" smtClean="0"/>
              <a:t>Enterprise unit (100 acres), Henry County, Ohio</a:t>
            </a:r>
          </a:p>
          <a:p>
            <a:r>
              <a:rPr lang="en-US" sz="1600" dirty="0" smtClean="0"/>
              <a:t>$6.72 projected price, .21 volatility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6324600" y="1143000"/>
            <a:ext cx="2590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My point: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I would </a:t>
            </a:r>
            <a:r>
              <a:rPr lang="en-US" u="sng" dirty="0" smtClean="0">
                <a:solidFill>
                  <a:srgbClr val="FF0000"/>
                </a:solidFill>
              </a:rPr>
              <a:t>not </a:t>
            </a:r>
            <a:r>
              <a:rPr lang="en-US" dirty="0" smtClean="0">
                <a:solidFill>
                  <a:srgbClr val="FF0000"/>
                </a:solidFill>
              </a:rPr>
              <a:t>go to low coverage levels, particularly on corn.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SCO at 70% and higher coverage levels is at or above RP 80% alone.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57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ARC-Individual Example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15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 – Individual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ARC – Individual is best thought of as </a:t>
            </a:r>
            <a:r>
              <a:rPr lang="en-US" sz="2000" dirty="0" smtClean="0">
                <a:solidFill>
                  <a:srgbClr val="C00000"/>
                </a:solidFill>
              </a:rPr>
              <a:t>whole-farm</a:t>
            </a:r>
            <a:r>
              <a:rPr lang="en-US" sz="2000" dirty="0" smtClean="0"/>
              <a:t> insurance, payments are calculated based on whole-farm revenue</a:t>
            </a:r>
          </a:p>
          <a:p>
            <a:endParaRPr lang="en-US" sz="2000" dirty="0"/>
          </a:p>
          <a:p>
            <a:r>
              <a:rPr lang="en-US" sz="2000" dirty="0" smtClean="0"/>
              <a:t>Rates are calculated across </a:t>
            </a:r>
            <a:r>
              <a:rPr lang="en-US" sz="2000" u="sng" dirty="0" smtClean="0"/>
              <a:t>all</a:t>
            </a:r>
            <a:r>
              <a:rPr lang="en-US" sz="2000" dirty="0" smtClean="0"/>
              <a:t> FSA farms enrolled in ARC – Individual </a:t>
            </a:r>
          </a:p>
          <a:p>
            <a:endParaRPr lang="en-US" sz="2000" dirty="0"/>
          </a:p>
          <a:p>
            <a:r>
              <a:rPr lang="en-US" sz="2000" dirty="0" smtClean="0"/>
              <a:t>Planted acres determine weights in benchmark revenue</a:t>
            </a:r>
          </a:p>
          <a:p>
            <a:endParaRPr lang="en-US" sz="2000" dirty="0"/>
          </a:p>
          <a:p>
            <a:r>
              <a:rPr lang="en-US" sz="2000" dirty="0" smtClean="0"/>
              <a:t>Payments are made on base acres x .65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784FB-0FD7-4ADD-8D17-76F1E4682830}" type="slidenum">
              <a:rPr lang="en-US" smtClean="0">
                <a:solidFill>
                  <a:srgbClr val="000000"/>
                </a:solidFill>
              </a:rPr>
              <a:pPr/>
              <a:t>47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49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 – Individual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ARC-Individual will make payments when a farm’s </a:t>
            </a:r>
            <a:r>
              <a:rPr lang="en-US" sz="2400" dirty="0" smtClean="0">
                <a:solidFill>
                  <a:srgbClr val="FF0000"/>
                </a:solidFill>
              </a:rPr>
              <a:t>actual revenue </a:t>
            </a:r>
            <a:r>
              <a:rPr lang="en-US" sz="2400" dirty="0" smtClean="0"/>
              <a:t>falls below .86 times </a:t>
            </a:r>
            <a:r>
              <a:rPr lang="en-US" sz="2400" dirty="0" smtClean="0">
                <a:solidFill>
                  <a:srgbClr val="FF0000"/>
                </a:solidFill>
              </a:rPr>
              <a:t>benchmark revenue</a:t>
            </a:r>
            <a:endParaRPr lang="en-US" sz="2400" dirty="0" smtClean="0"/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Actual revenue</a:t>
            </a:r>
            <a:r>
              <a:rPr lang="en-US" sz="2400" dirty="0" smtClean="0"/>
              <a:t> equals sum of each crops’ revenue (National Market Year Average price x farm yield) weighted based on planted acres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Benchmark revenue</a:t>
            </a:r>
            <a:r>
              <a:rPr lang="en-US" sz="2400" dirty="0" smtClean="0"/>
              <a:t> equals sum of each crops’ benchmark weighted based on planted acres.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784FB-0FD7-4ADD-8D17-76F1E4682830}" type="slidenum">
              <a:rPr lang="en-US" smtClean="0">
                <a:solidFill>
                  <a:srgbClr val="000000"/>
                </a:solidFill>
              </a:rPr>
              <a:pPr/>
              <a:t>48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06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ARC – Individual</a:t>
            </a:r>
            <a:br>
              <a:rPr lang="en-US" sz="3200" dirty="0" smtClean="0"/>
            </a:br>
            <a:r>
              <a:rPr lang="en-US" sz="3200" dirty="0" smtClean="0"/>
              <a:t>2014 Example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The following example shows a 2014 payment for one FSA farm with 100 total base acres. In this example, no other farms are enrolled in ARC – Individual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In 2014, the farm plants: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 	60% of acres in corn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40% of acres in soybeans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784FB-0FD7-4ADD-8D17-76F1E4682830}" type="slidenum">
              <a:rPr lang="en-US" smtClean="0">
                <a:solidFill>
                  <a:srgbClr val="000000"/>
                </a:solidFill>
              </a:rPr>
              <a:pPr/>
              <a:t>49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60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9CE0D-B801-45A3-BA7D-3D1CEEFAA607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7677150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936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868362"/>
          </a:xfrm>
        </p:spPr>
        <p:txBody>
          <a:bodyPr/>
          <a:lstStyle/>
          <a:p>
            <a:r>
              <a:rPr lang="en-US" sz="3200" dirty="0" smtClean="0"/>
              <a:t>ARC -- Individual</a:t>
            </a:r>
            <a:br>
              <a:rPr lang="en-US" sz="3200" dirty="0" smtClean="0"/>
            </a:br>
            <a:r>
              <a:rPr lang="en-US" sz="3200" dirty="0" smtClean="0"/>
              <a:t>Each Crop’s Benchmark Revenue</a:t>
            </a:r>
            <a:endParaRPr lang="en-US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3749458"/>
              </p:ext>
            </p:extLst>
          </p:nvPr>
        </p:nvGraphicFramePr>
        <p:xfrm>
          <a:off x="457200" y="1600200"/>
          <a:ext cx="8229599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/>
                <a:gridCol w="1175657"/>
                <a:gridCol w="1175657"/>
                <a:gridCol w="1175657"/>
                <a:gridCol w="1175657"/>
                <a:gridCol w="1175657"/>
                <a:gridCol w="1175657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Corn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baseline="300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Soybeans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Year</a:t>
                      </a:r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Price</a:t>
                      </a:r>
                      <a:endParaRPr lang="en-US" sz="1600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Farm Yield</a:t>
                      </a:r>
                      <a:endParaRPr lang="en-US" sz="1600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Revenue</a:t>
                      </a:r>
                      <a:r>
                        <a:rPr lang="en-US" sz="1600" baseline="30000" dirty="0" smtClean="0"/>
                        <a:t>1</a:t>
                      </a:r>
                      <a:endParaRPr lang="en-US" sz="1600" baseline="30000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Price</a:t>
                      </a:r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Farm Yield</a:t>
                      </a:r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Revenue</a:t>
                      </a:r>
                      <a:r>
                        <a:rPr lang="en-US" sz="1600" baseline="30000" dirty="0" smtClean="0"/>
                        <a:t>1</a:t>
                      </a:r>
                      <a:endParaRPr lang="en-US" sz="1600" baseline="30000" dirty="0"/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2009</a:t>
                      </a:r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3.55</a:t>
                      </a:r>
                      <a:endParaRPr lang="en-US" sz="1600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186</a:t>
                      </a:r>
                      <a:endParaRPr lang="en-US" sz="1600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688</a:t>
                      </a:r>
                      <a:endParaRPr lang="en-US" sz="1600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9.59</a:t>
                      </a:r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54</a:t>
                      </a:r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518</a:t>
                      </a:r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2010</a:t>
                      </a:r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5.18</a:t>
                      </a:r>
                      <a:endParaRPr lang="en-US" sz="1600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170</a:t>
                      </a:r>
                      <a:endParaRPr lang="en-US" sz="1600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881</a:t>
                      </a:r>
                      <a:endParaRPr lang="en-US" sz="1600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11.30</a:t>
                      </a:r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59</a:t>
                      </a:r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667</a:t>
                      </a:r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2011</a:t>
                      </a:r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6.22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160</a:t>
                      </a:r>
                      <a:endParaRPr lang="en-US" sz="1600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995</a:t>
                      </a:r>
                      <a:endParaRPr lang="en-US" sz="1600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12.50</a:t>
                      </a:r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56</a:t>
                      </a:r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700</a:t>
                      </a:r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2012</a:t>
                      </a:r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6.89</a:t>
                      </a:r>
                      <a:endParaRPr lang="en-US" sz="1600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110</a:t>
                      </a:r>
                      <a:endParaRPr lang="en-US" sz="1600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758</a:t>
                      </a:r>
                      <a:endParaRPr lang="en-US" sz="1600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14.40</a:t>
                      </a:r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52</a:t>
                      </a:r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749</a:t>
                      </a:r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2013</a:t>
                      </a:r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4.50</a:t>
                      </a:r>
                      <a:endParaRPr lang="en-US" sz="1600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190</a:t>
                      </a:r>
                      <a:endParaRPr lang="en-US" sz="1600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855</a:t>
                      </a:r>
                      <a:endParaRPr lang="en-US" sz="1600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12.50</a:t>
                      </a:r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54</a:t>
                      </a:r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675</a:t>
                      </a:r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3400" y="4419600"/>
            <a:ext cx="8001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 smtClean="0"/>
              <a:t>1</a:t>
            </a:r>
            <a:r>
              <a:rPr lang="en-US" dirty="0" smtClean="0"/>
              <a:t>Revenue equals maximum of national market year average price or reference price ($3.70 for corn, $8.40 for soybeans) times farm yield</a:t>
            </a:r>
          </a:p>
          <a:p>
            <a:endParaRPr lang="en-US" dirty="0"/>
          </a:p>
          <a:p>
            <a:r>
              <a:rPr lang="en-US" dirty="0" smtClean="0"/>
              <a:t>Each crop’s benchmark revenue equals Olympic average of revenues:</a:t>
            </a:r>
          </a:p>
          <a:p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smtClean="0">
                <a:solidFill>
                  <a:srgbClr val="C00000"/>
                </a:solidFill>
              </a:rPr>
              <a:t>Corn:            $831  = ($881 + $758 + $855) / 3</a:t>
            </a:r>
          </a:p>
          <a:p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   Soybeans:    $681  = ($667 + $700 + $675) /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784FB-0FD7-4ADD-8D17-76F1E4682830}" type="slidenum">
              <a:rPr lang="en-US" smtClean="0">
                <a:solidFill>
                  <a:srgbClr val="000000"/>
                </a:solidFill>
              </a:rPr>
              <a:pPr/>
              <a:t>50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81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ARC -- Individual</a:t>
            </a:r>
            <a:br>
              <a:rPr lang="en-US" sz="3200" dirty="0" smtClean="0"/>
            </a:br>
            <a:r>
              <a:rPr lang="en-US" sz="3200" dirty="0" smtClean="0"/>
              <a:t>Benchmark Revenue and Guarantee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Benchmark Revenue weights each crop’s benchmark revenue by proportion of program crop acres planted on ARC-Individual farms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>
                <a:solidFill>
                  <a:srgbClr val="C00000"/>
                </a:solidFill>
              </a:rPr>
              <a:t>                     Corn	                 Soybeans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     $771 = $831 x .60    +   $681 x .40</a:t>
            </a:r>
          </a:p>
          <a:p>
            <a:pPr marL="0" indent="0">
              <a:buNone/>
            </a:pPr>
            <a:endParaRPr lang="en-US" sz="24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400" dirty="0" smtClean="0"/>
              <a:t>Guarantee is .86 x benchmark revenue: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     $663 = .86 x $771 benchmark revenue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784FB-0FD7-4ADD-8D17-76F1E4682830}" type="slidenum">
              <a:rPr lang="en-US" smtClean="0">
                <a:solidFill>
                  <a:srgbClr val="000000"/>
                </a:solidFill>
              </a:rPr>
              <a:pPr/>
              <a:t>51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90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 – Individual</a:t>
            </a:r>
            <a:br>
              <a:rPr lang="en-US" dirty="0" smtClean="0"/>
            </a:br>
            <a:r>
              <a:rPr lang="en-US" dirty="0" smtClean="0"/>
              <a:t>2014 Revenue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A farm’s revenue equals each crop’s revenue weighted by proportion of acres: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$3.75 MYA corn price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185 bushel per acre corn yield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$11 MYA soybean price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50 bushel per acre soybean yield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>
                <a:solidFill>
                  <a:srgbClr val="C00000"/>
                </a:solidFill>
              </a:rPr>
              <a:t>$636 = .6 x ($3.75 x 185) + .4 x ($11 x 50)</a:t>
            </a:r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784FB-0FD7-4ADD-8D17-76F1E4682830}" type="slidenum">
              <a:rPr lang="en-US" smtClean="0">
                <a:solidFill>
                  <a:srgbClr val="000000"/>
                </a:solidFill>
              </a:rPr>
              <a:pPr/>
              <a:t>52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62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 – Individual </a:t>
            </a:r>
            <a:br>
              <a:rPr lang="en-US" dirty="0" smtClean="0"/>
            </a:br>
            <a:r>
              <a:rPr lang="en-US" dirty="0" smtClean="0"/>
              <a:t>Payment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Payment rate equals ARC guarantee minus revenue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>
                <a:solidFill>
                  <a:srgbClr val="C00000"/>
                </a:solidFill>
              </a:rPr>
              <a:t>     $27 Rate = $663 Guarantee - $636 Revenue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Rate can not be less than one.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Rate can not be more than 10% of benchmark revenue ($77 = .10 x $771).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784FB-0FD7-4ADD-8D17-76F1E4682830}" type="slidenum">
              <a:rPr lang="en-US" smtClean="0">
                <a:solidFill>
                  <a:srgbClr val="000000"/>
                </a:solidFill>
              </a:rPr>
              <a:pPr/>
              <a:t>53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64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 – Individual </a:t>
            </a:r>
            <a:br>
              <a:rPr lang="en-US" dirty="0" smtClean="0"/>
            </a:br>
            <a:r>
              <a:rPr lang="en-US" dirty="0" smtClean="0"/>
              <a:t>Payment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Payment equals payment rate x base acres x .65 (payment acres are 65% of total base acres)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	  $27 payment rate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  100 base acres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>
                <a:solidFill>
                  <a:srgbClr val="C00000"/>
                </a:solidFill>
              </a:rPr>
              <a:t>$1,755 = $27 payment rate x .65 x 100 </a:t>
            </a:r>
            <a:r>
              <a:rPr lang="en-US" sz="2800" dirty="0">
                <a:solidFill>
                  <a:srgbClr val="C00000"/>
                </a:solidFill>
              </a:rPr>
              <a:t>a</a:t>
            </a:r>
            <a:r>
              <a:rPr lang="en-US" sz="2800" dirty="0" smtClean="0">
                <a:solidFill>
                  <a:srgbClr val="C00000"/>
                </a:solidFill>
              </a:rPr>
              <a:t>cres 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784FB-0FD7-4ADD-8D17-76F1E4682830}" type="slidenum">
              <a:rPr lang="en-US" smtClean="0">
                <a:solidFill>
                  <a:srgbClr val="000000"/>
                </a:solidFill>
              </a:rPr>
              <a:pPr/>
              <a:t>54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14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 Yields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784FB-0FD7-4ADD-8D17-76F1E4682830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77686"/>
            <a:ext cx="8839200" cy="3793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445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616" y="0"/>
            <a:ext cx="8229600" cy="868362"/>
          </a:xfrm>
        </p:spPr>
        <p:txBody>
          <a:bodyPr/>
          <a:lstStyle/>
          <a:p>
            <a:r>
              <a:rPr lang="en-US" sz="3200" dirty="0" smtClean="0"/>
              <a:t>Determine to Keep or Update Yields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999" y="3124200"/>
            <a:ext cx="7833217" cy="2819400"/>
          </a:xfrm>
        </p:spPr>
        <p:txBody>
          <a:bodyPr/>
          <a:lstStyle/>
          <a:p>
            <a:r>
              <a:rPr lang="en-US" sz="1600" dirty="0" smtClean="0"/>
              <a:t>Crop by crop decision</a:t>
            </a:r>
          </a:p>
          <a:p>
            <a:r>
              <a:rPr lang="en-US" sz="1600" dirty="0" smtClean="0"/>
              <a:t>Choice:</a:t>
            </a:r>
          </a:p>
          <a:p>
            <a:pPr lvl="1"/>
            <a:r>
              <a:rPr lang="en-US" sz="1600" dirty="0" smtClean="0"/>
              <a:t>Current Yield: (FSA letter) or</a:t>
            </a:r>
            <a:endParaRPr lang="en-US" sz="1600" dirty="0"/>
          </a:p>
          <a:p>
            <a:pPr lvl="1"/>
            <a:r>
              <a:rPr lang="en-US" sz="1600" dirty="0" smtClean="0"/>
              <a:t>Updated yield: 90% of 2008-2012 yields, plug yields for low yields</a:t>
            </a:r>
          </a:p>
          <a:p>
            <a:pPr lvl="1"/>
            <a:endParaRPr lang="en-US" sz="1600" dirty="0" smtClean="0"/>
          </a:p>
          <a:p>
            <a:r>
              <a:rPr lang="en-US" sz="1600" dirty="0">
                <a:solidFill>
                  <a:srgbClr val="FF0000"/>
                </a:solidFill>
              </a:rPr>
              <a:t>Choose highest yield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Only impacts PLC payments</a:t>
            </a:r>
          </a:p>
          <a:p>
            <a:r>
              <a:rPr lang="en-US" sz="1600" dirty="0" smtClean="0"/>
              <a:t>Consider updating even if not use PLC, yields could “hang around”</a:t>
            </a:r>
          </a:p>
          <a:p>
            <a:r>
              <a:rPr lang="en-US" sz="1600" dirty="0" smtClean="0"/>
              <a:t>Only reason not to choose highest is if its an updated yield and documentation is difficult to come by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990600"/>
            <a:ext cx="7482984" cy="178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3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 Acre Updating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784FB-0FD7-4ADD-8D17-76F1E4682830}" type="slidenum">
              <a:rPr lang="en-US" smtClean="0">
                <a:solidFill>
                  <a:srgbClr val="000000"/>
                </a:solidFill>
              </a:rPr>
              <a:pPr/>
              <a:t>8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8698954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749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Keep or Reallocate Base Acres Across Crops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728" y="1569005"/>
            <a:ext cx="8229600" cy="9445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Choices:  1) Current base acres (letter from FSA)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	</a:t>
            </a:r>
            <a:r>
              <a:rPr lang="en-US" sz="2000" dirty="0" smtClean="0">
                <a:solidFill>
                  <a:schemeClr val="tx1"/>
                </a:solidFill>
              </a:rPr>
              <a:t>    2) Updated based on 2009 to 2012 plantings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        (Does not change total base acres)</a:t>
            </a:r>
          </a:p>
          <a:p>
            <a:pPr marL="0" indent="0">
              <a:buNone/>
            </a:pPr>
            <a:endParaRPr lang="en-US" sz="20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15928" y="53340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Pick allocation with most acres in corn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784FB-0FD7-4ADD-8D17-76F1E4682830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728" y="2896427"/>
            <a:ext cx="7772400" cy="213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02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Understanding the Supplemental Coverage Option (SCO) &amp;#x0D;&amp;#x0A;in the 2014 Farm Bill&amp;quot;&quot;/&gt;&lt;property id=&quot;20307&quot; value=&quot;256&quot;/&gt;&lt;/object&gt;&lt;object type=&quot;3&quot; unique_id=&quot;10856&quot;&gt;&lt;property id=&quot;20148&quot; value=&quot;5&quot;/&gt;&lt;property id=&quot;20300&quot; value=&quot;Slide 2 - &amp;quot;Supplemental Coverage Option&amp;quot;&quot;/&gt;&lt;property id=&quot;20307&quot; value=&quot;417&quot;/&gt;&lt;/object&gt;&lt;object type=&quot;3&quot; unique_id=&quot;10857&quot;&gt;&lt;property id=&quot;20148&quot; value=&quot;5&quot;/&gt;&lt;property id=&quot;20300&quot; value=&quot;Slide 3 - &amp;quot;Supplemental Coverage Option&amp;quot;&quot;/&gt;&lt;property id=&quot;20307&quot; value=&quot;447&quot;/&gt;&lt;/object&gt;&lt;object type=&quot;3&quot; unique_id=&quot;10858&quot;&gt;&lt;property id=&quot;20148&quot; value=&quot;5&quot;/&gt;&lt;property id=&quot;20300&quot; value=&quot;Slide 4 - &amp;quot;Supplemental Coverage Option&amp;quot;&quot;/&gt;&lt;property id=&quot;20307&quot; value=&quot;448&quot;/&gt;&lt;/object&gt;&lt;object type=&quot;3&quot; unique_id=&quot;10859&quot;&gt;&lt;property id=&quot;20148&quot; value=&quot;5&quot;/&gt;&lt;property id=&quot;20300&quot; value=&quot;Slide 5 - &amp;quot;Supplemental Coverage Option&amp;quot;&quot;/&gt;&lt;property id=&quot;20307&quot; value=&quot;449&quot;/&gt;&lt;/object&gt;&lt;object type=&quot;3&quot; unique_id=&quot;10860&quot;&gt;&lt;property id=&quot;20148&quot; value=&quot;5&quot;/&gt;&lt;property id=&quot;20300&quot; value=&quot;Slide 6 - &amp;quot;Supplemental Coverage Option&amp;quot;&quot;/&gt;&lt;property id=&quot;20307&quot; value=&quot;450&quot;/&gt;&lt;/object&gt;&lt;object type=&quot;3&quot; unique_id=&quot;10861&quot;&gt;&lt;property id=&quot;20148&quot; value=&quot;5&quot;/&gt;&lt;property id=&quot;20300&quot; value=&quot;Slide 7 - &amp;quot;Supplemental Coverage Option&amp;quot;&quot;/&gt;&lt;property id=&quot;20307&quot; value=&quot;451&quot;/&gt;&lt;/object&gt;&lt;object type=&quot;3&quot; unique_id=&quot;10862&quot;&gt;&lt;property id=&quot;20148&quot; value=&quot;5&quot;/&gt;&lt;property id=&quot;20300&quot; value=&quot;Slide 8 - &amp;quot;Illustration: SCO with RP&amp;quot;&quot;/&gt;&lt;property id=&quot;20307&quot; value=&quot;453&quot;/&gt;&lt;/object&gt;&lt;object type=&quot;3&quot; unique_id=&quot;10863&quot;&gt;&lt;property id=&quot;20148&quot; value=&quot;5&quot;/&gt;&lt;property id=&quot;20300&quot; value=&quot;Slide 9 - &amp;quot;Example County and Farm Numbers&amp;quot;&quot;/&gt;&lt;property id=&quot;20307&quot; value=&quot;454&quot;/&gt;&lt;/object&gt;&lt;object type=&quot;3&quot; unique_id=&quot;10864&quot;&gt;&lt;property id=&quot;20148&quot; value=&quot;5&quot;/&gt;&lt;property id=&quot;20300&quot; value=&quot;Slide 10 - &amp;quot;Example: SCO with 80% RP&amp;quot;&quot;/&gt;&lt;property id=&quot;20307&quot; value=&quot;455&quot;/&gt;&lt;/object&gt;&lt;object type=&quot;3&quot; unique_id=&quot;10865&quot;&gt;&lt;property id=&quot;20148&quot; value=&quot;5&quot;/&gt;&lt;property id=&quot;20300&quot; value=&quot;Slide 11 - &amp;quot;Example: SCO with 70% RP&amp;quot;&quot;/&gt;&lt;property id=&quot;20307&quot; value=&quot;461&quot;/&gt;&lt;/object&gt;&lt;object type=&quot;3&quot; unique_id=&quot;10866&quot;&gt;&lt;property id=&quot;20148&quot; value=&quot;5&quot;/&gt;&lt;property id=&quot;20300&quot; value=&quot;Slide 12 - &amp;quot;Potential Outcomes with SCO&amp;quot;&quot;/&gt;&lt;property id=&quot;20307&quot; value=&quot;457&quot;/&gt;&lt;/object&gt;&lt;object type=&quot;3&quot; unique_id=&quot;10867&quot;&gt;&lt;property id=&quot;20148&quot; value=&quot;5&quot;/&gt;&lt;property id=&quot;20300&quot; value=&quot;Slide 13 - &amp;quot;Payment Examples: SCO with 80% RP&amp;quot;&quot;/&gt;&lt;property id=&quot;20307&quot; value=&quot;459&quot;/&gt;&lt;/object&gt;&lt;object type=&quot;3&quot; unique_id=&quot;10868&quot;&gt;&lt;property id=&quot;20148&quot; value=&quot;5&quot;/&gt;&lt;property id=&quot;20300&quot; value=&quot;Slide 14 - &amp;quot;Payment Examples: SCO with 70% RP&amp;quot;&quot;/&gt;&lt;property id=&quot;20307&quot; value=&quot;460&quot;/&gt;&lt;/object&gt;&lt;object type=&quot;3&quot; unique_id=&quot;10869&quot;&gt;&lt;property id=&quot;20148&quot; value=&quot;5&quot;/&gt;&lt;property id=&quot;20300&quot; value=&quot;Slide 15 - &amp;quot;Likelihood of SCO Payments&amp;quot;&quot;/&gt;&lt;property id=&quot;20307&quot; value=&quot;462&quot;/&gt;&lt;/object&gt;&lt;object type=&quot;3&quot; unique_id=&quot;10870&quot;&gt;&lt;property id=&quot;20148&quot; value=&quot;5&quot;/&gt;&lt;property id=&quot;20300&quot; value=&quot;Slide 16 - &amp;quot;Considerations for SCO&amp;quot;&quot;/&gt;&lt;property id=&quot;20307&quot; value=&quot;456&quot;/&gt;&lt;/object&gt;&lt;object type=&quot;3&quot; unique_id=&quot;10871&quot;&gt;&lt;property id=&quot;20148&quot; value=&quot;5&quot;/&gt;&lt;property id=&quot;20300&quot; value=&quot;Slide 17 - &amp;quot;Considerations for SCO&amp;quot;&quot;/&gt;&lt;property id=&quot;20307&quot; value=&quot;458&quot;/&gt;&lt;/object&gt;&lt;object type=&quot;3&quot; unique_id=&quot;10872&quot;&gt;&lt;property id=&quot;20148&quot; value=&quot;5&quot;/&gt;&lt;property id=&quot;20300&quot; value=&quot;Slide 18 - &amp;quot;&amp;#x0D;&amp;#x0A;Nick paulson&amp;#x0D;&amp;#x0A;npaulson@illinois.edu&amp;quot;&quot;/&gt;&lt;property id=&quot;20307&quot; value=&quot;41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14486</TotalTime>
  <Words>1785</Words>
  <Application>Microsoft Office PowerPoint</Application>
  <PresentationFormat>On-screen Show (4:3)</PresentationFormat>
  <Paragraphs>454</Paragraphs>
  <Slides>54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1_Default Design</vt:lpstr>
      <vt:lpstr>University of  Illinois Consortium</vt:lpstr>
      <vt:lpstr>Partners</vt:lpstr>
      <vt:lpstr>Commodity Program Decisions</vt:lpstr>
      <vt:lpstr>Steps for Each FSA Farm (on Farmdoc website)</vt:lpstr>
      <vt:lpstr>PowerPoint Presentation</vt:lpstr>
      <vt:lpstr>Update Yields</vt:lpstr>
      <vt:lpstr>Determine to Keep or Update Yields</vt:lpstr>
      <vt:lpstr>Base Acre Updating</vt:lpstr>
      <vt:lpstr>Keep or Reallocate Base Acres Across Crops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Program Decision</vt:lpstr>
      <vt:lpstr>Suggestions for Program Decisions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and Questions</vt:lpstr>
      <vt:lpstr>Bonus Slides</vt:lpstr>
      <vt:lpstr>1.  Collect Info for Each FSA Farm</vt:lpstr>
      <vt:lpstr>2.  Determine to Keep or Update Yields</vt:lpstr>
      <vt:lpstr>3.  Decide:  Keep or Reallocate Base Acres Across Crops</vt:lpstr>
      <vt:lpstr>PowerPoint Presentation</vt:lpstr>
      <vt:lpstr>Program Decision</vt:lpstr>
      <vt:lpstr>Examples:  2 FSA farms, corn and soybeans each farm</vt:lpstr>
      <vt:lpstr>Other Points</vt:lpstr>
      <vt:lpstr>4. Decide ARC-County or PLC</vt:lpstr>
      <vt:lpstr>PowerPoint Presentation</vt:lpstr>
      <vt:lpstr>PowerPoint Presentation</vt:lpstr>
      <vt:lpstr>Example of Expected 4-Year Payments</vt:lpstr>
      <vt:lpstr>Break Points</vt:lpstr>
      <vt:lpstr>PLC / ARC-County</vt:lpstr>
      <vt:lpstr>7. Enroll Farm in ARC-Individual</vt:lpstr>
      <vt:lpstr>6.  Will SCO be Considered</vt:lpstr>
      <vt:lpstr>PowerPoint Presentation</vt:lpstr>
      <vt:lpstr>3.  Decide Whether SCO is an Alternative You Will Consider?</vt:lpstr>
      <vt:lpstr>PowerPoint Presentation</vt:lpstr>
      <vt:lpstr>Premiums</vt:lpstr>
      <vt:lpstr>Premiums</vt:lpstr>
      <vt:lpstr>ARC-Individual Example</vt:lpstr>
      <vt:lpstr>ARC – Individual</vt:lpstr>
      <vt:lpstr>ARC – Individual </vt:lpstr>
      <vt:lpstr>ARC – Individual 2014 Example</vt:lpstr>
      <vt:lpstr>ARC -- Individual Each Crop’s Benchmark Revenue</vt:lpstr>
      <vt:lpstr>ARC -- Individual Benchmark Revenue and Guarantee</vt:lpstr>
      <vt:lpstr>ARC – Individual 2014 Revenue</vt:lpstr>
      <vt:lpstr>ARC – Individual  Payment Rate</vt:lpstr>
      <vt:lpstr>ARC – Individual  Payment</vt:lpstr>
    </vt:vector>
  </TitlesOfParts>
  <Company>University of Illinois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Gary Schnitkey</dc:creator>
  <cp:lastModifiedBy>Brad Lubben</cp:lastModifiedBy>
  <cp:revision>438</cp:revision>
  <cp:lastPrinted>2014-08-13T18:31:10Z</cp:lastPrinted>
  <dcterms:created xsi:type="dcterms:W3CDTF">2005-01-08T13:08:10Z</dcterms:created>
  <dcterms:modified xsi:type="dcterms:W3CDTF">2014-09-04T13:07:25Z</dcterms:modified>
</cp:coreProperties>
</file>