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6" r:id="rId3"/>
    <p:sldId id="308" r:id="rId4"/>
    <p:sldId id="296" r:id="rId5"/>
    <p:sldId id="297" r:id="rId6"/>
    <p:sldId id="299" r:id="rId7"/>
    <p:sldId id="298" r:id="rId8"/>
    <p:sldId id="300" r:id="rId9"/>
    <p:sldId id="310" r:id="rId10"/>
    <p:sldId id="309" r:id="rId11"/>
    <p:sldId id="302" r:id="rId12"/>
    <p:sldId id="290" r:id="rId13"/>
    <p:sldId id="294" r:id="rId14"/>
    <p:sldId id="289" r:id="rId15"/>
    <p:sldId id="291" r:id="rId16"/>
    <p:sldId id="303" r:id="rId17"/>
    <p:sldId id="320" r:id="rId18"/>
    <p:sldId id="293" r:id="rId19"/>
    <p:sldId id="304" r:id="rId20"/>
    <p:sldId id="312" r:id="rId21"/>
    <p:sldId id="318" r:id="rId22"/>
    <p:sldId id="314" r:id="rId23"/>
    <p:sldId id="315" r:id="rId24"/>
    <p:sldId id="316" r:id="rId25"/>
    <p:sldId id="317" r:id="rId26"/>
    <p:sldId id="311" r:id="rId27"/>
    <p:sldId id="31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69C"/>
    <a:srgbClr val="EC1C23"/>
    <a:srgbClr val="BC1B32"/>
    <a:srgbClr val="0138BF"/>
    <a:srgbClr val="265791"/>
    <a:srgbClr val="56D7FE"/>
    <a:srgbClr val="A00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302" autoAdjust="0"/>
    <p:restoredTop sz="94660"/>
  </p:normalViewPr>
  <p:slideViewPr>
    <p:cSldViewPr snapToGrid="0" snapToObjects="1">
      <p:cViewPr>
        <p:scale>
          <a:sx n="74" d="100"/>
          <a:sy n="74" d="100"/>
        </p:scale>
        <p:origin x="-642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jcnewt\Dropbox\2014%20NCCC%20Cost%20Plus\Misc\ERS%20r-usmilk%202000-200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newt\Dropbox\DairyRisk_wJNewton\2014%20AJAE%20AA2014\Excel\Figur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jcnewt\Dropbox\2015%20Farmdoc\LGM\LGM%20Margin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jcnewt\AppData\Local\Microsoft\Windows\INetCache\Content.Outlook\PRJB78SH\Book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jcnewt\Dropbox\2014%20AAEA%20MILC%20Analysis\Excel\MILC%20Analysis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newt\Dropbox\DairyRisk_wJNewton\2014%20AJAE%20AA2014\Excel\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43813563315067"/>
          <c:y val="5.6760563380281702E-2"/>
          <c:w val="0.7716018328535218"/>
          <c:h val="0.68152485245974859"/>
        </c:manualLayout>
      </c:layout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       Total, gross value of production</c:v>
                </c:pt>
              </c:strCache>
            </c:strRef>
          </c:tx>
          <c:spPr>
            <a:ln w="508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Sheet1!$C$2:$O$2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Sheet1!$C$3:$O$3</c:f>
              <c:numCache>
                <c:formatCode>0.00</c:formatCode>
                <c:ptCount val="13"/>
                <c:pt idx="0">
                  <c:v>14.250000000000002</c:v>
                </c:pt>
                <c:pt idx="1">
                  <c:v>17.22</c:v>
                </c:pt>
                <c:pt idx="2">
                  <c:v>14.1</c:v>
                </c:pt>
                <c:pt idx="3">
                  <c:v>14.719999999999999</c:v>
                </c:pt>
                <c:pt idx="4">
                  <c:v>18.68</c:v>
                </c:pt>
                <c:pt idx="5" formatCode="General">
                  <c:v>17.03</c:v>
                </c:pt>
                <c:pt idx="6" formatCode="General">
                  <c:v>14.7</c:v>
                </c:pt>
                <c:pt idx="7" formatCode="General">
                  <c:v>21.150000000000002</c:v>
                </c:pt>
                <c:pt idx="8" formatCode="General">
                  <c:v>20.930000000000003</c:v>
                </c:pt>
                <c:pt idx="9" formatCode="General">
                  <c:v>14.780000000000001</c:v>
                </c:pt>
                <c:pt idx="10" formatCode="General">
                  <c:v>18.07</c:v>
                </c:pt>
                <c:pt idx="11" formatCode="General">
                  <c:v>22.01</c:v>
                </c:pt>
                <c:pt idx="12" formatCode="General">
                  <c:v>21.19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Total costs listed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Sheet1!$C$2:$O$2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Sheet1!$C$6:$O$6</c:f>
              <c:numCache>
                <c:formatCode>General</c:formatCode>
                <c:ptCount val="13"/>
                <c:pt idx="0">
                  <c:v>18.02</c:v>
                </c:pt>
                <c:pt idx="1">
                  <c:v>18.5</c:v>
                </c:pt>
                <c:pt idx="2">
                  <c:v>18.87</c:v>
                </c:pt>
                <c:pt idx="3">
                  <c:v>19.22</c:v>
                </c:pt>
                <c:pt idx="4">
                  <c:v>19.829999999999998</c:v>
                </c:pt>
                <c:pt idx="5">
                  <c:v>18.46</c:v>
                </c:pt>
                <c:pt idx="6">
                  <c:v>19.03</c:v>
                </c:pt>
                <c:pt idx="7">
                  <c:v>20.9</c:v>
                </c:pt>
                <c:pt idx="8">
                  <c:v>24.04</c:v>
                </c:pt>
                <c:pt idx="9">
                  <c:v>22.28</c:v>
                </c:pt>
                <c:pt idx="10">
                  <c:v>20.82</c:v>
                </c:pt>
                <c:pt idx="11">
                  <c:v>23.880000000000003</c:v>
                </c:pt>
                <c:pt idx="12">
                  <c:v>25.39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02624"/>
        <c:axId val="80604160"/>
      </c:lineChart>
      <c:catAx>
        <c:axId val="8060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604160"/>
        <c:crosses val="autoZero"/>
        <c:auto val="1"/>
        <c:lblAlgn val="ctr"/>
        <c:lblOffset val="100"/>
        <c:noMultiLvlLbl val="0"/>
      </c:catAx>
      <c:valAx>
        <c:axId val="80604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$/cwt</a:t>
                </a:r>
              </a:p>
            </c:rich>
          </c:tx>
          <c:layout>
            <c:manualLayout>
              <c:xMode val="edge"/>
              <c:yMode val="edge"/>
              <c:x val="8.032269553671428E-3"/>
              <c:y val="0.3829562609021698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60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9169672538236"/>
          <c:y val="0.10052123312885369"/>
          <c:w val="0.76061257698958484"/>
          <c:h val="0.73886998303366991"/>
        </c:manualLayout>
      </c:layout>
      <c:lineChart>
        <c:grouping val="standard"/>
        <c:varyColors val="0"/>
        <c:ser>
          <c:idx val="1"/>
          <c:order val="0"/>
          <c:tx>
            <c:v>IOFC Margin</c:v>
          </c:tx>
          <c:spPr>
            <a:ln w="762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NASS!$Z$3:$Z$166</c:f>
              <c:numCache>
                <c:formatCode>General</c:formatCode>
                <c:ptCount val="164"/>
                <c:pt idx="0">
                  <c:v>2000</c:v>
                </c:pt>
                <c:pt idx="12">
                  <c:v>2001</c:v>
                </c:pt>
                <c:pt idx="24">
                  <c:v>2002</c:v>
                </c:pt>
                <c:pt idx="36">
                  <c:v>2003</c:v>
                </c:pt>
                <c:pt idx="48">
                  <c:v>2004</c:v>
                </c:pt>
                <c:pt idx="60">
                  <c:v>2005</c:v>
                </c:pt>
                <c:pt idx="72">
                  <c:v>2006</c:v>
                </c:pt>
                <c:pt idx="84">
                  <c:v>2007</c:v>
                </c:pt>
                <c:pt idx="96">
                  <c:v>2008</c:v>
                </c:pt>
                <c:pt idx="108">
                  <c:v>2009</c:v>
                </c:pt>
                <c:pt idx="120">
                  <c:v>2010</c:v>
                </c:pt>
                <c:pt idx="132">
                  <c:v>2011</c:v>
                </c:pt>
                <c:pt idx="144">
                  <c:v>2012</c:v>
                </c:pt>
                <c:pt idx="156">
                  <c:v>2013</c:v>
                </c:pt>
              </c:numCache>
            </c:numRef>
          </c:cat>
          <c:val>
            <c:numRef>
              <c:f>NASS!$T$3:$T$166</c:f>
              <c:numCache>
                <c:formatCode>_(* #,##0.00_);_(* \(#,##0.00\);_(* "-"??_);_(@_)</c:formatCode>
                <c:ptCount val="164"/>
                <c:pt idx="0">
                  <c:v>7.7769565000000007</c:v>
                </c:pt>
                <c:pt idx="1">
                  <c:v>7.3621907500000008</c:v>
                </c:pt>
                <c:pt idx="2">
                  <c:v>7.3636910000000002</c:v>
                </c:pt>
                <c:pt idx="3">
                  <c:v>7.3118172499999998</c:v>
                </c:pt>
                <c:pt idx="4">
                  <c:v>7.0690042499999999</c:v>
                </c:pt>
                <c:pt idx="5">
                  <c:v>7.6725677499999989</c:v>
                </c:pt>
                <c:pt idx="6">
                  <c:v>8.5821517499999995</c:v>
                </c:pt>
                <c:pt idx="7">
                  <c:v>8.6519285000000004</c:v>
                </c:pt>
                <c:pt idx="8">
                  <c:v>8.5948787500000012</c:v>
                </c:pt>
                <c:pt idx="9">
                  <c:v>8.1437659999999994</c:v>
                </c:pt>
                <c:pt idx="10">
                  <c:v>8.0434427500000005</c:v>
                </c:pt>
                <c:pt idx="11">
                  <c:v>8.3018564999999995</c:v>
                </c:pt>
                <c:pt idx="12">
                  <c:v>8.4787832499999993</c:v>
                </c:pt>
                <c:pt idx="13">
                  <c:v>8.3860840000000003</c:v>
                </c:pt>
                <c:pt idx="14">
                  <c:v>9.3753980000000006</c:v>
                </c:pt>
                <c:pt idx="15">
                  <c:v>9.8376167500000005</c:v>
                </c:pt>
                <c:pt idx="16">
                  <c:v>10.685661750000001</c:v>
                </c:pt>
                <c:pt idx="17">
                  <c:v>11.521470750000002</c:v>
                </c:pt>
                <c:pt idx="18">
                  <c:v>11.390141249999999</c:v>
                </c:pt>
                <c:pt idx="19">
                  <c:v>11.611535749999998</c:v>
                </c:pt>
                <c:pt idx="20">
                  <c:v>12.238337250000001</c:v>
                </c:pt>
                <c:pt idx="21">
                  <c:v>11.030427249999999</c:v>
                </c:pt>
                <c:pt idx="22">
                  <c:v>9.7422850000000007</c:v>
                </c:pt>
                <c:pt idx="23">
                  <c:v>8.7451962499999993</c:v>
                </c:pt>
                <c:pt idx="24">
                  <c:v>8.7415105000000004</c:v>
                </c:pt>
                <c:pt idx="25">
                  <c:v>8.5410242499999995</c:v>
                </c:pt>
                <c:pt idx="26">
                  <c:v>8.085606499999999</c:v>
                </c:pt>
                <c:pt idx="27">
                  <c:v>7.8112492499999995</c:v>
                </c:pt>
                <c:pt idx="28">
                  <c:v>7.4424012499999996</c:v>
                </c:pt>
                <c:pt idx="29">
                  <c:v>6.8372952499999995</c:v>
                </c:pt>
                <c:pt idx="30">
                  <c:v>6.1397417499999998</c:v>
                </c:pt>
                <c:pt idx="31">
                  <c:v>5.9940985000000007</c:v>
                </c:pt>
                <c:pt idx="32">
                  <c:v>6.1897264999999999</c:v>
                </c:pt>
                <c:pt idx="33">
                  <c:v>6.9699352499999998</c:v>
                </c:pt>
                <c:pt idx="34">
                  <c:v>6.7812667500000003</c:v>
                </c:pt>
                <c:pt idx="35">
                  <c:v>6.8387910000000005</c:v>
                </c:pt>
                <c:pt idx="36">
                  <c:v>6.6328292499999995</c:v>
                </c:pt>
                <c:pt idx="37">
                  <c:v>6.2697452500000006</c:v>
                </c:pt>
                <c:pt idx="38">
                  <c:v>5.89320925</c:v>
                </c:pt>
                <c:pt idx="39">
                  <c:v>5.8333097499999997</c:v>
                </c:pt>
                <c:pt idx="40">
                  <c:v>5.7128519999999998</c:v>
                </c:pt>
                <c:pt idx="41">
                  <c:v>5.8245837499999995</c:v>
                </c:pt>
                <c:pt idx="42">
                  <c:v>7.0254157499999996</c:v>
                </c:pt>
                <c:pt idx="43">
                  <c:v>8.2526319999999984</c:v>
                </c:pt>
                <c:pt idx="44">
                  <c:v>9.2185707500000014</c:v>
                </c:pt>
                <c:pt idx="45">
                  <c:v>9.8540677499999987</c:v>
                </c:pt>
                <c:pt idx="46">
                  <c:v>9.1555400000000002</c:v>
                </c:pt>
                <c:pt idx="47">
                  <c:v>8.305091749999999</c:v>
                </c:pt>
                <c:pt idx="48">
                  <c:v>7.6373854999999988</c:v>
                </c:pt>
                <c:pt idx="49">
                  <c:v>7.7475282500000002</c:v>
                </c:pt>
                <c:pt idx="50">
                  <c:v>9.0595910000000011</c:v>
                </c:pt>
                <c:pt idx="51">
                  <c:v>11.5376675</c:v>
                </c:pt>
                <c:pt idx="52">
                  <c:v>12.617692499999999</c:v>
                </c:pt>
                <c:pt idx="53">
                  <c:v>11.7087845</c:v>
                </c:pt>
                <c:pt idx="54">
                  <c:v>9.8716450000000009</c:v>
                </c:pt>
                <c:pt idx="55">
                  <c:v>9.646018999999999</c:v>
                </c:pt>
                <c:pt idx="56">
                  <c:v>10.44145475</c:v>
                </c:pt>
                <c:pt idx="57">
                  <c:v>10.711687250000001</c:v>
                </c:pt>
                <c:pt idx="58">
                  <c:v>11.481795000000002</c:v>
                </c:pt>
                <c:pt idx="59">
                  <c:v>11.759317999999999</c:v>
                </c:pt>
                <c:pt idx="60">
                  <c:v>11.150385</c:v>
                </c:pt>
                <c:pt idx="61">
                  <c:v>10.91461425</c:v>
                </c:pt>
                <c:pt idx="62">
                  <c:v>10.731051999999998</c:v>
                </c:pt>
                <c:pt idx="63">
                  <c:v>10.223059499999998</c:v>
                </c:pt>
                <c:pt idx="64">
                  <c:v>9.6156299999999995</c:v>
                </c:pt>
                <c:pt idx="65">
                  <c:v>9.1761079999999993</c:v>
                </c:pt>
                <c:pt idx="66">
                  <c:v>9.4573295000000002</c:v>
                </c:pt>
                <c:pt idx="67">
                  <c:v>9.7562427500000002</c:v>
                </c:pt>
                <c:pt idx="68">
                  <c:v>10.50839075</c:v>
                </c:pt>
                <c:pt idx="69">
                  <c:v>10.874652749999999</c:v>
                </c:pt>
                <c:pt idx="70">
                  <c:v>10.614424</c:v>
                </c:pt>
                <c:pt idx="71">
                  <c:v>10.010667750000001</c:v>
                </c:pt>
                <c:pt idx="72">
                  <c:v>9.6949260000000006</c:v>
                </c:pt>
                <c:pt idx="73">
                  <c:v>8.6749752499999992</c:v>
                </c:pt>
                <c:pt idx="74">
                  <c:v>7.7334512499999999</c:v>
                </c:pt>
                <c:pt idx="75">
                  <c:v>7.0457879999999999</c:v>
                </c:pt>
                <c:pt idx="76">
                  <c:v>6.7635144999999994</c:v>
                </c:pt>
                <c:pt idx="77">
                  <c:v>6.72977925</c:v>
                </c:pt>
                <c:pt idx="78">
                  <c:v>6.8101520000000004</c:v>
                </c:pt>
                <c:pt idx="79">
                  <c:v>7.0765752499999994</c:v>
                </c:pt>
                <c:pt idx="80">
                  <c:v>7.7639515000000001</c:v>
                </c:pt>
                <c:pt idx="81">
                  <c:v>7.9351075000000009</c:v>
                </c:pt>
                <c:pt idx="82">
                  <c:v>7.9267070000000004</c:v>
                </c:pt>
                <c:pt idx="83">
                  <c:v>8.0072980000000005</c:v>
                </c:pt>
                <c:pt idx="84">
                  <c:v>8.2518807500000015</c:v>
                </c:pt>
                <c:pt idx="85">
                  <c:v>8.0719145000000001</c:v>
                </c:pt>
                <c:pt idx="86">
                  <c:v>8.7675982499999989</c:v>
                </c:pt>
                <c:pt idx="87">
                  <c:v>9.8177017500000012</c:v>
                </c:pt>
                <c:pt idx="88">
                  <c:v>10.822940249999998</c:v>
                </c:pt>
                <c:pt idx="89">
                  <c:v>12.869277</c:v>
                </c:pt>
                <c:pt idx="90">
                  <c:v>14.629336500000001</c:v>
                </c:pt>
                <c:pt idx="91">
                  <c:v>14.626191500000001</c:v>
                </c:pt>
                <c:pt idx="92">
                  <c:v>14.451074500000001</c:v>
                </c:pt>
                <c:pt idx="93">
                  <c:v>14.078508749999997</c:v>
                </c:pt>
                <c:pt idx="94">
                  <c:v>14.307246749999997</c:v>
                </c:pt>
                <c:pt idx="95">
                  <c:v>13.28940225</c:v>
                </c:pt>
                <c:pt idx="96">
                  <c:v>11.95661275</c:v>
                </c:pt>
                <c:pt idx="97">
                  <c:v>9.8074347500000023</c:v>
                </c:pt>
                <c:pt idx="98">
                  <c:v>8.6617372500000016</c:v>
                </c:pt>
                <c:pt idx="99">
                  <c:v>7.8991577500000005</c:v>
                </c:pt>
                <c:pt idx="100">
                  <c:v>7.9184747499999979</c:v>
                </c:pt>
                <c:pt idx="101">
                  <c:v>8.1928640000000001</c:v>
                </c:pt>
                <c:pt idx="102">
                  <c:v>8.3235537499999985</c:v>
                </c:pt>
                <c:pt idx="103">
                  <c:v>7.679286249999997</c:v>
                </c:pt>
                <c:pt idx="104">
                  <c:v>7.8110357499999985</c:v>
                </c:pt>
                <c:pt idx="105">
                  <c:v>8.7396129999999985</c:v>
                </c:pt>
                <c:pt idx="106">
                  <c:v>8.3316392500000021</c:v>
                </c:pt>
                <c:pt idx="107">
                  <c:v>7.1064192500000001</c:v>
                </c:pt>
                <c:pt idx="108">
                  <c:v>4.3259812499999999</c:v>
                </c:pt>
                <c:pt idx="109">
                  <c:v>3.3031269999999999</c:v>
                </c:pt>
                <c:pt idx="110">
                  <c:v>3.6342750000000024</c:v>
                </c:pt>
                <c:pt idx="111">
                  <c:v>3.5642355000000006</c:v>
                </c:pt>
                <c:pt idx="112">
                  <c:v>2.6546277500000013</c:v>
                </c:pt>
                <c:pt idx="113">
                  <c:v>2.1472615000000008</c:v>
                </c:pt>
                <c:pt idx="114">
                  <c:v>3.0510837500000001</c:v>
                </c:pt>
                <c:pt idx="115">
                  <c:v>3.928104750000001</c:v>
                </c:pt>
                <c:pt idx="116">
                  <c:v>5.1157887500000001</c:v>
                </c:pt>
                <c:pt idx="117">
                  <c:v>6.4400704999999991</c:v>
                </c:pt>
                <c:pt idx="118">
                  <c:v>7.465193750000001</c:v>
                </c:pt>
                <c:pt idx="119">
                  <c:v>8.6872992500000006</c:v>
                </c:pt>
                <c:pt idx="120">
                  <c:v>8.3158982500000018</c:v>
                </c:pt>
                <c:pt idx="121">
                  <c:v>8.3967667500000012</c:v>
                </c:pt>
                <c:pt idx="122">
                  <c:v>7.4304265000000012</c:v>
                </c:pt>
                <c:pt idx="123">
                  <c:v>7.2532952499999999</c:v>
                </c:pt>
                <c:pt idx="124">
                  <c:v>7.5932584999999992</c:v>
                </c:pt>
                <c:pt idx="125">
                  <c:v>7.9639690000000005</c:v>
                </c:pt>
                <c:pt idx="126">
                  <c:v>8.2601987500000007</c:v>
                </c:pt>
                <c:pt idx="127">
                  <c:v>8.7566439999999997</c:v>
                </c:pt>
                <c:pt idx="128">
                  <c:v>9.3853484999999992</c:v>
                </c:pt>
                <c:pt idx="129">
                  <c:v>9.8827552499999989</c:v>
                </c:pt>
                <c:pt idx="130">
                  <c:v>8.9037769999999981</c:v>
                </c:pt>
                <c:pt idx="131">
                  <c:v>7.284681749999999</c:v>
                </c:pt>
                <c:pt idx="132">
                  <c:v>7.0338989999999999</c:v>
                </c:pt>
                <c:pt idx="133">
                  <c:v>8.6738715000000024</c:v>
                </c:pt>
                <c:pt idx="134">
                  <c:v>10.065305499999997</c:v>
                </c:pt>
                <c:pt idx="135">
                  <c:v>8.1956122500000017</c:v>
                </c:pt>
                <c:pt idx="136">
                  <c:v>7.777255000000002</c:v>
                </c:pt>
                <c:pt idx="137">
                  <c:v>9.3357417500000004</c:v>
                </c:pt>
                <c:pt idx="138">
                  <c:v>9.9836819999999982</c:v>
                </c:pt>
                <c:pt idx="139">
                  <c:v>9.4492297500000006</c:v>
                </c:pt>
                <c:pt idx="140">
                  <c:v>9.1091120000000014</c:v>
                </c:pt>
                <c:pt idx="141">
                  <c:v>8.777554499999999</c:v>
                </c:pt>
                <c:pt idx="142">
                  <c:v>9.2880284999999994</c:v>
                </c:pt>
                <c:pt idx="143">
                  <c:v>8.7169645000000013</c:v>
                </c:pt>
                <c:pt idx="144">
                  <c:v>7.5744264999999995</c:v>
                </c:pt>
                <c:pt idx="145">
                  <c:v>5.8219964999999991</c:v>
                </c:pt>
                <c:pt idx="146">
                  <c:v>4.9442874999999997</c:v>
                </c:pt>
                <c:pt idx="147">
                  <c:v>4.2645165000000009</c:v>
                </c:pt>
                <c:pt idx="148">
                  <c:v>3.4121765000000011</c:v>
                </c:pt>
                <c:pt idx="149">
                  <c:v>3.5065274999999989</c:v>
                </c:pt>
                <c:pt idx="150">
                  <c:v>2.7363309999999981</c:v>
                </c:pt>
                <c:pt idx="151">
                  <c:v>2.9829645000000014</c:v>
                </c:pt>
                <c:pt idx="152">
                  <c:v>5.5090385000000008</c:v>
                </c:pt>
                <c:pt idx="153">
                  <c:v>7.7425630000000005</c:v>
                </c:pt>
                <c:pt idx="154">
                  <c:v>8.1009899999999995</c:v>
                </c:pt>
                <c:pt idx="155">
                  <c:v>7.1803740000000005</c:v>
                </c:pt>
                <c:pt idx="156">
                  <c:v>6.2896955000000005</c:v>
                </c:pt>
                <c:pt idx="157">
                  <c:v>5.7220370000000003</c:v>
                </c:pt>
                <c:pt idx="158">
                  <c:v>5.224978250000003</c:v>
                </c:pt>
                <c:pt idx="159">
                  <c:v>5.9748695000000005</c:v>
                </c:pt>
                <c:pt idx="160">
                  <c:v>5.7718419999999995</c:v>
                </c:pt>
                <c:pt idx="161">
                  <c:v>5.3840785000000011</c:v>
                </c:pt>
                <c:pt idx="162">
                  <c:v>4.8496515000000002</c:v>
                </c:pt>
                <c:pt idx="163">
                  <c:v>6.6808602500000003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36768"/>
        <c:axId val="82367232"/>
      </c:lineChart>
      <c:catAx>
        <c:axId val="8233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1"/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82367232"/>
        <c:crosses val="autoZero"/>
        <c:auto val="1"/>
        <c:lblAlgn val="ctr"/>
        <c:lblOffset val="100"/>
        <c:noMultiLvlLbl val="0"/>
      </c:catAx>
      <c:valAx>
        <c:axId val="82367232"/>
        <c:scaling>
          <c:orientation val="minMax"/>
          <c:max val="2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$/hundredweight</a:t>
                </a:r>
                <a:endParaRPr lang="en-US" dirty="0"/>
              </a:p>
            </c:rich>
          </c:tx>
          <c:layout/>
          <c:overlay val="0"/>
        </c:title>
        <c:numFmt formatCode="_(* #,##0_);_(* \(#,##0\);_(* &quot;-&quot;_);_(@_)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82336768"/>
        <c:crosses val="autoZero"/>
        <c:crossBetween val="between"/>
        <c:majorUnit val="5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 b="0">
          <a:solidFill>
            <a:schemeClr val="bg1">
              <a:lumMod val="6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Premium Rates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c:rich>
      </c:tx>
      <c:layout>
        <c:manualLayout>
          <c:xMode val="edge"/>
          <c:yMode val="edge"/>
          <c:x val="2.4764352934423485E-3"/>
          <c:y val="2.323921423884514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4 M lbs PH</c:v>
                </c:pt>
              </c:strCache>
            </c:strRef>
          </c:tx>
          <c:spPr>
            <a:pattFill prst="pct70">
              <a:fgClr>
                <a:srgbClr val="FFC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_("$"* #,##0.00_);_("$"* \(#,##0.00\);_("$"* "-"??_);_(@_)</c:formatCode>
                <c:ptCount val="9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</c:v>
                </c:pt>
                <c:pt idx="1">
                  <c:v>0.01</c:v>
                </c:pt>
                <c:pt idx="2">
                  <c:v>2.5000000000000001E-2</c:v>
                </c:pt>
                <c:pt idx="3">
                  <c:v>0.04</c:v>
                </c:pt>
                <c:pt idx="4">
                  <c:v>5.5E-2</c:v>
                </c:pt>
                <c:pt idx="5">
                  <c:v>0.09</c:v>
                </c:pt>
                <c:pt idx="6">
                  <c:v>0.217</c:v>
                </c:pt>
                <c:pt idx="7">
                  <c:v>0.3</c:v>
                </c:pt>
                <c:pt idx="8">
                  <c:v>0.47499999999999998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4 M lbs PH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_("$"* #,##0.00_);_("$"* \(#,##0.00\);_("$"* "-"??_);_(@_)</c:formatCode>
                <c:ptCount val="9"/>
                <c:pt idx="0">
                  <c:v>4</c:v>
                </c:pt>
                <c:pt idx="1">
                  <c:v>4.5</c:v>
                </c:pt>
                <c:pt idx="2">
                  <c:v>5</c:v>
                </c:pt>
                <c:pt idx="3">
                  <c:v>5.5</c:v>
                </c:pt>
                <c:pt idx="4">
                  <c:v>6</c:v>
                </c:pt>
                <c:pt idx="5">
                  <c:v>6.5</c:v>
                </c:pt>
                <c:pt idx="6">
                  <c:v>7</c:v>
                </c:pt>
                <c:pt idx="7">
                  <c:v>7.5</c:v>
                </c:pt>
                <c:pt idx="8">
                  <c:v>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0.1</c:v>
                </c:pt>
                <c:pt idx="4">
                  <c:v>0.155</c:v>
                </c:pt>
                <c:pt idx="5">
                  <c:v>0.28999999999999998</c:v>
                </c:pt>
                <c:pt idx="6">
                  <c:v>0.83</c:v>
                </c:pt>
                <c:pt idx="7">
                  <c:v>1.06</c:v>
                </c:pt>
                <c:pt idx="8">
                  <c:v>1.36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84245888"/>
        <c:axId val="84251776"/>
      </c:barChart>
      <c:catAx>
        <c:axId val="84245888"/>
        <c:scaling>
          <c:orientation val="minMax"/>
        </c:scaling>
        <c:delete val="0"/>
        <c:axPos val="b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4251776"/>
        <c:crosses val="autoZero"/>
        <c:auto val="1"/>
        <c:lblAlgn val="ctr"/>
        <c:lblOffset val="100"/>
        <c:noMultiLvlLbl val="0"/>
      </c:catAx>
      <c:valAx>
        <c:axId val="84251776"/>
        <c:scaling>
          <c:orientation val="minMax"/>
        </c:scaling>
        <c:delete val="0"/>
        <c:axPos val="l"/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424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+mj-lt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400994071408"/>
          <c:y val="6.9463323663489451E-2"/>
          <c:w val="0.87339316459049088"/>
          <c:h val="0.65915503983054735"/>
        </c:manualLayout>
      </c:layout>
      <c:barChart>
        <c:barDir val="col"/>
        <c:grouping val="clustered"/>
        <c:varyColors val="0"/>
        <c:ser>
          <c:idx val="6"/>
          <c:order val="6"/>
          <c:tx>
            <c:strRef>
              <c:f>'10 month'!$A$9</c:f>
              <c:strCache>
                <c:ptCount val="1"/>
              </c:strCache>
            </c:strRef>
          </c:tx>
          <c:spPr>
            <a:solidFill>
              <a:schemeClr val="bg1">
                <a:lumMod val="85000"/>
                <a:alpha val="63000"/>
              </a:schemeClr>
            </a:solidFill>
            <a:ln>
              <a:noFill/>
            </a:ln>
            <a:effectLst/>
          </c:spPr>
          <c:invertIfNegative val="0"/>
          <c:cat>
            <c:strRef>
              <c:f>'10 month'!$B$2:$BN$2</c:f>
              <c:strCache>
                <c:ptCount val="64"/>
                <c:pt idx="0">
                  <c:v>Jan</c:v>
                </c:pt>
                <c:pt idx="2">
                  <c:v>Mar</c:v>
                </c:pt>
                <c:pt idx="4">
                  <c:v>May</c:v>
                </c:pt>
                <c:pt idx="6">
                  <c:v>Jul</c:v>
                </c:pt>
                <c:pt idx="8">
                  <c:v>Sep</c:v>
                </c:pt>
                <c:pt idx="11">
                  <c:v>Jan</c:v>
                </c:pt>
                <c:pt idx="13">
                  <c:v>Mar</c:v>
                </c:pt>
                <c:pt idx="15">
                  <c:v>May</c:v>
                </c:pt>
                <c:pt idx="17">
                  <c:v>Jul</c:v>
                </c:pt>
                <c:pt idx="19">
                  <c:v>Sep</c:v>
                </c:pt>
                <c:pt idx="22">
                  <c:v>Jan</c:v>
                </c:pt>
                <c:pt idx="24">
                  <c:v>Mar</c:v>
                </c:pt>
                <c:pt idx="26">
                  <c:v>May</c:v>
                </c:pt>
                <c:pt idx="28">
                  <c:v>Jul</c:v>
                </c:pt>
                <c:pt idx="30">
                  <c:v>Sep</c:v>
                </c:pt>
                <c:pt idx="33">
                  <c:v>Jan</c:v>
                </c:pt>
                <c:pt idx="35">
                  <c:v>Mar</c:v>
                </c:pt>
                <c:pt idx="37">
                  <c:v>May</c:v>
                </c:pt>
                <c:pt idx="39">
                  <c:v>Jul</c:v>
                </c:pt>
                <c:pt idx="41">
                  <c:v>Sep</c:v>
                </c:pt>
                <c:pt idx="44">
                  <c:v>Jan</c:v>
                </c:pt>
                <c:pt idx="46">
                  <c:v>Mar</c:v>
                </c:pt>
                <c:pt idx="48">
                  <c:v>May</c:v>
                </c:pt>
                <c:pt idx="50">
                  <c:v>Jul</c:v>
                </c:pt>
                <c:pt idx="52">
                  <c:v>Sep</c:v>
                </c:pt>
                <c:pt idx="55">
                  <c:v>Jan</c:v>
                </c:pt>
                <c:pt idx="57">
                  <c:v>Mar</c:v>
                </c:pt>
                <c:pt idx="59">
                  <c:v>May</c:v>
                </c:pt>
                <c:pt idx="61">
                  <c:v>Jul</c:v>
                </c:pt>
                <c:pt idx="63">
                  <c:v>Sep</c:v>
                </c:pt>
              </c:strCache>
            </c:strRef>
          </c:cat>
          <c:val>
            <c:numRef>
              <c:f>'10 month'!$B$9:$BN$9</c:f>
              <c:numCache>
                <c:formatCode>General</c:formatCode>
                <c:ptCount val="6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0950656"/>
        <c:axId val="90960640"/>
      </c:barChart>
      <c:lineChart>
        <c:grouping val="standard"/>
        <c:varyColors val="0"/>
        <c:ser>
          <c:idx val="0"/>
          <c:order val="0"/>
          <c:tx>
            <c:strRef>
              <c:f>'10 month'!$A$3</c:f>
              <c:strCache>
                <c:ptCount val="1"/>
                <c:pt idx="0">
                  <c:v>Nov 2008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circle"/>
              <c:size val="7"/>
              <c:spPr>
                <a:solidFill>
                  <a:schemeClr val="accent1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</c:dPt>
          <c:cat>
            <c:multiLvlStrRef>
              <c:f>'10 month'!$B$1:$BN$2</c:f>
              <c:multiLvlStrCache>
                <c:ptCount val="64"/>
                <c:lvl>
                  <c:pt idx="0">
                    <c:v>Jan</c:v>
                  </c:pt>
                  <c:pt idx="2">
                    <c:v>Mar</c:v>
                  </c:pt>
                  <c:pt idx="4">
                    <c:v>May</c:v>
                  </c:pt>
                  <c:pt idx="6">
                    <c:v>Jul</c:v>
                  </c:pt>
                  <c:pt idx="8">
                    <c:v>Sep</c:v>
                  </c:pt>
                  <c:pt idx="11">
                    <c:v>Jan</c:v>
                  </c:pt>
                  <c:pt idx="13">
                    <c:v>Mar</c:v>
                  </c:pt>
                  <c:pt idx="15">
                    <c:v>May</c:v>
                  </c:pt>
                  <c:pt idx="17">
                    <c:v>Jul</c:v>
                  </c:pt>
                  <c:pt idx="19">
                    <c:v>Sep</c:v>
                  </c:pt>
                  <c:pt idx="22">
                    <c:v>Jan</c:v>
                  </c:pt>
                  <c:pt idx="24">
                    <c:v>Mar</c:v>
                  </c:pt>
                  <c:pt idx="26">
                    <c:v>May</c:v>
                  </c:pt>
                  <c:pt idx="28">
                    <c:v>Jul</c:v>
                  </c:pt>
                  <c:pt idx="30">
                    <c:v>Sep</c:v>
                  </c:pt>
                  <c:pt idx="33">
                    <c:v>Jan</c:v>
                  </c:pt>
                  <c:pt idx="35">
                    <c:v>Mar</c:v>
                  </c:pt>
                  <c:pt idx="37">
                    <c:v>May</c:v>
                  </c:pt>
                  <c:pt idx="39">
                    <c:v>Jul</c:v>
                  </c:pt>
                  <c:pt idx="41">
                    <c:v>Sep</c:v>
                  </c:pt>
                  <c:pt idx="44">
                    <c:v>Jan</c:v>
                  </c:pt>
                  <c:pt idx="46">
                    <c:v>Mar</c:v>
                  </c:pt>
                  <c:pt idx="48">
                    <c:v>May</c:v>
                  </c:pt>
                  <c:pt idx="50">
                    <c:v>Jul</c:v>
                  </c:pt>
                  <c:pt idx="52">
                    <c:v>Sep</c:v>
                  </c:pt>
                  <c:pt idx="55">
                    <c:v>Jan</c:v>
                  </c:pt>
                  <c:pt idx="57">
                    <c:v>Mar</c:v>
                  </c:pt>
                  <c:pt idx="59">
                    <c:v>May</c:v>
                  </c:pt>
                  <c:pt idx="61">
                    <c:v>Jul</c:v>
                  </c:pt>
                  <c:pt idx="63">
                    <c:v>Sep</c:v>
                  </c:pt>
                </c:lvl>
                <c:lvl>
                  <c:pt idx="0">
                    <c:v>2009</c:v>
                  </c:pt>
                  <c:pt idx="11">
                    <c:v>2010</c:v>
                  </c:pt>
                  <c:pt idx="22">
                    <c:v>2011</c:v>
                  </c:pt>
                  <c:pt idx="33">
                    <c:v>2012</c:v>
                  </c:pt>
                  <c:pt idx="44">
                    <c:v>2013</c:v>
                  </c:pt>
                  <c:pt idx="55">
                    <c:v>2014</c:v>
                  </c:pt>
                </c:lvl>
              </c:multiLvlStrCache>
            </c:multiLvlStrRef>
          </c:cat>
          <c:val>
            <c:numRef>
              <c:f>'10 month'!$B$3:$BN$3</c:f>
              <c:numCache>
                <c:formatCode>General</c:formatCode>
                <c:ptCount val="65"/>
                <c:pt idx="0">
                  <c:v>7.28</c:v>
                </c:pt>
                <c:pt idx="1">
                  <c:v>7.1</c:v>
                </c:pt>
                <c:pt idx="2">
                  <c:v>7.03</c:v>
                </c:pt>
                <c:pt idx="3">
                  <c:v>6.97</c:v>
                </c:pt>
                <c:pt idx="4">
                  <c:v>7.1</c:v>
                </c:pt>
                <c:pt idx="5">
                  <c:v>7.39</c:v>
                </c:pt>
                <c:pt idx="6">
                  <c:v>7.69</c:v>
                </c:pt>
                <c:pt idx="7">
                  <c:v>7.93</c:v>
                </c:pt>
                <c:pt idx="8">
                  <c:v>8.02</c:v>
                </c:pt>
                <c:pt idx="9">
                  <c:v>8.08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'10 month'!$A$4</c:f>
              <c:strCache>
                <c:ptCount val="1"/>
                <c:pt idx="0">
                  <c:v>Nov 2009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circle"/>
              <c:size val="7"/>
              <c:spPr>
                <a:solidFill>
                  <a:srgbClr val="00B0F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</c:dPt>
          <c:cat>
            <c:multiLvlStrRef>
              <c:f>'10 month'!$B$1:$BN$2</c:f>
              <c:multiLvlStrCache>
                <c:ptCount val="64"/>
                <c:lvl>
                  <c:pt idx="0">
                    <c:v>Jan</c:v>
                  </c:pt>
                  <c:pt idx="2">
                    <c:v>Mar</c:v>
                  </c:pt>
                  <c:pt idx="4">
                    <c:v>May</c:v>
                  </c:pt>
                  <c:pt idx="6">
                    <c:v>Jul</c:v>
                  </c:pt>
                  <c:pt idx="8">
                    <c:v>Sep</c:v>
                  </c:pt>
                  <c:pt idx="11">
                    <c:v>Jan</c:v>
                  </c:pt>
                  <c:pt idx="13">
                    <c:v>Mar</c:v>
                  </c:pt>
                  <c:pt idx="15">
                    <c:v>May</c:v>
                  </c:pt>
                  <c:pt idx="17">
                    <c:v>Jul</c:v>
                  </c:pt>
                  <c:pt idx="19">
                    <c:v>Sep</c:v>
                  </c:pt>
                  <c:pt idx="22">
                    <c:v>Jan</c:v>
                  </c:pt>
                  <c:pt idx="24">
                    <c:v>Mar</c:v>
                  </c:pt>
                  <c:pt idx="26">
                    <c:v>May</c:v>
                  </c:pt>
                  <c:pt idx="28">
                    <c:v>Jul</c:v>
                  </c:pt>
                  <c:pt idx="30">
                    <c:v>Sep</c:v>
                  </c:pt>
                  <c:pt idx="33">
                    <c:v>Jan</c:v>
                  </c:pt>
                  <c:pt idx="35">
                    <c:v>Mar</c:v>
                  </c:pt>
                  <c:pt idx="37">
                    <c:v>May</c:v>
                  </c:pt>
                  <c:pt idx="39">
                    <c:v>Jul</c:v>
                  </c:pt>
                  <c:pt idx="41">
                    <c:v>Sep</c:v>
                  </c:pt>
                  <c:pt idx="44">
                    <c:v>Jan</c:v>
                  </c:pt>
                  <c:pt idx="46">
                    <c:v>Mar</c:v>
                  </c:pt>
                  <c:pt idx="48">
                    <c:v>May</c:v>
                  </c:pt>
                  <c:pt idx="50">
                    <c:v>Jul</c:v>
                  </c:pt>
                  <c:pt idx="52">
                    <c:v>Sep</c:v>
                  </c:pt>
                  <c:pt idx="55">
                    <c:v>Jan</c:v>
                  </c:pt>
                  <c:pt idx="57">
                    <c:v>Mar</c:v>
                  </c:pt>
                  <c:pt idx="59">
                    <c:v>May</c:v>
                  </c:pt>
                  <c:pt idx="61">
                    <c:v>Jul</c:v>
                  </c:pt>
                  <c:pt idx="63">
                    <c:v>Sep</c:v>
                  </c:pt>
                </c:lvl>
                <c:lvl>
                  <c:pt idx="0">
                    <c:v>2009</c:v>
                  </c:pt>
                  <c:pt idx="11">
                    <c:v>2010</c:v>
                  </c:pt>
                  <c:pt idx="22">
                    <c:v>2011</c:v>
                  </c:pt>
                  <c:pt idx="33">
                    <c:v>2012</c:v>
                  </c:pt>
                  <c:pt idx="44">
                    <c:v>2013</c:v>
                  </c:pt>
                  <c:pt idx="55">
                    <c:v>2014</c:v>
                  </c:pt>
                </c:lvl>
              </c:multiLvlStrCache>
            </c:multiLvlStrRef>
          </c:cat>
          <c:val>
            <c:numRef>
              <c:f>'10 month'!$B$4:$BN$4</c:f>
              <c:numCache>
                <c:formatCode>General</c:formatCode>
                <c:ptCount val="65"/>
                <c:pt idx="11">
                  <c:v>6.66</c:v>
                </c:pt>
                <c:pt idx="12">
                  <c:v>6.72</c:v>
                </c:pt>
                <c:pt idx="13">
                  <c:v>7.04</c:v>
                </c:pt>
                <c:pt idx="14">
                  <c:v>7.22</c:v>
                </c:pt>
                <c:pt idx="15">
                  <c:v>7.37</c:v>
                </c:pt>
                <c:pt idx="16">
                  <c:v>7.52</c:v>
                </c:pt>
                <c:pt idx="17">
                  <c:v>7.7</c:v>
                </c:pt>
                <c:pt idx="18">
                  <c:v>7.73</c:v>
                </c:pt>
                <c:pt idx="19">
                  <c:v>7.7</c:v>
                </c:pt>
                <c:pt idx="20">
                  <c:v>7.5890000000000004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'10 month'!$A$5</c:f>
              <c:strCache>
                <c:ptCount val="1"/>
                <c:pt idx="0">
                  <c:v>Nov 2010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B0F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</c:dPt>
          <c:cat>
            <c:multiLvlStrRef>
              <c:f>'10 month'!$B$1:$BN$2</c:f>
              <c:multiLvlStrCache>
                <c:ptCount val="64"/>
                <c:lvl>
                  <c:pt idx="0">
                    <c:v>Jan</c:v>
                  </c:pt>
                  <c:pt idx="2">
                    <c:v>Mar</c:v>
                  </c:pt>
                  <c:pt idx="4">
                    <c:v>May</c:v>
                  </c:pt>
                  <c:pt idx="6">
                    <c:v>Jul</c:v>
                  </c:pt>
                  <c:pt idx="8">
                    <c:v>Sep</c:v>
                  </c:pt>
                  <c:pt idx="11">
                    <c:v>Jan</c:v>
                  </c:pt>
                  <c:pt idx="13">
                    <c:v>Mar</c:v>
                  </c:pt>
                  <c:pt idx="15">
                    <c:v>May</c:v>
                  </c:pt>
                  <c:pt idx="17">
                    <c:v>Jul</c:v>
                  </c:pt>
                  <c:pt idx="19">
                    <c:v>Sep</c:v>
                  </c:pt>
                  <c:pt idx="22">
                    <c:v>Jan</c:v>
                  </c:pt>
                  <c:pt idx="24">
                    <c:v>Mar</c:v>
                  </c:pt>
                  <c:pt idx="26">
                    <c:v>May</c:v>
                  </c:pt>
                  <c:pt idx="28">
                    <c:v>Jul</c:v>
                  </c:pt>
                  <c:pt idx="30">
                    <c:v>Sep</c:v>
                  </c:pt>
                  <c:pt idx="33">
                    <c:v>Jan</c:v>
                  </c:pt>
                  <c:pt idx="35">
                    <c:v>Mar</c:v>
                  </c:pt>
                  <c:pt idx="37">
                    <c:v>May</c:v>
                  </c:pt>
                  <c:pt idx="39">
                    <c:v>Jul</c:v>
                  </c:pt>
                  <c:pt idx="41">
                    <c:v>Sep</c:v>
                  </c:pt>
                  <c:pt idx="44">
                    <c:v>Jan</c:v>
                  </c:pt>
                  <c:pt idx="46">
                    <c:v>Mar</c:v>
                  </c:pt>
                  <c:pt idx="48">
                    <c:v>May</c:v>
                  </c:pt>
                  <c:pt idx="50">
                    <c:v>Jul</c:v>
                  </c:pt>
                  <c:pt idx="52">
                    <c:v>Sep</c:v>
                  </c:pt>
                  <c:pt idx="55">
                    <c:v>Jan</c:v>
                  </c:pt>
                  <c:pt idx="57">
                    <c:v>Mar</c:v>
                  </c:pt>
                  <c:pt idx="59">
                    <c:v>May</c:v>
                  </c:pt>
                  <c:pt idx="61">
                    <c:v>Jul</c:v>
                  </c:pt>
                  <c:pt idx="63">
                    <c:v>Sep</c:v>
                  </c:pt>
                </c:lvl>
                <c:lvl>
                  <c:pt idx="0">
                    <c:v>2009</c:v>
                  </c:pt>
                  <c:pt idx="11">
                    <c:v>2010</c:v>
                  </c:pt>
                  <c:pt idx="22">
                    <c:v>2011</c:v>
                  </c:pt>
                  <c:pt idx="33">
                    <c:v>2012</c:v>
                  </c:pt>
                  <c:pt idx="44">
                    <c:v>2013</c:v>
                  </c:pt>
                  <c:pt idx="55">
                    <c:v>2014</c:v>
                  </c:pt>
                </c:lvl>
              </c:multiLvlStrCache>
            </c:multiLvlStrRef>
          </c:cat>
          <c:val>
            <c:numRef>
              <c:f>'10 month'!$B$5:$BN$5</c:f>
              <c:numCache>
                <c:formatCode>General</c:formatCode>
                <c:ptCount val="65"/>
                <c:pt idx="22">
                  <c:v>3.97</c:v>
                </c:pt>
                <c:pt idx="23">
                  <c:v>3.93</c:v>
                </c:pt>
                <c:pt idx="24">
                  <c:v>3.94</c:v>
                </c:pt>
                <c:pt idx="25">
                  <c:v>3.89</c:v>
                </c:pt>
                <c:pt idx="26">
                  <c:v>3.98</c:v>
                </c:pt>
                <c:pt idx="27">
                  <c:v>4.16</c:v>
                </c:pt>
                <c:pt idx="28">
                  <c:v>4.83</c:v>
                </c:pt>
                <c:pt idx="29">
                  <c:v>5.3</c:v>
                </c:pt>
                <c:pt idx="30">
                  <c:v>5.74</c:v>
                </c:pt>
                <c:pt idx="31">
                  <c:v>6.06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'10 month'!$A$6</c:f>
              <c:strCache>
                <c:ptCount val="1"/>
                <c:pt idx="0">
                  <c:v>Nov 2011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33"/>
            <c:marker>
              <c:symbol val="circle"/>
              <c:size val="7"/>
              <c:spPr>
                <a:solidFill>
                  <a:srgbClr val="00B0F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</c:dPt>
          <c:cat>
            <c:multiLvlStrRef>
              <c:f>'10 month'!$B$1:$BN$2</c:f>
              <c:multiLvlStrCache>
                <c:ptCount val="64"/>
                <c:lvl>
                  <c:pt idx="0">
                    <c:v>Jan</c:v>
                  </c:pt>
                  <c:pt idx="2">
                    <c:v>Mar</c:v>
                  </c:pt>
                  <c:pt idx="4">
                    <c:v>May</c:v>
                  </c:pt>
                  <c:pt idx="6">
                    <c:v>Jul</c:v>
                  </c:pt>
                  <c:pt idx="8">
                    <c:v>Sep</c:v>
                  </c:pt>
                  <c:pt idx="11">
                    <c:v>Jan</c:v>
                  </c:pt>
                  <c:pt idx="13">
                    <c:v>Mar</c:v>
                  </c:pt>
                  <c:pt idx="15">
                    <c:v>May</c:v>
                  </c:pt>
                  <c:pt idx="17">
                    <c:v>Jul</c:v>
                  </c:pt>
                  <c:pt idx="19">
                    <c:v>Sep</c:v>
                  </c:pt>
                  <c:pt idx="22">
                    <c:v>Jan</c:v>
                  </c:pt>
                  <c:pt idx="24">
                    <c:v>Mar</c:v>
                  </c:pt>
                  <c:pt idx="26">
                    <c:v>May</c:v>
                  </c:pt>
                  <c:pt idx="28">
                    <c:v>Jul</c:v>
                  </c:pt>
                  <c:pt idx="30">
                    <c:v>Sep</c:v>
                  </c:pt>
                  <c:pt idx="33">
                    <c:v>Jan</c:v>
                  </c:pt>
                  <c:pt idx="35">
                    <c:v>Mar</c:v>
                  </c:pt>
                  <c:pt idx="37">
                    <c:v>May</c:v>
                  </c:pt>
                  <c:pt idx="39">
                    <c:v>Jul</c:v>
                  </c:pt>
                  <c:pt idx="41">
                    <c:v>Sep</c:v>
                  </c:pt>
                  <c:pt idx="44">
                    <c:v>Jan</c:v>
                  </c:pt>
                  <c:pt idx="46">
                    <c:v>Mar</c:v>
                  </c:pt>
                  <c:pt idx="48">
                    <c:v>May</c:v>
                  </c:pt>
                  <c:pt idx="50">
                    <c:v>Jul</c:v>
                  </c:pt>
                  <c:pt idx="52">
                    <c:v>Sep</c:v>
                  </c:pt>
                  <c:pt idx="55">
                    <c:v>Jan</c:v>
                  </c:pt>
                  <c:pt idx="57">
                    <c:v>Mar</c:v>
                  </c:pt>
                  <c:pt idx="59">
                    <c:v>May</c:v>
                  </c:pt>
                  <c:pt idx="61">
                    <c:v>Jul</c:v>
                  </c:pt>
                  <c:pt idx="63">
                    <c:v>Sep</c:v>
                  </c:pt>
                </c:lvl>
                <c:lvl>
                  <c:pt idx="0">
                    <c:v>2009</c:v>
                  </c:pt>
                  <c:pt idx="11">
                    <c:v>2010</c:v>
                  </c:pt>
                  <c:pt idx="22">
                    <c:v>2011</c:v>
                  </c:pt>
                  <c:pt idx="33">
                    <c:v>2012</c:v>
                  </c:pt>
                  <c:pt idx="44">
                    <c:v>2013</c:v>
                  </c:pt>
                  <c:pt idx="55">
                    <c:v>2014</c:v>
                  </c:pt>
                </c:lvl>
              </c:multiLvlStrCache>
            </c:multiLvlStrRef>
          </c:cat>
          <c:val>
            <c:numRef>
              <c:f>'10 month'!$B$6:$BN$6</c:f>
              <c:numCache>
                <c:formatCode>General</c:formatCode>
                <c:ptCount val="65"/>
                <c:pt idx="33">
                  <c:v>6.46</c:v>
                </c:pt>
                <c:pt idx="34">
                  <c:v>5.78</c:v>
                </c:pt>
                <c:pt idx="35">
                  <c:v>5.59</c:v>
                </c:pt>
                <c:pt idx="36">
                  <c:v>5.52</c:v>
                </c:pt>
                <c:pt idx="37">
                  <c:v>5.48</c:v>
                </c:pt>
                <c:pt idx="38">
                  <c:v>5.41</c:v>
                </c:pt>
                <c:pt idx="39">
                  <c:v>5.76</c:v>
                </c:pt>
                <c:pt idx="40">
                  <c:v>6.2</c:v>
                </c:pt>
                <c:pt idx="41">
                  <c:v>6.55</c:v>
                </c:pt>
                <c:pt idx="42">
                  <c:v>6.53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'10 month'!$A$7</c:f>
              <c:strCache>
                <c:ptCount val="1"/>
                <c:pt idx="0">
                  <c:v>Nov 2012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44"/>
            <c:marker>
              <c:symbol val="circle"/>
              <c:size val="7"/>
              <c:spPr>
                <a:solidFill>
                  <a:srgbClr val="00B0F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</c:dPt>
          <c:cat>
            <c:multiLvlStrRef>
              <c:f>'10 month'!$B$1:$BN$2</c:f>
              <c:multiLvlStrCache>
                <c:ptCount val="64"/>
                <c:lvl>
                  <c:pt idx="0">
                    <c:v>Jan</c:v>
                  </c:pt>
                  <c:pt idx="2">
                    <c:v>Mar</c:v>
                  </c:pt>
                  <c:pt idx="4">
                    <c:v>May</c:v>
                  </c:pt>
                  <c:pt idx="6">
                    <c:v>Jul</c:v>
                  </c:pt>
                  <c:pt idx="8">
                    <c:v>Sep</c:v>
                  </c:pt>
                  <c:pt idx="11">
                    <c:v>Jan</c:v>
                  </c:pt>
                  <c:pt idx="13">
                    <c:v>Mar</c:v>
                  </c:pt>
                  <c:pt idx="15">
                    <c:v>May</c:v>
                  </c:pt>
                  <c:pt idx="17">
                    <c:v>Jul</c:v>
                  </c:pt>
                  <c:pt idx="19">
                    <c:v>Sep</c:v>
                  </c:pt>
                  <c:pt idx="22">
                    <c:v>Jan</c:v>
                  </c:pt>
                  <c:pt idx="24">
                    <c:v>Mar</c:v>
                  </c:pt>
                  <c:pt idx="26">
                    <c:v>May</c:v>
                  </c:pt>
                  <c:pt idx="28">
                    <c:v>Jul</c:v>
                  </c:pt>
                  <c:pt idx="30">
                    <c:v>Sep</c:v>
                  </c:pt>
                  <c:pt idx="33">
                    <c:v>Jan</c:v>
                  </c:pt>
                  <c:pt idx="35">
                    <c:v>Mar</c:v>
                  </c:pt>
                  <c:pt idx="37">
                    <c:v>May</c:v>
                  </c:pt>
                  <c:pt idx="39">
                    <c:v>Jul</c:v>
                  </c:pt>
                  <c:pt idx="41">
                    <c:v>Sep</c:v>
                  </c:pt>
                  <c:pt idx="44">
                    <c:v>Jan</c:v>
                  </c:pt>
                  <c:pt idx="46">
                    <c:v>Mar</c:v>
                  </c:pt>
                  <c:pt idx="48">
                    <c:v>May</c:v>
                  </c:pt>
                  <c:pt idx="50">
                    <c:v>Jul</c:v>
                  </c:pt>
                  <c:pt idx="52">
                    <c:v>Sep</c:v>
                  </c:pt>
                  <c:pt idx="55">
                    <c:v>Jan</c:v>
                  </c:pt>
                  <c:pt idx="57">
                    <c:v>Mar</c:v>
                  </c:pt>
                  <c:pt idx="59">
                    <c:v>May</c:v>
                  </c:pt>
                  <c:pt idx="61">
                    <c:v>Jul</c:v>
                  </c:pt>
                  <c:pt idx="63">
                    <c:v>Sep</c:v>
                  </c:pt>
                </c:lvl>
                <c:lvl>
                  <c:pt idx="0">
                    <c:v>2009</c:v>
                  </c:pt>
                  <c:pt idx="11">
                    <c:v>2010</c:v>
                  </c:pt>
                  <c:pt idx="22">
                    <c:v>2011</c:v>
                  </c:pt>
                  <c:pt idx="33">
                    <c:v>2012</c:v>
                  </c:pt>
                  <c:pt idx="44">
                    <c:v>2013</c:v>
                  </c:pt>
                  <c:pt idx="55">
                    <c:v>2014</c:v>
                  </c:pt>
                </c:lvl>
              </c:multiLvlStrCache>
            </c:multiLvlStrRef>
          </c:cat>
          <c:val>
            <c:numRef>
              <c:f>'10 month'!$B$7:$BN$7</c:f>
              <c:numCache>
                <c:formatCode>General</c:formatCode>
                <c:ptCount val="65"/>
                <c:pt idx="44">
                  <c:v>5.1100000000000003</c:v>
                </c:pt>
                <c:pt idx="45">
                  <c:v>5</c:v>
                </c:pt>
                <c:pt idx="46">
                  <c:v>5.01</c:v>
                </c:pt>
                <c:pt idx="47">
                  <c:v>5.0599999999999996</c:v>
                </c:pt>
                <c:pt idx="48">
                  <c:v>5.08</c:v>
                </c:pt>
                <c:pt idx="49">
                  <c:v>5.07</c:v>
                </c:pt>
                <c:pt idx="50">
                  <c:v>5.2</c:v>
                </c:pt>
                <c:pt idx="51">
                  <c:v>5.81</c:v>
                </c:pt>
                <c:pt idx="52">
                  <c:v>6.42</c:v>
                </c:pt>
                <c:pt idx="53">
                  <c:v>6.53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'10 month'!$A$8</c:f>
              <c:strCache>
                <c:ptCount val="1"/>
                <c:pt idx="0">
                  <c:v>Nov 2013</c:v>
                </c:pt>
              </c:strCache>
            </c:strRef>
          </c:tx>
          <c:spPr>
            <a:ln w="63500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dPt>
            <c:idx val="55"/>
            <c:marker>
              <c:symbol val="circle"/>
              <c:size val="7"/>
              <c:spPr>
                <a:solidFill>
                  <a:srgbClr val="00B0F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</c:dPt>
          <c:cat>
            <c:multiLvlStrRef>
              <c:f>'10 month'!$B$1:$BN$2</c:f>
              <c:multiLvlStrCache>
                <c:ptCount val="64"/>
                <c:lvl>
                  <c:pt idx="0">
                    <c:v>Jan</c:v>
                  </c:pt>
                  <c:pt idx="2">
                    <c:v>Mar</c:v>
                  </c:pt>
                  <c:pt idx="4">
                    <c:v>May</c:v>
                  </c:pt>
                  <c:pt idx="6">
                    <c:v>Jul</c:v>
                  </c:pt>
                  <c:pt idx="8">
                    <c:v>Sep</c:v>
                  </c:pt>
                  <c:pt idx="11">
                    <c:v>Jan</c:v>
                  </c:pt>
                  <c:pt idx="13">
                    <c:v>Mar</c:v>
                  </c:pt>
                  <c:pt idx="15">
                    <c:v>May</c:v>
                  </c:pt>
                  <c:pt idx="17">
                    <c:v>Jul</c:v>
                  </c:pt>
                  <c:pt idx="19">
                    <c:v>Sep</c:v>
                  </c:pt>
                  <c:pt idx="22">
                    <c:v>Jan</c:v>
                  </c:pt>
                  <c:pt idx="24">
                    <c:v>Mar</c:v>
                  </c:pt>
                  <c:pt idx="26">
                    <c:v>May</c:v>
                  </c:pt>
                  <c:pt idx="28">
                    <c:v>Jul</c:v>
                  </c:pt>
                  <c:pt idx="30">
                    <c:v>Sep</c:v>
                  </c:pt>
                  <c:pt idx="33">
                    <c:v>Jan</c:v>
                  </c:pt>
                  <c:pt idx="35">
                    <c:v>Mar</c:v>
                  </c:pt>
                  <c:pt idx="37">
                    <c:v>May</c:v>
                  </c:pt>
                  <c:pt idx="39">
                    <c:v>Jul</c:v>
                  </c:pt>
                  <c:pt idx="41">
                    <c:v>Sep</c:v>
                  </c:pt>
                  <c:pt idx="44">
                    <c:v>Jan</c:v>
                  </c:pt>
                  <c:pt idx="46">
                    <c:v>Mar</c:v>
                  </c:pt>
                  <c:pt idx="48">
                    <c:v>May</c:v>
                  </c:pt>
                  <c:pt idx="50">
                    <c:v>Jul</c:v>
                  </c:pt>
                  <c:pt idx="52">
                    <c:v>Sep</c:v>
                  </c:pt>
                  <c:pt idx="55">
                    <c:v>Jan</c:v>
                  </c:pt>
                  <c:pt idx="57">
                    <c:v>Mar</c:v>
                  </c:pt>
                  <c:pt idx="59">
                    <c:v>May</c:v>
                  </c:pt>
                  <c:pt idx="61">
                    <c:v>Jul</c:v>
                  </c:pt>
                  <c:pt idx="63">
                    <c:v>Sep</c:v>
                  </c:pt>
                </c:lvl>
                <c:lvl>
                  <c:pt idx="0">
                    <c:v>2009</c:v>
                  </c:pt>
                  <c:pt idx="11">
                    <c:v>2010</c:v>
                  </c:pt>
                  <c:pt idx="22">
                    <c:v>2011</c:v>
                  </c:pt>
                  <c:pt idx="33">
                    <c:v>2012</c:v>
                  </c:pt>
                  <c:pt idx="44">
                    <c:v>2013</c:v>
                  </c:pt>
                  <c:pt idx="55">
                    <c:v>2014</c:v>
                  </c:pt>
                </c:lvl>
              </c:multiLvlStrCache>
            </c:multiLvlStrRef>
          </c:cat>
          <c:val>
            <c:numRef>
              <c:f>'10 month'!$B$8:$BN$8</c:f>
              <c:numCache>
                <c:formatCode>General</c:formatCode>
                <c:ptCount val="65"/>
                <c:pt idx="55">
                  <c:v>8.25</c:v>
                </c:pt>
                <c:pt idx="56">
                  <c:v>7.88</c:v>
                </c:pt>
                <c:pt idx="57">
                  <c:v>7.7</c:v>
                </c:pt>
                <c:pt idx="58">
                  <c:v>7.66</c:v>
                </c:pt>
                <c:pt idx="59">
                  <c:v>7.59</c:v>
                </c:pt>
                <c:pt idx="60">
                  <c:v>7.69</c:v>
                </c:pt>
                <c:pt idx="61">
                  <c:v>7.94</c:v>
                </c:pt>
                <c:pt idx="62">
                  <c:v>8.02</c:v>
                </c:pt>
                <c:pt idx="63">
                  <c:v>8.1300000000000008</c:v>
                </c:pt>
                <c:pt idx="64">
                  <c:v>8.26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950656"/>
        <c:axId val="90960640"/>
      </c:lineChart>
      <c:catAx>
        <c:axId val="9095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960640"/>
        <c:crosses val="autoZero"/>
        <c:auto val="1"/>
        <c:lblAlgn val="ctr"/>
        <c:lblOffset val="100"/>
        <c:noMultiLvlLbl val="0"/>
      </c:catAx>
      <c:valAx>
        <c:axId val="90960640"/>
        <c:scaling>
          <c:orientation val="minMax"/>
          <c:max val="10"/>
          <c:min val="3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$/cwt</a:t>
                </a:r>
              </a:p>
            </c:rich>
          </c:tx>
          <c:layout>
            <c:manualLayout>
              <c:xMode val="edge"/>
              <c:yMode val="edge"/>
              <c:x val="7.9677313155524319E-3"/>
              <c:y val="0.437857357009981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95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94886494451351"/>
          <c:y val="6.1429054322755111E-2"/>
          <c:w val="0.47328901321545336"/>
          <c:h val="0.81749920464487391"/>
        </c:manualLayout>
      </c:layout>
      <c:doughnut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[Book1.xlsx]Sheet1!$A$24:$A$26</c:f>
              <c:strCache>
                <c:ptCount val="3"/>
                <c:pt idx="0">
                  <c:v>A: I would choose MPP</c:v>
                </c:pt>
                <c:pt idx="1">
                  <c:v>B: I would choose LGM-Dairy</c:v>
                </c:pt>
                <c:pt idx="2">
                  <c:v>No response</c:v>
                </c:pt>
              </c:strCache>
            </c:strRef>
          </c:cat>
          <c:val>
            <c:numRef>
              <c:f>[Book1.xlsx]Sheet1!$B$24:$B$26</c:f>
              <c:numCache>
                <c:formatCode>General</c:formatCode>
                <c:ptCount val="3"/>
                <c:pt idx="0">
                  <c:v>73</c:v>
                </c:pt>
                <c:pt idx="1">
                  <c:v>19</c:v>
                </c:pt>
                <c:pt idx="2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0506930774278216"/>
          <c:w val="1"/>
          <c:h val="9.49306922572178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Sheet3!$B$1:$K$1</c:f>
              <c:strCache>
                <c:ptCount val="10"/>
                <c:pt idx="0">
                  <c:v>MILC</c:v>
                </c:pt>
                <c:pt idx="1">
                  <c:v>$4.00 </c:v>
                </c:pt>
                <c:pt idx="2">
                  <c:v>$4.50 </c:v>
                </c:pt>
                <c:pt idx="3">
                  <c:v>$5.00 </c:v>
                </c:pt>
                <c:pt idx="4">
                  <c:v>$5.50 </c:v>
                </c:pt>
                <c:pt idx="5">
                  <c:v>$6.00 </c:v>
                </c:pt>
                <c:pt idx="6">
                  <c:v>$6.50 </c:v>
                </c:pt>
                <c:pt idx="7">
                  <c:v>$7.00 </c:v>
                </c:pt>
                <c:pt idx="8">
                  <c:v>$7.50 </c:v>
                </c:pt>
                <c:pt idx="9">
                  <c:v>$8.00 </c:v>
                </c:pt>
              </c:strCache>
            </c:strRef>
          </c:cat>
          <c:val>
            <c:numRef>
              <c:f>Sheet3!$B$4:$K$4</c:f>
              <c:numCache>
                <c:formatCode>0%</c:formatCode>
                <c:ptCount val="10"/>
                <c:pt idx="0">
                  <c:v>0.45</c:v>
                </c:pt>
                <c:pt idx="1">
                  <c:v>0.2</c:v>
                </c:pt>
                <c:pt idx="2">
                  <c:v>0.2</c:v>
                </c:pt>
                <c:pt idx="3">
                  <c:v>0.23333333333333334</c:v>
                </c:pt>
                <c:pt idx="4">
                  <c:v>0.23333333333333334</c:v>
                </c:pt>
                <c:pt idx="5">
                  <c:v>0.36666666666666664</c:v>
                </c:pt>
                <c:pt idx="6">
                  <c:v>0.4</c:v>
                </c:pt>
                <c:pt idx="7">
                  <c:v>0.4</c:v>
                </c:pt>
                <c:pt idx="8">
                  <c:v>0.46666666666666667</c:v>
                </c:pt>
                <c:pt idx="9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868352"/>
        <c:axId val="90878336"/>
      </c:barChart>
      <c:catAx>
        <c:axId val="9086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878336"/>
        <c:crosses val="autoZero"/>
        <c:auto val="1"/>
        <c:lblAlgn val="ctr"/>
        <c:lblOffset val="100"/>
        <c:noMultiLvlLbl val="0"/>
      </c:catAx>
      <c:valAx>
        <c:axId val="90878336"/>
        <c:scaling>
          <c:orientation val="minMax"/>
          <c:min val="0.15000000000000002"/>
        </c:scaling>
        <c:delete val="1"/>
        <c:axPos val="l"/>
        <c:numFmt formatCode="0%" sourceLinked="1"/>
        <c:majorTickMark val="out"/>
        <c:minorTickMark val="none"/>
        <c:tickLblPos val="nextTo"/>
        <c:crossAx val="9086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36287697254658"/>
          <c:y val="0.16746361988362404"/>
          <c:w val="0.8267571207435952"/>
          <c:h val="0.67192775852625009"/>
        </c:manualLayout>
      </c:layout>
      <c:lineChart>
        <c:grouping val="standard"/>
        <c:varyColors val="0"/>
        <c:ser>
          <c:idx val="1"/>
          <c:order val="0"/>
          <c:tx>
            <c:v>IOFC Margin</c:v>
          </c:tx>
          <c:spPr>
            <a:ln w="762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NASS!$Z$3:$Z$166</c:f>
              <c:numCache>
                <c:formatCode>General</c:formatCode>
                <c:ptCount val="164"/>
                <c:pt idx="0">
                  <c:v>2000</c:v>
                </c:pt>
                <c:pt idx="12">
                  <c:v>2001</c:v>
                </c:pt>
                <c:pt idx="24">
                  <c:v>2002</c:v>
                </c:pt>
                <c:pt idx="36">
                  <c:v>2003</c:v>
                </c:pt>
                <c:pt idx="48">
                  <c:v>2004</c:v>
                </c:pt>
                <c:pt idx="60">
                  <c:v>2005</c:v>
                </c:pt>
                <c:pt idx="72">
                  <c:v>2006</c:v>
                </c:pt>
                <c:pt idx="84">
                  <c:v>2007</c:v>
                </c:pt>
                <c:pt idx="96">
                  <c:v>2008</c:v>
                </c:pt>
                <c:pt idx="108">
                  <c:v>2009</c:v>
                </c:pt>
                <c:pt idx="120">
                  <c:v>2010</c:v>
                </c:pt>
                <c:pt idx="132">
                  <c:v>2011</c:v>
                </c:pt>
                <c:pt idx="144">
                  <c:v>2012</c:v>
                </c:pt>
                <c:pt idx="156">
                  <c:v>2013</c:v>
                </c:pt>
              </c:numCache>
            </c:numRef>
          </c:cat>
          <c:val>
            <c:numRef>
              <c:f>NASS!$T$3:$T$166</c:f>
              <c:numCache>
                <c:formatCode>_(* #,##0.00_);_(* \(#,##0.00\);_(* "-"??_);_(@_)</c:formatCode>
                <c:ptCount val="164"/>
                <c:pt idx="0">
                  <c:v>7.7769565000000007</c:v>
                </c:pt>
                <c:pt idx="1">
                  <c:v>7.3621907500000008</c:v>
                </c:pt>
                <c:pt idx="2">
                  <c:v>7.3636910000000002</c:v>
                </c:pt>
                <c:pt idx="3">
                  <c:v>7.3118172499999998</c:v>
                </c:pt>
                <c:pt idx="4">
                  <c:v>7.0690042499999999</c:v>
                </c:pt>
                <c:pt idx="5">
                  <c:v>7.6725677499999989</c:v>
                </c:pt>
                <c:pt idx="6">
                  <c:v>8.5821517499999995</c:v>
                </c:pt>
                <c:pt idx="7">
                  <c:v>8.6519285000000004</c:v>
                </c:pt>
                <c:pt idx="8">
                  <c:v>8.5948787500000012</c:v>
                </c:pt>
                <c:pt idx="9">
                  <c:v>8.1437659999999994</c:v>
                </c:pt>
                <c:pt idx="10">
                  <c:v>8.0434427500000005</c:v>
                </c:pt>
                <c:pt idx="11">
                  <c:v>8.3018564999999995</c:v>
                </c:pt>
                <c:pt idx="12">
                  <c:v>8.4787832499999993</c:v>
                </c:pt>
                <c:pt idx="13">
                  <c:v>8.3860840000000003</c:v>
                </c:pt>
                <c:pt idx="14">
                  <c:v>9.3753980000000006</c:v>
                </c:pt>
                <c:pt idx="15">
                  <c:v>9.8376167500000005</c:v>
                </c:pt>
                <c:pt idx="16">
                  <c:v>10.685661750000001</c:v>
                </c:pt>
                <c:pt idx="17">
                  <c:v>11.521470750000002</c:v>
                </c:pt>
                <c:pt idx="18">
                  <c:v>11.390141249999999</c:v>
                </c:pt>
                <c:pt idx="19">
                  <c:v>11.611535749999998</c:v>
                </c:pt>
                <c:pt idx="20">
                  <c:v>12.238337250000001</c:v>
                </c:pt>
                <c:pt idx="21">
                  <c:v>11.030427249999999</c:v>
                </c:pt>
                <c:pt idx="22">
                  <c:v>9.7422850000000007</c:v>
                </c:pt>
                <c:pt idx="23">
                  <c:v>8.7451962499999993</c:v>
                </c:pt>
                <c:pt idx="24">
                  <c:v>8.7415105000000004</c:v>
                </c:pt>
                <c:pt idx="25">
                  <c:v>8.5410242499999995</c:v>
                </c:pt>
                <c:pt idx="26">
                  <c:v>8.085606499999999</c:v>
                </c:pt>
                <c:pt idx="27">
                  <c:v>7.8112492499999995</c:v>
                </c:pt>
                <c:pt idx="28">
                  <c:v>7.4424012499999996</c:v>
                </c:pt>
                <c:pt idx="29">
                  <c:v>6.8372952499999995</c:v>
                </c:pt>
                <c:pt idx="30">
                  <c:v>6.1397417499999998</c:v>
                </c:pt>
                <c:pt idx="31">
                  <c:v>5.9940985000000007</c:v>
                </c:pt>
                <c:pt idx="32">
                  <c:v>6.1897264999999999</c:v>
                </c:pt>
                <c:pt idx="33">
                  <c:v>6.9699352499999998</c:v>
                </c:pt>
                <c:pt idx="34">
                  <c:v>6.7812667500000003</c:v>
                </c:pt>
                <c:pt idx="35">
                  <c:v>6.8387910000000005</c:v>
                </c:pt>
                <c:pt idx="36">
                  <c:v>6.6328292499999995</c:v>
                </c:pt>
                <c:pt idx="37">
                  <c:v>6.2697452500000006</c:v>
                </c:pt>
                <c:pt idx="38">
                  <c:v>5.89320925</c:v>
                </c:pt>
                <c:pt idx="39">
                  <c:v>5.8333097499999997</c:v>
                </c:pt>
                <c:pt idx="40">
                  <c:v>5.7128519999999998</c:v>
                </c:pt>
                <c:pt idx="41">
                  <c:v>5.8245837499999995</c:v>
                </c:pt>
                <c:pt idx="42">
                  <c:v>7.0254157499999996</c:v>
                </c:pt>
                <c:pt idx="43">
                  <c:v>8.2526319999999984</c:v>
                </c:pt>
                <c:pt idx="44">
                  <c:v>9.2185707500000014</c:v>
                </c:pt>
                <c:pt idx="45">
                  <c:v>9.8540677499999987</c:v>
                </c:pt>
                <c:pt idx="46">
                  <c:v>9.1555400000000002</c:v>
                </c:pt>
                <c:pt idx="47">
                  <c:v>8.305091749999999</c:v>
                </c:pt>
                <c:pt idx="48">
                  <c:v>7.6373854999999988</c:v>
                </c:pt>
                <c:pt idx="49">
                  <c:v>7.7475282500000002</c:v>
                </c:pt>
                <c:pt idx="50">
                  <c:v>9.0595910000000011</c:v>
                </c:pt>
                <c:pt idx="51">
                  <c:v>11.5376675</c:v>
                </c:pt>
                <c:pt idx="52">
                  <c:v>12.617692499999999</c:v>
                </c:pt>
                <c:pt idx="53">
                  <c:v>11.7087845</c:v>
                </c:pt>
                <c:pt idx="54">
                  <c:v>9.8716450000000009</c:v>
                </c:pt>
                <c:pt idx="55">
                  <c:v>9.646018999999999</c:v>
                </c:pt>
                <c:pt idx="56">
                  <c:v>10.44145475</c:v>
                </c:pt>
                <c:pt idx="57">
                  <c:v>10.711687250000001</c:v>
                </c:pt>
                <c:pt idx="58">
                  <c:v>11.481795000000002</c:v>
                </c:pt>
                <c:pt idx="59">
                  <c:v>11.759317999999999</c:v>
                </c:pt>
                <c:pt idx="60">
                  <c:v>11.150385</c:v>
                </c:pt>
                <c:pt idx="61">
                  <c:v>10.91461425</c:v>
                </c:pt>
                <c:pt idx="62">
                  <c:v>10.731051999999998</c:v>
                </c:pt>
                <c:pt idx="63">
                  <c:v>10.223059499999998</c:v>
                </c:pt>
                <c:pt idx="64">
                  <c:v>9.6156299999999995</c:v>
                </c:pt>
                <c:pt idx="65">
                  <c:v>9.1761079999999993</c:v>
                </c:pt>
                <c:pt idx="66">
                  <c:v>9.4573295000000002</c:v>
                </c:pt>
                <c:pt idx="67">
                  <c:v>9.7562427500000002</c:v>
                </c:pt>
                <c:pt idx="68">
                  <c:v>10.50839075</c:v>
                </c:pt>
                <c:pt idx="69">
                  <c:v>10.874652749999999</c:v>
                </c:pt>
                <c:pt idx="70">
                  <c:v>10.614424</c:v>
                </c:pt>
                <c:pt idx="71">
                  <c:v>10.010667750000001</c:v>
                </c:pt>
                <c:pt idx="72">
                  <c:v>9.6949260000000006</c:v>
                </c:pt>
                <c:pt idx="73">
                  <c:v>8.6749752499999992</c:v>
                </c:pt>
                <c:pt idx="74">
                  <c:v>7.7334512499999999</c:v>
                </c:pt>
                <c:pt idx="75">
                  <c:v>7.0457879999999999</c:v>
                </c:pt>
                <c:pt idx="76">
                  <c:v>6.7635144999999994</c:v>
                </c:pt>
                <c:pt idx="77">
                  <c:v>6.72977925</c:v>
                </c:pt>
                <c:pt idx="78">
                  <c:v>6.8101520000000004</c:v>
                </c:pt>
                <c:pt idx="79">
                  <c:v>7.0765752499999994</c:v>
                </c:pt>
                <c:pt idx="80">
                  <c:v>7.7639515000000001</c:v>
                </c:pt>
                <c:pt idx="81">
                  <c:v>7.9351075000000009</c:v>
                </c:pt>
                <c:pt idx="82">
                  <c:v>7.9267070000000004</c:v>
                </c:pt>
                <c:pt idx="83">
                  <c:v>8.0072980000000005</c:v>
                </c:pt>
                <c:pt idx="84">
                  <c:v>8.2518807500000015</c:v>
                </c:pt>
                <c:pt idx="85">
                  <c:v>8.0719145000000001</c:v>
                </c:pt>
                <c:pt idx="86">
                  <c:v>8.7675982499999989</c:v>
                </c:pt>
                <c:pt idx="87">
                  <c:v>9.8177017500000012</c:v>
                </c:pt>
                <c:pt idx="88">
                  <c:v>10.822940249999998</c:v>
                </c:pt>
                <c:pt idx="89">
                  <c:v>12.869277</c:v>
                </c:pt>
                <c:pt idx="90">
                  <c:v>14.629336500000001</c:v>
                </c:pt>
                <c:pt idx="91">
                  <c:v>14.626191500000001</c:v>
                </c:pt>
                <c:pt idx="92">
                  <c:v>14.451074500000001</c:v>
                </c:pt>
                <c:pt idx="93">
                  <c:v>14.078508749999997</c:v>
                </c:pt>
                <c:pt idx="94">
                  <c:v>14.307246749999997</c:v>
                </c:pt>
                <c:pt idx="95">
                  <c:v>13.28940225</c:v>
                </c:pt>
                <c:pt idx="96">
                  <c:v>11.95661275</c:v>
                </c:pt>
                <c:pt idx="97">
                  <c:v>9.8074347500000023</c:v>
                </c:pt>
                <c:pt idx="98">
                  <c:v>8.6617372500000016</c:v>
                </c:pt>
                <c:pt idx="99">
                  <c:v>7.8991577500000005</c:v>
                </c:pt>
                <c:pt idx="100">
                  <c:v>7.9184747499999979</c:v>
                </c:pt>
                <c:pt idx="101">
                  <c:v>8.1928640000000001</c:v>
                </c:pt>
                <c:pt idx="102">
                  <c:v>8.3235537499999985</c:v>
                </c:pt>
                <c:pt idx="103">
                  <c:v>7.679286249999997</c:v>
                </c:pt>
                <c:pt idx="104">
                  <c:v>7.8110357499999985</c:v>
                </c:pt>
                <c:pt idx="105">
                  <c:v>8.7396129999999985</c:v>
                </c:pt>
                <c:pt idx="106">
                  <c:v>8.3316392500000021</c:v>
                </c:pt>
                <c:pt idx="107">
                  <c:v>7.1064192500000001</c:v>
                </c:pt>
                <c:pt idx="108">
                  <c:v>4.3259812499999999</c:v>
                </c:pt>
                <c:pt idx="109">
                  <c:v>3.3031269999999999</c:v>
                </c:pt>
                <c:pt idx="110">
                  <c:v>3.6342750000000024</c:v>
                </c:pt>
                <c:pt idx="111">
                  <c:v>3.5642355000000006</c:v>
                </c:pt>
                <c:pt idx="112">
                  <c:v>2.6546277500000013</c:v>
                </c:pt>
                <c:pt idx="113">
                  <c:v>2.1472615000000008</c:v>
                </c:pt>
                <c:pt idx="114">
                  <c:v>3.0510837500000001</c:v>
                </c:pt>
                <c:pt idx="115">
                  <c:v>3.928104750000001</c:v>
                </c:pt>
                <c:pt idx="116">
                  <c:v>5.1157887500000001</c:v>
                </c:pt>
                <c:pt idx="117">
                  <c:v>6.4400704999999991</c:v>
                </c:pt>
                <c:pt idx="118">
                  <c:v>7.465193750000001</c:v>
                </c:pt>
                <c:pt idx="119">
                  <c:v>8.6872992500000006</c:v>
                </c:pt>
                <c:pt idx="120">
                  <c:v>8.3158982500000018</c:v>
                </c:pt>
                <c:pt idx="121">
                  <c:v>8.3967667500000012</c:v>
                </c:pt>
                <c:pt idx="122">
                  <c:v>7.4304265000000012</c:v>
                </c:pt>
                <c:pt idx="123">
                  <c:v>7.2532952499999999</c:v>
                </c:pt>
                <c:pt idx="124">
                  <c:v>7.5932584999999992</c:v>
                </c:pt>
                <c:pt idx="125">
                  <c:v>7.9639690000000005</c:v>
                </c:pt>
                <c:pt idx="126">
                  <c:v>8.2601987500000007</c:v>
                </c:pt>
                <c:pt idx="127">
                  <c:v>8.7566439999999997</c:v>
                </c:pt>
                <c:pt idx="128">
                  <c:v>9.3853484999999992</c:v>
                </c:pt>
                <c:pt idx="129">
                  <c:v>9.8827552499999989</c:v>
                </c:pt>
                <c:pt idx="130">
                  <c:v>8.9037769999999981</c:v>
                </c:pt>
                <c:pt idx="131">
                  <c:v>7.284681749999999</c:v>
                </c:pt>
                <c:pt idx="132">
                  <c:v>7.0338989999999999</c:v>
                </c:pt>
                <c:pt idx="133">
                  <c:v>8.6738715000000024</c:v>
                </c:pt>
                <c:pt idx="134">
                  <c:v>10.065305499999997</c:v>
                </c:pt>
                <c:pt idx="135">
                  <c:v>8.1956122500000017</c:v>
                </c:pt>
                <c:pt idx="136">
                  <c:v>7.777255000000002</c:v>
                </c:pt>
                <c:pt idx="137">
                  <c:v>9.3357417500000004</c:v>
                </c:pt>
                <c:pt idx="138">
                  <c:v>9.9836819999999982</c:v>
                </c:pt>
                <c:pt idx="139">
                  <c:v>9.4492297500000006</c:v>
                </c:pt>
                <c:pt idx="140">
                  <c:v>9.1091120000000014</c:v>
                </c:pt>
                <c:pt idx="141">
                  <c:v>8.777554499999999</c:v>
                </c:pt>
                <c:pt idx="142">
                  <c:v>9.2880284999999994</c:v>
                </c:pt>
                <c:pt idx="143">
                  <c:v>8.7169645000000013</c:v>
                </c:pt>
                <c:pt idx="144">
                  <c:v>7.5744264999999995</c:v>
                </c:pt>
                <c:pt idx="145">
                  <c:v>5.8219964999999991</c:v>
                </c:pt>
                <c:pt idx="146">
                  <c:v>4.9442874999999997</c:v>
                </c:pt>
                <c:pt idx="147">
                  <c:v>4.2645165000000009</c:v>
                </c:pt>
                <c:pt idx="148">
                  <c:v>3.4121765000000011</c:v>
                </c:pt>
                <c:pt idx="149">
                  <c:v>3.5065274999999989</c:v>
                </c:pt>
                <c:pt idx="150">
                  <c:v>2.7363309999999981</c:v>
                </c:pt>
                <c:pt idx="151">
                  <c:v>2.9829645000000014</c:v>
                </c:pt>
                <c:pt idx="152">
                  <c:v>5.5090385000000008</c:v>
                </c:pt>
                <c:pt idx="153">
                  <c:v>7.7425630000000005</c:v>
                </c:pt>
                <c:pt idx="154">
                  <c:v>8.1009899999999995</c:v>
                </c:pt>
                <c:pt idx="155">
                  <c:v>7.1803740000000005</c:v>
                </c:pt>
                <c:pt idx="156">
                  <c:v>6.2896955000000005</c:v>
                </c:pt>
                <c:pt idx="157">
                  <c:v>5.7220370000000003</c:v>
                </c:pt>
                <c:pt idx="158">
                  <c:v>5.224978250000003</c:v>
                </c:pt>
                <c:pt idx="159">
                  <c:v>5.9748695000000005</c:v>
                </c:pt>
                <c:pt idx="160">
                  <c:v>5.7718419999999995</c:v>
                </c:pt>
                <c:pt idx="161">
                  <c:v>5.3840785000000011</c:v>
                </c:pt>
                <c:pt idx="162">
                  <c:v>4.8496515000000002</c:v>
                </c:pt>
                <c:pt idx="163">
                  <c:v>6.6808602500000003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641536"/>
        <c:axId val="90643072"/>
      </c:lineChart>
      <c:catAx>
        <c:axId val="9064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1"/>
            </a:solidFill>
          </a:ln>
        </c:spPr>
        <c:txPr>
          <a:bodyPr rot="-54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90643072"/>
        <c:crosses val="autoZero"/>
        <c:auto val="1"/>
        <c:lblAlgn val="ctr"/>
        <c:lblOffset val="100"/>
        <c:noMultiLvlLbl val="0"/>
      </c:catAx>
      <c:valAx>
        <c:axId val="90643072"/>
        <c:scaling>
          <c:orientation val="minMax"/>
          <c:max val="1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 smtClean="0">
                    <a:solidFill>
                      <a:schemeClr val="tx1"/>
                    </a:solidFill>
                  </a:rPr>
                  <a:t>$/hundredweight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</c:title>
        <c:numFmt formatCode="_(* #,##0_);_(* \(#,##0\);_(* &quot;-&quot;_);_(@_)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90641536"/>
        <c:crosses val="autoZero"/>
        <c:crossBetween val="between"/>
        <c:majorUnit val="5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 b="0">
          <a:solidFill>
            <a:schemeClr val="bg1">
              <a:lumMod val="6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0B137-40E8-EA4B-8A5D-47219E9416EC}" type="datetimeFigureOut">
              <a:rPr lang="en-US" smtClean="0"/>
              <a:pPr/>
              <a:t>9/4/2014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29C93-EDED-ED47-8384-3729B015BA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1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CEB09-D596-B747-B91B-DB37FC32AE16}" type="datetimeFigureOut">
              <a:rPr lang="en-US" smtClean="0"/>
              <a:pPr/>
              <a:t>9/4/2014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B48B3-3762-0441-84DA-D6976FEAD2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664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148" y="2130425"/>
            <a:ext cx="630705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1148" y="3886200"/>
            <a:ext cx="6307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3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8" y="274638"/>
            <a:ext cx="7402152" cy="1143000"/>
          </a:xfrm>
        </p:spPr>
        <p:txBody>
          <a:bodyPr/>
          <a:lstStyle>
            <a:lvl1pPr>
              <a:defRPr b="1">
                <a:solidFill>
                  <a:srgbClr val="BC1B3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9" descr="BigLogo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7449" cy="116241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48" y="6447603"/>
            <a:ext cx="1209800" cy="28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5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0207"/>
            <a:ext cx="8229600" cy="490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7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A002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8.png"/><Relationship Id="rId7" Type="http://schemas.openxmlformats.org/officeDocument/2006/relationships/image" Target="../media/image21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377" y="1875228"/>
            <a:ext cx="8632105" cy="132991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2657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5400" b="1" dirty="0" smtClean="0">
                <a:solidFill>
                  <a:srgbClr val="2657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 smtClean="0">
                <a:solidFill>
                  <a:srgbClr val="0138B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Margin Protection Program (MPP)</a:t>
            </a:r>
            <a:br>
              <a:rPr lang="en-US" sz="4000" b="1" dirty="0" smtClean="0">
                <a:solidFill>
                  <a:srgbClr val="0138B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 dirty="0" smtClean="0">
                <a:solidFill>
                  <a:srgbClr val="0138B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DECISION T      L</a:t>
            </a:r>
            <a:endParaRPr lang="en-US" sz="5400" b="1" dirty="0">
              <a:solidFill>
                <a:srgbClr val="0138B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74" y="278337"/>
            <a:ext cx="6130917" cy="154261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3863199"/>
            <a:ext cx="7620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Newton</a:t>
            </a:r>
          </a:p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Illinois </a:t>
            </a:r>
          </a:p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jcnewt@illinois.edu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://www.farmdoc.illinois.edu/newton/images/new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47" y="3929947"/>
            <a:ext cx="1151733" cy="15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9to5mac.files.wordpress.com/2012/07/screen-shot-2012-07-08-at-8-45-25-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18" y="5227872"/>
            <a:ext cx="435682" cy="2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95600" y="5158599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@New10_AgEcon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78" y="6056227"/>
            <a:ext cx="2106222" cy="63667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28" y="6038743"/>
            <a:ext cx="2545080" cy="62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43" y="6101039"/>
            <a:ext cx="1990693" cy="4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3878" y="3008937"/>
            <a:ext cx="592605" cy="5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6493" y="3017859"/>
            <a:ext cx="592604" cy="5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83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Premium Rates May Alter Participation Incentives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691857"/>
              </p:ext>
            </p:extLst>
          </p:nvPr>
        </p:nvGraphicFramePr>
        <p:xfrm>
          <a:off x="228600" y="1295400"/>
          <a:ext cx="87629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912962" y="1925320"/>
            <a:ext cx="5562600" cy="1142999"/>
          </a:xfrm>
          <a:prstGeom prst="wedgeRoundRectCallout">
            <a:avLst>
              <a:gd name="adj1" fmla="val 47567"/>
              <a:gd name="adj2" fmla="val 11944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$6.50 to $7.00 coverage has $0.54 increase in Tier 2 premium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12962" y="4546124"/>
            <a:ext cx="1010728" cy="655787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87680" y="6172200"/>
            <a:ext cx="6675120" cy="574040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Tier 1: First 4MM #s / Tier s: After 4MM #s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28" y="4273323"/>
            <a:ext cx="2923774" cy="7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MPP: USDA Funded </a:t>
            </a:r>
            <a:r>
              <a:rPr lang="en-US" dirty="0"/>
              <a:t>Producer Decision Education Project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8377" y="1294113"/>
            <a:ext cx="8632105" cy="132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BC1B3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5400" dirty="0" smtClean="0">
                <a:solidFill>
                  <a:srgbClr val="A8A69C"/>
                </a:solidFill>
              </a:rPr>
              <a:t/>
            </a:r>
            <a:br>
              <a:rPr lang="en-US" sz="5400" dirty="0" smtClean="0">
                <a:solidFill>
                  <a:srgbClr val="A8A69C"/>
                </a:solidFill>
              </a:rPr>
            </a:br>
            <a:r>
              <a:rPr lang="en-US" sz="4000" dirty="0" smtClean="0">
                <a:solidFill>
                  <a:srgbClr val="A8A69C"/>
                </a:solidFill>
              </a:rPr>
              <a:t>Margin Protection Program (MPP)</a:t>
            </a:r>
            <a:br>
              <a:rPr lang="en-US" sz="4000" dirty="0" smtClean="0">
                <a:solidFill>
                  <a:srgbClr val="A8A69C"/>
                </a:solidFill>
              </a:rPr>
            </a:br>
            <a:r>
              <a:rPr lang="en-US" sz="5400" dirty="0" smtClean="0">
                <a:solidFill>
                  <a:srgbClr val="A8A69C"/>
                </a:solidFill>
              </a:rPr>
              <a:t>ONLINE DECISION T      L</a:t>
            </a:r>
            <a:endParaRPr lang="en-US" sz="5400" dirty="0">
              <a:solidFill>
                <a:srgbClr val="A8A69C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3878" y="2427822"/>
            <a:ext cx="592605" cy="5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6493" y="2436744"/>
            <a:ext cx="592604" cy="5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0597" y="2997606"/>
            <a:ext cx="454464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2400" b="1" i="1" kern="1400" dirty="0" smtClean="0">
                <a:solidFill>
                  <a:srgbClr val="A8A69C"/>
                </a:solidFill>
                <a:latin typeface="Arial Narrow" panose="020B0606020202030204" pitchFamily="34" charset="0"/>
              </a:rPr>
              <a:t>Including the LGM-Dairy </a:t>
            </a:r>
            <a:r>
              <a:rPr lang="en-US" sz="2400" b="1" i="1" kern="1400" dirty="0">
                <a:solidFill>
                  <a:srgbClr val="A8A69C"/>
                </a:solidFill>
                <a:latin typeface="Arial Narrow" panose="020B0606020202030204" pitchFamily="34" charset="0"/>
              </a:rPr>
              <a:t>Analyzer ©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1" y="6021845"/>
            <a:ext cx="2180149" cy="57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30" y="5489883"/>
            <a:ext cx="2307169" cy="49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5" y="4788422"/>
            <a:ext cx="2126573" cy="62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88" y="4950368"/>
            <a:ext cx="2296977" cy="50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72" y="5215632"/>
            <a:ext cx="838877" cy="85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82" y="3985339"/>
            <a:ext cx="920997" cy="91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50" y="3769062"/>
            <a:ext cx="2229516" cy="4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10" name="Left Brace 9"/>
          <p:cNvSpPr/>
          <p:nvPr/>
        </p:nvSpPr>
        <p:spPr>
          <a:xfrm>
            <a:off x="2429978" y="3649495"/>
            <a:ext cx="420537" cy="2947084"/>
          </a:xfrm>
          <a:prstGeom prst="leftBrac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86599" y="4309208"/>
            <a:ext cx="16759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Extension Economists </a:t>
            </a:r>
          </a:p>
          <a:p>
            <a:pPr algn="ctr"/>
            <a:r>
              <a:rPr lang="en-US" sz="2000" kern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----</a:t>
            </a:r>
            <a:endParaRPr lang="en-US" sz="2000" kern="1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kern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 Land Grant Institutions</a:t>
            </a:r>
            <a:endParaRPr lang="en-US" sz="2000" dirty="0"/>
          </a:p>
        </p:txBody>
      </p:sp>
      <p:sp>
        <p:nvSpPr>
          <p:cNvPr id="17" name="Left Brace 16"/>
          <p:cNvSpPr/>
          <p:nvPr/>
        </p:nvSpPr>
        <p:spPr>
          <a:xfrm rot="10800000">
            <a:off x="6305770" y="3672029"/>
            <a:ext cx="420537" cy="2947084"/>
          </a:xfrm>
          <a:prstGeom prst="leftBrac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Easy Cross-Program Comparison</a:t>
            </a:r>
            <a:endParaRPr lang="en-US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0" y="1446757"/>
            <a:ext cx="3227508" cy="34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9760" y="1906588"/>
            <a:ext cx="4549796" cy="1285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7200" b="1" kern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ONE CLICK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59760" y="3183398"/>
            <a:ext cx="5943600" cy="2952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40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Switch between the MPP-Dairy Tool &amp; the “Award Winning” LGM-Dairy Analyzer © </a:t>
            </a:r>
          </a:p>
        </p:txBody>
      </p:sp>
    </p:spTree>
    <p:extLst>
      <p:ext uri="{BB962C8B-B14F-4D97-AF65-F5344CB8AC3E}">
        <p14:creationId xmlns:p14="http://schemas.microsoft.com/office/powerpoint/2010/main" val="7342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Built With Farmers in Mind</a:t>
            </a:r>
            <a:endParaRPr lang="en-US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57" y="2701503"/>
            <a:ext cx="7849616" cy="32228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7138" y="1269450"/>
            <a:ext cx="8636000" cy="121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sz="3200" b="1" kern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one data point needed                                            </a:t>
            </a:r>
            <a:r>
              <a:rPr lang="en-US" sz="3200" b="1" u="sng" kern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Farm’s Milk Production History</a:t>
            </a:r>
          </a:p>
        </p:txBody>
      </p:sp>
    </p:spTree>
    <p:extLst>
      <p:ext uri="{BB962C8B-B14F-4D97-AF65-F5344CB8AC3E}">
        <p14:creationId xmlns:p14="http://schemas.microsoft.com/office/powerpoint/2010/main" val="34765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4 Steps of the Decision Tool</a:t>
            </a:r>
            <a:endParaRPr lang="en-US" sz="4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7" y="1198880"/>
            <a:ext cx="891662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Windows PC, iOS, &amp; Android</a:t>
            </a:r>
            <a:endParaRPr lang="en-US" sz="4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75" y="1157690"/>
            <a:ext cx="5917026" cy="47010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7138" y="5876856"/>
            <a:ext cx="4509961" cy="97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sz="24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All </a:t>
            </a:r>
            <a:r>
              <a:rPr lang="en-US" sz="2400" b="1" kern="1400" dirty="0">
                <a:solidFill>
                  <a:srgbClr val="000000"/>
                </a:solidFill>
                <a:latin typeface="Arial Narrow" panose="020B0606020202030204" pitchFamily="34" charset="0"/>
              </a:rPr>
              <a:t>calculations are performed in the cloud to maximize efficiency. </a:t>
            </a:r>
            <a:endParaRPr lang="en-US" sz="2400" b="1" kern="1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44" y="948584"/>
            <a:ext cx="4169431" cy="52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Advanced Users</a:t>
            </a:r>
            <a:endParaRPr lang="en-US" sz="4400" b="1" dirty="0"/>
          </a:p>
        </p:txBody>
      </p:sp>
      <p:sp>
        <p:nvSpPr>
          <p:cNvPr id="12" name="Rectangle 11"/>
          <p:cNvSpPr/>
          <p:nvPr/>
        </p:nvSpPr>
        <p:spPr>
          <a:xfrm>
            <a:off x="719922" y="2476867"/>
            <a:ext cx="4162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b="1" kern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 Your Own Prices  </a:t>
            </a:r>
            <a:r>
              <a:rPr lang="en-US" sz="3600" b="1" kern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Milk &amp; Feed Price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16381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Secure and 100% Free</a:t>
            </a:r>
            <a:endParaRPr lang="en-US" sz="4400" b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5215" y="1708326"/>
            <a:ext cx="304641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DATA SECURITY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58" y="2279828"/>
            <a:ext cx="2692786" cy="269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cxnSp>
        <p:nvCxnSpPr>
          <p:cNvPr id="3080" name="AutoShape 8"/>
          <p:cNvCxnSpPr>
            <a:cxnSpLocks noChangeShapeType="1"/>
          </p:cNvCxnSpPr>
          <p:nvPr/>
        </p:nvCxnSpPr>
        <p:spPr bwMode="auto">
          <a:xfrm flipH="1">
            <a:off x="809741" y="2224498"/>
            <a:ext cx="3292475" cy="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>
          <a:xfrm>
            <a:off x="552266" y="4972614"/>
            <a:ext cx="3549950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sz="32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Farmer Data is Not Collected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63166" y="4972614"/>
            <a:ext cx="3549950" cy="126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sz="32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Always Available &amp;        Free to 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28" y="2453509"/>
            <a:ext cx="2713383" cy="2519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64135" y="1334451"/>
            <a:ext cx="3433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8DC73F"/>
                </a:solidFill>
                <a:effectLst/>
                <a:latin typeface="Arial Narrow" panose="020B0606020202030204" pitchFamily="34" charset="0"/>
              </a:rPr>
              <a:t>100% Free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AutoShape 11"/>
          <p:cNvCxnSpPr>
            <a:cxnSpLocks noChangeShapeType="1"/>
          </p:cNvCxnSpPr>
          <p:nvPr/>
        </p:nvCxnSpPr>
        <p:spPr bwMode="auto">
          <a:xfrm flipH="1">
            <a:off x="5037160" y="2247415"/>
            <a:ext cx="3292475" cy="0"/>
          </a:xfrm>
          <a:prstGeom prst="straightConnector1">
            <a:avLst/>
          </a:prstGeom>
          <a:noFill/>
          <a:ln w="25400" algn="ctr">
            <a:solidFill>
              <a:srgbClr val="8DC73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cxn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014935" y="1731246"/>
            <a:ext cx="304641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24/7 Access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Online Educational Material</a:t>
            </a:r>
            <a:endParaRPr lang="en-US" sz="4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0" y="1796885"/>
            <a:ext cx="3766030" cy="360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005146" y="5270040"/>
            <a:ext cx="7098968" cy="811783"/>
          </a:xfrm>
          <a:prstGeom prst="roundRect">
            <a:avLst>
              <a:gd name="adj" fmla="val 7352"/>
            </a:avLst>
          </a:prstGeom>
          <a:solidFill>
            <a:srgbClr val="51A29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05146" y="5404920"/>
            <a:ext cx="7181924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Segoe UI Emoji" panose="020B0502040204020203" pitchFamily="34" charset="0"/>
              </a:rPr>
              <a:t>www.dairymarkets.org/MPP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54630" y="1834712"/>
            <a:ext cx="4132170" cy="3022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200" b="1" kern="1400" dirty="0">
                <a:solidFill>
                  <a:srgbClr val="000000"/>
                </a:solidFill>
                <a:latin typeface="Arial Narrow" panose="020B0606020202030204" pitchFamily="34" charset="0"/>
              </a:rPr>
              <a:t>Find videos, PowerPoints, printed material, and links to other Farm Bill decision tools online.</a:t>
            </a:r>
          </a:p>
        </p:txBody>
      </p:sp>
    </p:spTree>
    <p:extLst>
      <p:ext uri="{BB962C8B-B14F-4D97-AF65-F5344CB8AC3E}">
        <p14:creationId xmlns:p14="http://schemas.microsoft.com/office/powerpoint/2010/main" val="29904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377" y="1875228"/>
            <a:ext cx="8632105" cy="132991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2657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5400" b="1" dirty="0" smtClean="0">
                <a:solidFill>
                  <a:srgbClr val="2657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 smtClean="0">
                <a:solidFill>
                  <a:srgbClr val="0138B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Margin Protection Program (MPP)</a:t>
            </a:r>
            <a:br>
              <a:rPr lang="en-US" sz="4000" b="1" dirty="0" smtClean="0">
                <a:solidFill>
                  <a:srgbClr val="0138B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 dirty="0" smtClean="0">
                <a:solidFill>
                  <a:srgbClr val="0138B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DECISION T      L</a:t>
            </a:r>
            <a:endParaRPr lang="en-US" sz="5400" b="1" dirty="0">
              <a:solidFill>
                <a:srgbClr val="0138B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74" y="278337"/>
            <a:ext cx="6130917" cy="154261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3863199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</a:t>
            </a: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8" y="6056227"/>
            <a:ext cx="2106222" cy="63667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28" y="6038743"/>
            <a:ext cx="2545080" cy="62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43" y="6101039"/>
            <a:ext cx="1990693" cy="4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3878" y="3008937"/>
            <a:ext cx="592605" cy="5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6493" y="3017859"/>
            <a:ext cx="592604" cy="5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6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ounded Rectangle 13"/>
          <p:cNvSpPr/>
          <p:nvPr/>
        </p:nvSpPr>
        <p:spPr>
          <a:xfrm>
            <a:off x="5188689" y="532808"/>
            <a:ext cx="3612414" cy="3632595"/>
          </a:xfrm>
          <a:prstGeom prst="roundRect">
            <a:avLst>
              <a:gd name="adj" fmla="val 6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ounded Rectangle 14"/>
          <p:cNvSpPr/>
          <p:nvPr/>
        </p:nvSpPr>
        <p:spPr>
          <a:xfrm>
            <a:off x="4586290" y="5260353"/>
            <a:ext cx="4557713" cy="1236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USDA survey data the costs of producing milk have outstripped the milk price received.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257800" y="762000"/>
          <a:ext cx="3421861" cy="2807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6401178" y="940828"/>
            <a:ext cx="927936" cy="283375"/>
          </a:xfrm>
          <a:prstGeom prst="wedgeRoundRectCallout">
            <a:avLst>
              <a:gd name="adj1" fmla="val -3810"/>
              <a:gd name="adj2" fmla="val 164120"/>
              <a:gd name="adj3" fmla="val 16667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Costs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472992" y="2361206"/>
            <a:ext cx="1780673" cy="414368"/>
          </a:xfrm>
          <a:prstGeom prst="wedgeRoundRectCallout">
            <a:avLst>
              <a:gd name="adj1" fmla="val -35760"/>
              <a:gd name="adj2" fmla="val -145113"/>
              <a:gd name="adj3" fmla="val 16667"/>
            </a:avLst>
          </a:prstGeom>
          <a:solidFill>
            <a:srgbClr val="A6A6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Total, Gross Value of Production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098" y="6577991"/>
            <a:ext cx="3437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USDA Economic Research Service Survey 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3358" y="3570209"/>
            <a:ext cx="30152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costs include operating costs and over head costs such as labor, taxes, and insurance.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4590607" y="288844"/>
            <a:ext cx="3296093" cy="396354"/>
          </a:xfrm>
          <a:prstGeom prst="wedgeRoundRectCallout">
            <a:avLst>
              <a:gd name="adj1" fmla="val 16918"/>
              <a:gd name="adj2" fmla="val -3344"/>
              <a:gd name="adj3" fmla="val 16667"/>
            </a:avLst>
          </a:prstGeom>
          <a:solidFill>
            <a:srgbClr val="00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USDA Dairy Costs of Production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Tools Available to Help Dairy Farmers Manage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LGM-Dairy 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USDA Risk Mgmt Agency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Authorized in 2008</a:t>
            </a:r>
          </a:p>
          <a:p>
            <a:r>
              <a:rPr lang="en-US" b="1" dirty="0" smtClean="0">
                <a:latin typeface="Arial Narrow" panose="020B0606020202030204" pitchFamily="34" charset="0"/>
              </a:rPr>
              <a:t>MPP-Dairy 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USDA Farm Service Agency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Authorized in 2014</a:t>
            </a:r>
          </a:p>
          <a:p>
            <a:r>
              <a:rPr lang="en-US" b="1" dirty="0">
                <a:latin typeface="Arial Narrow" panose="020B0606020202030204" pitchFamily="34" charset="0"/>
              </a:rPr>
              <a:t>Dairy farmers may participate in the new MPP program or LGM-Dairy </a:t>
            </a:r>
            <a:r>
              <a:rPr lang="en-US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but not both</a:t>
            </a:r>
            <a:r>
              <a:rPr lang="en-US" b="1" dirty="0">
                <a:latin typeface="Arial Narrow" panose="020B0606020202030204" pitchFamily="34" charset="0"/>
              </a:rPr>
              <a:t>. </a:t>
            </a:r>
          </a:p>
          <a:p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MPP and LGM-D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58660" y="1607388"/>
            <a:ext cx="6461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Philosophically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Different</a:t>
            </a:r>
            <a:r>
              <a:rPr lang="en-US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Approaches</a:t>
            </a:r>
            <a:endParaRPr lang="en-US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2217206"/>
            <a:ext cx="6432885" cy="0"/>
          </a:xfrm>
          <a:prstGeom prst="line">
            <a:avLst/>
          </a:prstGeom>
          <a:ln w="666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942368" y="2363001"/>
            <a:ext cx="3810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Futures &amp; Options Based Risk Management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834" y="2373356"/>
            <a:ext cx="3895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 Deficiency Payment Program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287" y="3032367"/>
            <a:ext cx="39508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</a:rPr>
              <a:t>Margin Protection Program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protection against multi-year </a:t>
            </a: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losses from $4 to $8 cwt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not actuarially fair and is not based on milk and feed market prices (“Cost Sharing”)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Indemnity payments only when margin falls below user selected coverage level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payment limitations or AGI caps on eligibility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3019687"/>
            <a:ext cx="39623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</a:rPr>
              <a:t>LGM-Dairy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Protects average gross margin at prevailing market prices, </a:t>
            </a:r>
            <a:r>
              <a:rPr lang="en-US" altLang="en-US" i="1" dirty="0" smtClean="0">
                <a:solidFill>
                  <a:srgbClr val="FF0000"/>
                </a:solidFill>
              </a:rPr>
              <a:t>price floor moves up or down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designed to be actuarially fair pre-subsidy (includes deductible)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Indemnity payments when actual margins are below guarantee at end of coverage period </a:t>
            </a:r>
            <a:endParaRPr lang="en-US" alt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Lacks sufficient underwriting capacity for continuous coverage </a:t>
            </a:r>
            <a:endParaRPr lang="en-US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617045" y="2674406"/>
            <a:ext cx="0" cy="3364282"/>
          </a:xfrm>
          <a:prstGeom prst="line">
            <a:avLst/>
          </a:prstGeom>
          <a:ln w="6032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8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05" y="1143000"/>
            <a:ext cx="8273809" cy="5334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11214" y="228600"/>
            <a:ext cx="7375585" cy="8683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Available </a:t>
            </a:r>
            <a:r>
              <a:rPr lang="en-US" sz="2800" dirty="0"/>
              <a:t>Price Floors Using LGM-Dairy </a:t>
            </a:r>
            <a:br>
              <a:rPr lang="en-US" sz="2800" dirty="0"/>
            </a:br>
            <a:r>
              <a:rPr lang="en-US" sz="2800" dirty="0" smtClean="0"/>
              <a:t>Nov PY </a:t>
            </a:r>
            <a:r>
              <a:rPr lang="en-US" sz="2800" dirty="0"/>
              <a:t>Purchase Date (10-Month </a:t>
            </a:r>
            <a:r>
              <a:rPr lang="en-US" sz="2800" dirty="0" smtClean="0"/>
              <a:t>Contract)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199072" y="3459192"/>
            <a:ext cx="7099539" cy="8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23495" y="3140018"/>
            <a:ext cx="156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MPP Coverage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46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flipV="1">
            <a:off x="1066800" y="2652988"/>
            <a:ext cx="7099539" cy="8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/>
          <p:nvPr>
            <p:extLst/>
          </p:nvPr>
        </p:nvGraphicFramePr>
        <p:xfrm>
          <a:off x="152400" y="1401762"/>
          <a:ext cx="89154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082" y="284672"/>
            <a:ext cx="7418717" cy="1117090"/>
          </a:xfrm>
        </p:spPr>
        <p:txBody>
          <a:bodyPr>
            <a:normAutofit fontScale="90000"/>
          </a:bodyPr>
          <a:lstStyle/>
          <a:p>
            <a:r>
              <a:rPr lang="en-US" sz="2800" u="sng" dirty="0" smtClean="0"/>
              <a:t>LGM-Dairy Uses Futures Prices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Guaranteed </a:t>
            </a:r>
            <a:r>
              <a:rPr lang="en-US" sz="2800" dirty="0"/>
              <a:t>Price Floor Using LGM-Dairy </a:t>
            </a:r>
            <a:br>
              <a:rPr lang="en-US" sz="2800" dirty="0"/>
            </a:br>
            <a:r>
              <a:rPr lang="en-US" sz="2800" dirty="0" smtClean="0"/>
              <a:t>Nov PY Purchase </a:t>
            </a:r>
            <a:r>
              <a:rPr lang="en-US" sz="2800" dirty="0"/>
              <a:t>Date (</a:t>
            </a:r>
            <a:r>
              <a:rPr lang="en-US" sz="2800" dirty="0" smtClean="0"/>
              <a:t>10-Mo Contract)*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066800" y="1752600"/>
            <a:ext cx="1143000" cy="612648"/>
          </a:xfrm>
          <a:prstGeom prst="wedgeRoundRectCallout">
            <a:avLst>
              <a:gd name="adj1" fmla="val -37467"/>
              <a:gd name="adj2" fmla="val 128999"/>
              <a:gd name="adj3" fmla="val 16667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$7.46/cwt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362200" y="3581400"/>
            <a:ext cx="1143000" cy="612648"/>
          </a:xfrm>
          <a:prstGeom prst="wedgeRoundRectCallout">
            <a:avLst>
              <a:gd name="adj1" fmla="val -39843"/>
              <a:gd name="adj2" fmla="val -88232"/>
              <a:gd name="adj3" fmla="val 16667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$7.32/cwt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33800" y="2667000"/>
            <a:ext cx="1143000" cy="612648"/>
          </a:xfrm>
          <a:prstGeom prst="wedgeRoundRectCallout">
            <a:avLst>
              <a:gd name="adj1" fmla="val -44595"/>
              <a:gd name="adj2" fmla="val 219142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$4.58/cwt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029200" y="1878933"/>
            <a:ext cx="1143000" cy="612648"/>
          </a:xfrm>
          <a:prstGeom prst="wedgeRoundRectCallout">
            <a:avLst>
              <a:gd name="adj1" fmla="val -43803"/>
              <a:gd name="adj2" fmla="val 16742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$5.93/cwt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324600" y="2491581"/>
            <a:ext cx="1143000" cy="612648"/>
          </a:xfrm>
          <a:prstGeom prst="wedgeRoundRectCallout">
            <a:avLst>
              <a:gd name="adj1" fmla="val -43803"/>
              <a:gd name="adj2" fmla="val 16742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$5.43/cwt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696200" y="3429000"/>
            <a:ext cx="1143000" cy="612648"/>
          </a:xfrm>
          <a:prstGeom prst="wedgeRoundRectCallout">
            <a:avLst>
              <a:gd name="adj1" fmla="val -48555"/>
              <a:gd name="adj2" fmla="val -172465"/>
              <a:gd name="adj3" fmla="val 16667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$7.91/cwt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6412295"/>
            <a:ext cx="5791200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*Equivalent MPP Ration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5018" y="1200679"/>
            <a:ext cx="110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MPP Coverage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057072" y="1733203"/>
            <a:ext cx="107830" cy="91440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2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LGM-Dairy Summary Statistics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895516"/>
              </p:ext>
            </p:extLst>
          </p:nvPr>
        </p:nvGraphicFramePr>
        <p:xfrm>
          <a:off x="304800" y="1610360"/>
          <a:ext cx="8610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50"/>
                <a:gridCol w="2152650"/>
                <a:gridCol w="2152650"/>
                <a:gridCol w="2152650"/>
              </a:tblGrid>
              <a:tr h="78035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Reinsurance Year</a:t>
                      </a:r>
                      <a:endParaRPr lang="en-US" sz="2400" dirty="0"/>
                    </a:p>
                  </a:txBody>
                  <a:tcPr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Premium ($M)</a:t>
                      </a:r>
                      <a:endParaRPr lang="en-US" sz="2400" dirty="0"/>
                    </a:p>
                  </a:txBody>
                  <a:tcPr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Indemnity</a:t>
                      </a:r>
                    </a:p>
                    <a:p>
                      <a:pPr algn="ctr"/>
                      <a:r>
                        <a:rPr lang="en-US" sz="2400" dirty="0" smtClean="0"/>
                        <a:t>($M)</a:t>
                      </a:r>
                      <a:endParaRPr lang="en-US" sz="2400" dirty="0"/>
                    </a:p>
                  </a:txBody>
                  <a:tcPr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Net Benefit</a:t>
                      </a:r>
                    </a:p>
                    <a:p>
                      <a:pPr algn="ctr"/>
                      <a:r>
                        <a:rPr lang="en-US" sz="2400" dirty="0" smtClean="0"/>
                        <a:t>($M)</a:t>
                      </a:r>
                      <a:endParaRPr lang="en-US" sz="2400" dirty="0"/>
                    </a:p>
                  </a:txBody>
                  <a:tcPr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2009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0.29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0.72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0.43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2010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0.78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0.28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-0.50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2011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25.01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0.07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-24.94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2012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19.18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1.39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-17.79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2013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16.87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2.63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-14.24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2014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11.64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0*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????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353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73.77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5.09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-57.04</a:t>
                      </a:r>
                      <a:r>
                        <a:rPr lang="en-US" sz="2400" b="0" dirty="0" smtClean="0"/>
                        <a:t>*</a:t>
                      </a:r>
                      <a:endParaRPr lang="en-US" sz="2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575564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As of 7/29/2014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USDA Risk Management Agency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 of LGM and MPP Participation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04800" y="1371600"/>
          <a:ext cx="8686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1828800"/>
            <a:ext cx="3886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had to make a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one-time, permanent choice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the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 Protection Program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Livestock Gross Margin Insurance for Dairy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Cattle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Bozic, 2014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Payment Frequency MILC and MPP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57200" y="1447800"/>
          <a:ext cx="8458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648200" y="1447800"/>
            <a:ext cx="4267200" cy="4876800"/>
          </a:xfrm>
          <a:prstGeom prst="rect">
            <a:avLst/>
          </a:prstGeom>
          <a:noFill/>
          <a:ln w="508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2590800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“Catastrophic Coverage”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MPP: Dairy Margin Index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64432" y="1542825"/>
          <a:ext cx="8827168" cy="4830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4432" y="6372999"/>
            <a:ext cx="6105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USDA National Agricultural Statistics Service and Agricultural Marketing Service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46334" y="1562457"/>
            <a:ext cx="791697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IOFC Margin = U.S. All-Milk Price –    NASS Corn Price </a:t>
            </a:r>
            <a:r>
              <a:rPr lang="en-US" sz="2400" b="0" kern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1.0728 </a:t>
            </a:r>
            <a:r>
              <a:rPr lang="en-US" sz="2400" b="0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AMS SBM </a:t>
            </a:r>
            <a:r>
              <a:rPr lang="en-US" sz="2400" b="0" kern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0.00735 </a:t>
            </a:r>
            <a:r>
              <a:rPr lang="en-US" sz="2400" b="0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NASS Alfalfa </a:t>
            </a:r>
            <a:r>
              <a:rPr lang="en-US" sz="2400" b="0" kern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0.0137 </a:t>
            </a:r>
            <a:endParaRPr lang="en-US" sz="2400" b="0" kern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Left Bracket 13"/>
          <p:cNvSpPr/>
          <p:nvPr/>
        </p:nvSpPr>
        <p:spPr>
          <a:xfrm>
            <a:off x="5305525" y="1542825"/>
            <a:ext cx="152400" cy="370470"/>
          </a:xfrm>
          <a:prstGeom prst="leftBracket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 Bracket 15"/>
          <p:cNvSpPr/>
          <p:nvPr/>
        </p:nvSpPr>
        <p:spPr>
          <a:xfrm rot="10800000">
            <a:off x="7483981" y="1889234"/>
            <a:ext cx="138166" cy="416845"/>
          </a:xfrm>
          <a:prstGeom prst="leftBracket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Income Over Feed Costs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67102761"/>
              </p:ext>
            </p:extLst>
          </p:nvPr>
        </p:nvGraphicFramePr>
        <p:xfrm>
          <a:off x="164432" y="1371600"/>
          <a:ext cx="8827168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1284648" y="4514717"/>
            <a:ext cx="2854993" cy="729915"/>
          </a:xfrm>
          <a:prstGeom prst="wedgeRoundRectCallout">
            <a:avLst>
              <a:gd name="adj1" fmla="val 52313"/>
              <a:gd name="adj2" fmla="val -94402"/>
              <a:gd name="adj3" fmla="val 1666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kern="0" dirty="0" smtClean="0">
                <a:ln w="0"/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Farm Bill Dairy Production Margin</a:t>
            </a:r>
            <a:endParaRPr lang="en-US" sz="2000" kern="0" dirty="0">
              <a:ln w="0"/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21" y="6178957"/>
            <a:ext cx="6105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USDA National Agricultural Statistics Service and Agricultural Marketing Service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705599" y="3518721"/>
            <a:ext cx="228600" cy="228600"/>
          </a:xfrm>
          <a:prstGeom prst="ellipse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7925" y="4846067"/>
            <a:ext cx="220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2009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$2.25/hundredweight</a:t>
            </a:r>
            <a:endParaRPr lang="en-US" sz="1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19899" y="3079630"/>
            <a:ext cx="374531" cy="39681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9823" y="1477586"/>
            <a:ext cx="791697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000066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66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b="0" kern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Margin = U.S. All-Milk Price –    NASS Corn Price x 1.0728 + AMS SBM x 0.00735 + NASS Alfalfa x 0.0137 </a:t>
            </a:r>
            <a:endParaRPr lang="en-US" sz="2400" b="0" kern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Left Bracket 14"/>
          <p:cNvSpPr/>
          <p:nvPr/>
        </p:nvSpPr>
        <p:spPr>
          <a:xfrm>
            <a:off x="5305525" y="1482443"/>
            <a:ext cx="152400" cy="370470"/>
          </a:xfrm>
          <a:prstGeom prst="leftBracket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 Bracket 15"/>
          <p:cNvSpPr/>
          <p:nvPr/>
        </p:nvSpPr>
        <p:spPr>
          <a:xfrm rot="10800000">
            <a:off x="7483981" y="1828852"/>
            <a:ext cx="138166" cy="416845"/>
          </a:xfrm>
          <a:prstGeom prst="leftBracket">
            <a:avLst/>
          </a:prstGeom>
          <a:ln w="444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641676" y="4879674"/>
            <a:ext cx="228600" cy="2286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05599" y="2507587"/>
            <a:ext cx="2201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2011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Senate First Hearing on Farm Bill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56218" y="3671121"/>
            <a:ext cx="228600" cy="228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43756" y="2238168"/>
            <a:ext cx="4827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</a:p>
          <a:p>
            <a:pPr algn="ctr"/>
            <a:r>
              <a:rPr lang="en-US" sz="1400" b="1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Secretary’s Dairy Advsy C’mte Recommends Margin Insurance</a:t>
            </a:r>
            <a:endParaRPr lang="en-US" sz="1400" b="1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57925" y="2761388"/>
            <a:ext cx="555336" cy="85228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8" grpId="0" animBg="1"/>
      <p:bldP spid="19" grpId="0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481184"/>
            <a:ext cx="8733009" cy="4492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649" y="4221622"/>
            <a:ext cx="2136448" cy="837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Did Dairy Have a Safety Net? </a:t>
            </a:r>
            <a:br>
              <a:rPr lang="en-US" sz="3200" dirty="0" smtClean="0"/>
            </a:br>
            <a:r>
              <a:rPr lang="en-US" sz="3200" dirty="0" smtClean="0"/>
              <a:t>Milk Income Loss Contract (MILC)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83" y="4484407"/>
            <a:ext cx="2525578" cy="2115926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423447" y="4585240"/>
            <a:ext cx="1515454" cy="1451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3326155" y="5243267"/>
            <a:ext cx="4855019" cy="1151837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MILC 2009+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Covered 185 Bil Lbs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paid $1.6 billion to 47K farmers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($0.86/cwt) 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659461" y="6475641"/>
            <a:ext cx="3886200" cy="311789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2.985 Million Pound Benefit Cap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389"/>
            <a:ext cx="9144000" cy="4529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4101983"/>
            <a:ext cx="2221907" cy="1941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Benefit Concentration in MILC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3276600" y="5422729"/>
            <a:ext cx="3886200" cy="1151837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42% of US Milk Supply Covered by MILC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23446" y="4585240"/>
            <a:ext cx="1720553" cy="1576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58" y="4239873"/>
            <a:ext cx="2507912" cy="20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MPP: 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7121"/>
            <a:ext cx="8229600" cy="490482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Voluntary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designed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protect dairymen from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downturns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 margin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Makes payments when US dairy margin falls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below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farmer-selected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coverage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Price floors available from $4 to $8 hundredweight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cover 25% to 90% of production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 operators pay $100 administrative fee and premiums based on farmer-selected coverage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Consecutive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2-month average margins  determine indemnity: Jan/Feb, …,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Nov/Dec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eligibility constraints (income or production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by End of Nov (2014/15) Sept (2015+)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Margin Protection Program (MPP) as the Replacement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2" y="1618005"/>
            <a:ext cx="8993100" cy="427859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824618" y="5495344"/>
            <a:ext cx="4261222" cy="854946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Farms Can Cover:</a:t>
            </a:r>
          </a:p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Max(2011,2012,2013) Milk Lbs.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3446" y="4679246"/>
            <a:ext cx="1720553" cy="1269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794499" y="5474127"/>
            <a:ext cx="1617981" cy="897381"/>
          </a:xfrm>
          <a:prstGeom prst="wedgeRoundRectCallout">
            <a:avLst>
              <a:gd name="adj1" fmla="val 33094"/>
              <a:gd name="adj2" fmla="val 18428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182 Billion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Lbs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187440" y="5709920"/>
            <a:ext cx="508000" cy="38608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MPP: A New Way to Think About a Government Safety 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7" y="1610013"/>
            <a:ext cx="8897933" cy="3316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007" y="4995113"/>
            <a:ext cx="854788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Key farmers decisions: </a:t>
            </a:r>
          </a:p>
          <a:p>
            <a:pPr marL="742950" indent="-742950">
              <a:spcAft>
                <a:spcPts val="600"/>
              </a:spcAft>
              <a:buAutoNum type="arabicParenR"/>
            </a:pPr>
            <a:r>
              <a:rPr lang="en-US" sz="28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How much milk to protect (25% to 90%) </a:t>
            </a:r>
          </a:p>
          <a:p>
            <a:pPr marL="742950" indent="-742950">
              <a:spcAft>
                <a:spcPts val="600"/>
              </a:spcAft>
              <a:buAutoNum type="arabicParenR"/>
            </a:pPr>
            <a:r>
              <a:rPr lang="en-US" sz="2800" b="1" kern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What margin level to protect ($4 to $8)</a:t>
            </a:r>
          </a:p>
        </p:txBody>
      </p:sp>
    </p:spTree>
    <p:extLst>
      <p:ext uri="{BB962C8B-B14F-4D97-AF65-F5344CB8AC3E}">
        <p14:creationId xmlns:p14="http://schemas.microsoft.com/office/powerpoint/2010/main" val="28813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3" y="1189559"/>
            <a:ext cx="7543800" cy="5058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Coverage Options*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9756698">
            <a:off x="2093952" y="2535584"/>
            <a:ext cx="6463539" cy="108857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Protection at a greater cost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6248400"/>
            <a:ext cx="5791200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*126 Possible Coverage Choice Combinations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MAP 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DMAP L.potx</Template>
  <TotalTime>7211</TotalTime>
  <Words>855</Words>
  <Application>Microsoft Office PowerPoint</Application>
  <PresentationFormat>On-screen Show (4:3)</PresentationFormat>
  <Paragraphs>161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DMAP L</vt:lpstr>
      <vt:lpstr> Margin Protection Program (MPP) ONLINE DECISION T      L</vt:lpstr>
      <vt:lpstr>PowerPoint Presentation</vt:lpstr>
      <vt:lpstr>Income Over Feed Costs</vt:lpstr>
      <vt:lpstr>Did Dairy Have a Safety Net?  Milk Income Loss Contract (MILC)</vt:lpstr>
      <vt:lpstr>Benefit Concentration in MILC</vt:lpstr>
      <vt:lpstr>MPP: How it Works</vt:lpstr>
      <vt:lpstr>Margin Protection Program (MPP) as the Replacement</vt:lpstr>
      <vt:lpstr>MPP: A New Way to Think About a Government Safety Net</vt:lpstr>
      <vt:lpstr>Coverage Options*</vt:lpstr>
      <vt:lpstr>Premium Rates May Alter Participation Incentives</vt:lpstr>
      <vt:lpstr>MPP: USDA Funded Producer Decision Education Project</vt:lpstr>
      <vt:lpstr>Easy Cross-Program Comparison</vt:lpstr>
      <vt:lpstr>Built With Farmers in Mind</vt:lpstr>
      <vt:lpstr>4 Steps of the Decision Tool</vt:lpstr>
      <vt:lpstr>Windows PC, iOS, &amp; Android</vt:lpstr>
      <vt:lpstr>Advanced Users</vt:lpstr>
      <vt:lpstr>Secure and 100% Free</vt:lpstr>
      <vt:lpstr>Online Educational Material</vt:lpstr>
      <vt:lpstr> Margin Protection Program (MPP) ONLINE DECISION T      L</vt:lpstr>
      <vt:lpstr>Government Tools Available to Help Dairy Farmers Manage Risk</vt:lpstr>
      <vt:lpstr>Reviewing MPP and LGM-D</vt:lpstr>
      <vt:lpstr>Available Price Floors Using LGM-Dairy  Nov PY Purchase Date (10-Month Contract)</vt:lpstr>
      <vt:lpstr>LGM-Dairy Uses Futures Prices Guaranteed Price Floor Using LGM-Dairy  Nov PY Purchase Date (10-Mo Contract)*  </vt:lpstr>
      <vt:lpstr>LGM-Dairy Summary Statistics</vt:lpstr>
      <vt:lpstr>Survey of LGM and MPP Participation</vt:lpstr>
      <vt:lpstr>Payment Frequency MILC and MPP</vt:lpstr>
      <vt:lpstr>MPP: Dairy Margin Index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Novakovic</dc:creator>
  <cp:lastModifiedBy>cffmuser</cp:lastModifiedBy>
  <cp:revision>103</cp:revision>
  <dcterms:created xsi:type="dcterms:W3CDTF">2014-08-13T17:36:41Z</dcterms:created>
  <dcterms:modified xsi:type="dcterms:W3CDTF">2014-09-04T12:59:56Z</dcterms:modified>
</cp:coreProperties>
</file>