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9"/>
  </p:notesMasterIdLst>
  <p:handoutMasterIdLst>
    <p:handoutMasterId r:id="rId20"/>
  </p:handoutMasterIdLst>
  <p:sldIdLst>
    <p:sldId id="995" r:id="rId2"/>
    <p:sldId id="1048" r:id="rId3"/>
    <p:sldId id="1044" r:id="rId4"/>
    <p:sldId id="1094" r:id="rId5"/>
    <p:sldId id="1095" r:id="rId6"/>
    <p:sldId id="1097" r:id="rId7"/>
    <p:sldId id="1098" r:id="rId8"/>
    <p:sldId id="1099" r:id="rId9"/>
    <p:sldId id="1100" r:id="rId10"/>
    <p:sldId id="1101" r:id="rId11"/>
    <p:sldId id="1102" r:id="rId12"/>
    <p:sldId id="1103" r:id="rId13"/>
    <p:sldId id="1104" r:id="rId14"/>
    <p:sldId id="1105" r:id="rId15"/>
    <p:sldId id="1106" r:id="rId16"/>
    <p:sldId id="1107" r:id="rId17"/>
    <p:sldId id="1108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hlink"/>
      </a:buClr>
      <a:buSzPct val="65000"/>
      <a:buFont typeface="Monotype Sorts" pitchFamily="2" charset="2"/>
      <a:buChar char="u"/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hlink"/>
      </a:buClr>
      <a:buSzPct val="65000"/>
      <a:buFont typeface="Monotype Sorts" pitchFamily="2" charset="2"/>
      <a:buChar char="u"/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hlink"/>
      </a:buClr>
      <a:buSzPct val="65000"/>
      <a:buFont typeface="Monotype Sorts" pitchFamily="2" charset="2"/>
      <a:buChar char="u"/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hlink"/>
      </a:buClr>
      <a:buSzPct val="65000"/>
      <a:buFont typeface="Monotype Sorts" pitchFamily="2" charset="2"/>
      <a:buChar char="u"/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hlink"/>
      </a:buClr>
      <a:buSzPct val="65000"/>
      <a:buFont typeface="Monotype Sorts" pitchFamily="2" charset="2"/>
      <a:buChar char="u"/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1600" u="sng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FFCC00"/>
    <a:srgbClr val="008000"/>
    <a:srgbClr val="CC0000"/>
    <a:srgbClr val="FF9999"/>
    <a:srgbClr val="FF6699"/>
    <a:srgbClr val="FF99FF"/>
    <a:srgbClr val="FF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69" autoAdjust="0"/>
  </p:normalViewPr>
  <p:slideViewPr>
    <p:cSldViewPr snapToGrid="0">
      <p:cViewPr varScale="1">
        <p:scale>
          <a:sx n="115" d="100"/>
          <a:sy n="115" d="100"/>
        </p:scale>
        <p:origin x="-22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768" y="-96"/>
      </p:cViewPr>
      <p:guideLst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Spending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</c:spPr>
          </c:dPt>
          <c:dPt>
            <c:idx val="1"/>
            <c:bubble3D val="0"/>
            <c:spPr>
              <a:solidFill>
                <a:srgbClr val="FFCC00"/>
              </a:solidFill>
            </c:spPr>
          </c:dPt>
          <c:dPt>
            <c:idx val="2"/>
            <c:bubble3D val="0"/>
            <c:spPr>
              <a:solidFill>
                <a:schemeClr val="accent2"/>
              </a:solidFill>
            </c:spPr>
          </c:dPt>
          <c:dPt>
            <c:idx val="3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0.18024882919046883"/>
                  <c:y val="3.086419753086419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4094179404045082"/>
                  <c:y val="0.2347939146495577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664839689156502"/>
                  <c:y val="0.357672790901137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25302609232669449"/>
                  <c:y val="3.395061728395061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Commodity Programs</c:v>
                </c:pt>
                <c:pt idx="1">
                  <c:v>Crop Insurance</c:v>
                </c:pt>
                <c:pt idx="2">
                  <c:v>Conservation Programs</c:v>
                </c:pt>
                <c:pt idx="3">
                  <c:v>Nutrition Programs</c:v>
                </c:pt>
                <c:pt idx="4">
                  <c:v>Other Programs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44458</c:v>
                </c:pt>
                <c:pt idx="1">
                  <c:v>89827</c:v>
                </c:pt>
                <c:pt idx="2">
                  <c:v>57600</c:v>
                </c:pt>
                <c:pt idx="3">
                  <c:v>756433</c:v>
                </c:pt>
                <c:pt idx="4">
                  <c:v>8083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265714" y="9121666"/>
            <a:ext cx="3035393" cy="46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9" tIns="46536" rIns="93069" bIns="46536" numCol="1" anchor="b" anchorCtr="0" compatLnSpc="1">
            <a:prstTxWarp prst="textNoShape">
              <a:avLst/>
            </a:prstTxWarp>
          </a:bodyPr>
          <a:lstStyle>
            <a:lvl1pPr algn="r" defTabSz="931632" eaLnBrk="1" hangingPunct="1">
              <a:spcBef>
                <a:spcPct val="0"/>
              </a:spcBef>
              <a:buClrTx/>
              <a:buSzTx/>
              <a:buFontTx/>
              <a:buNone/>
              <a:defRPr kumimoji="0" sz="1000" u="none"/>
            </a:lvl1pPr>
          </a:lstStyle>
          <a:p>
            <a:pPr>
              <a:defRPr/>
            </a:pPr>
            <a:fld id="{8434C705-826F-4EA3-BCFC-9200502A0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32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8" tIns="48306" rIns="96608" bIns="48306" numCol="1" anchor="t" anchorCtr="0" compatLnSpc="1">
            <a:prstTxWarp prst="textNoShape">
              <a:avLst/>
            </a:prstTxWarp>
          </a:bodyPr>
          <a:lstStyle>
            <a:lvl1pPr defTabSz="967058" eaLnBrk="1" hangingPunct="1">
              <a:spcBef>
                <a:spcPct val="0"/>
              </a:spcBef>
              <a:buClrTx/>
              <a:buSzTx/>
              <a:buFontTx/>
              <a:buNone/>
              <a:defRPr kumimoji="0"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6" y="2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8" tIns="48306" rIns="96608" bIns="48306" numCol="1" anchor="t" anchorCtr="0" compatLnSpc="1">
            <a:prstTxWarp prst="textNoShape">
              <a:avLst/>
            </a:prstTxWarp>
          </a:bodyPr>
          <a:lstStyle>
            <a:lvl1pPr algn="r" defTabSz="967058" eaLnBrk="1" hangingPunct="1">
              <a:spcBef>
                <a:spcPct val="0"/>
              </a:spcBef>
              <a:buClrTx/>
              <a:buSzTx/>
              <a:buFontTx/>
              <a:buNone/>
              <a:defRPr kumimoji="0"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3426" y="4560888"/>
            <a:ext cx="58483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8" tIns="48306" rIns="96608" bIns="48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8" tIns="48306" rIns="96608" bIns="48306" numCol="1" anchor="b" anchorCtr="0" compatLnSpc="1">
            <a:prstTxWarp prst="textNoShape">
              <a:avLst/>
            </a:prstTxWarp>
          </a:bodyPr>
          <a:lstStyle>
            <a:lvl1pPr defTabSz="967058" eaLnBrk="1" hangingPunct="1">
              <a:spcBef>
                <a:spcPct val="0"/>
              </a:spcBef>
              <a:buClrTx/>
              <a:buSzTx/>
              <a:buFontTx/>
              <a:buNone/>
              <a:defRPr kumimoji="0" sz="12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6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8" tIns="48306" rIns="96608" bIns="48306" numCol="1" anchor="b" anchorCtr="0" compatLnSpc="1">
            <a:prstTxWarp prst="textNoShape">
              <a:avLst/>
            </a:prstTxWarp>
          </a:bodyPr>
          <a:lstStyle>
            <a:lvl1pPr algn="r" defTabSz="967058" eaLnBrk="1" hangingPunct="1">
              <a:spcBef>
                <a:spcPct val="0"/>
              </a:spcBef>
              <a:buClrTx/>
              <a:buSzTx/>
              <a:buFontTx/>
              <a:buNone/>
              <a:defRPr kumimoji="0" sz="1200" u="none"/>
            </a:lvl1pPr>
          </a:lstStyle>
          <a:p>
            <a:pPr>
              <a:defRPr/>
            </a:pPr>
            <a:fld id="{90C1D942-7B2B-4C63-AFE8-E30F8A294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6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B346CA-A6B8-4DC0-9B5B-31264A8A5EC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B346CA-A6B8-4DC0-9B5B-31264A8A5EC6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676400" y="2667000"/>
            <a:ext cx="7391400" cy="762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2400" u="none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28600" y="4038600"/>
            <a:ext cx="76200" cy="27432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2400" u="none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144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2766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967B5CD-F75C-4311-A09D-A6F77EEA8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452E9-07D5-4A60-99DD-1BA55F1D4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8313" y="304800"/>
            <a:ext cx="2017712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2" y="304800"/>
            <a:ext cx="5903913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27CFF-1877-499F-B78F-6DA7D206B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2" y="304800"/>
            <a:ext cx="7083425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2057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20574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910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741E6-6D31-4138-98B3-D5D85F1E1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2" y="304800"/>
            <a:ext cx="7083425" cy="1600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7A286-1AA3-4181-B990-EFBB4814B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2" y="304800"/>
            <a:ext cx="7083425" cy="1600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42F57-7737-4E84-9B79-BF5097E73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A119D-460A-4DDF-AB74-2C3C2BEDAF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56D8E-79C7-4DDA-AE83-A63BD30D4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D4ADC-69DE-48A9-B375-CC94E3D4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29D2A-F424-4986-8C8B-B51D10AB1A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7004C-44E1-4A8A-BE3B-D954FA195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AD472-9F06-4C8B-A2D8-ECF85E82C6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105CF-7D8A-457A-9948-634F66F02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1BE409-8691-4277-A757-40592FE69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834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9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sz="14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9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buClrTx/>
              <a:buSzTx/>
              <a:buFontTx/>
              <a:buNone/>
              <a:defRPr kumimoji="0" sz="1400" u="none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9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buClrTx/>
              <a:buSzTx/>
              <a:buFontTx/>
              <a:buNone/>
              <a:defRPr kumimoji="0" sz="1400" u="none"/>
            </a:lvl1pPr>
          </a:lstStyle>
          <a:p>
            <a:pPr>
              <a:defRPr/>
            </a:pPr>
            <a:fld id="{2218E20E-B88F-4EDA-B190-2BB715D8D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59111" name="Rectangle 7"/>
          <p:cNvSpPr>
            <a:spLocks noChangeArrowheads="1"/>
          </p:cNvSpPr>
          <p:nvPr/>
        </p:nvSpPr>
        <p:spPr bwMode="auto">
          <a:xfrm>
            <a:off x="1600200" y="228600"/>
            <a:ext cx="7391400" cy="762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2400" u="none"/>
          </a:p>
        </p:txBody>
      </p:sp>
      <p:sp>
        <p:nvSpPr>
          <p:cNvPr id="559112" name="Rectangle 8"/>
          <p:cNvSpPr>
            <a:spLocks noChangeArrowheads="1"/>
          </p:cNvSpPr>
          <p:nvPr/>
        </p:nvSpPr>
        <p:spPr bwMode="auto">
          <a:xfrm>
            <a:off x="228600" y="1752600"/>
            <a:ext cx="76200" cy="50292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spcBef>
                <a:spcPct val="50000"/>
              </a:spcBef>
              <a:buClrTx/>
              <a:buSzTx/>
              <a:buFontTx/>
              <a:buNone/>
              <a:defRPr/>
            </a:pPr>
            <a:endParaRPr kumimoji="0" lang="en-US" sz="2400" u="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089" r:id="rId2"/>
    <p:sldLayoutId id="2147484090" r:id="rId3"/>
    <p:sldLayoutId id="2147484091" r:id="rId4"/>
    <p:sldLayoutId id="2147484092" r:id="rId5"/>
    <p:sldLayoutId id="2147484093" r:id="rId6"/>
    <p:sldLayoutId id="2147484094" r:id="rId7"/>
    <p:sldLayoutId id="2147484095" r:id="rId8"/>
    <p:sldLayoutId id="2147484096" r:id="rId9"/>
    <p:sldLayoutId id="2147484097" r:id="rId10"/>
    <p:sldLayoutId id="2147484098" r:id="rId11"/>
    <p:sldLayoutId id="2147484099" r:id="rId12"/>
    <p:sldLayoutId id="2147484100" r:id="rId13"/>
    <p:sldLayoutId id="2147484101" r:id="rId14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65000"/>
        <a:buFont typeface="Monotype Sorts" pitchFamily="2" charset="2"/>
        <a:buChar char="u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70000"/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924800" cy="2133600"/>
          </a:xfrm>
        </p:spPr>
        <p:txBody>
          <a:bodyPr/>
          <a:lstStyle/>
          <a:p>
            <a:r>
              <a:rPr lang="en-US" b="1" dirty="0" smtClean="0"/>
              <a:t>Farm </a:t>
            </a:r>
            <a:r>
              <a:rPr lang="en-US" b="1" dirty="0"/>
              <a:t>Bill </a:t>
            </a:r>
            <a:r>
              <a:rPr lang="en-US" b="1" dirty="0" smtClean="0"/>
              <a:t>Overview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746930"/>
            <a:ext cx="7200900" cy="2311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1800" b="1" dirty="0" smtClean="0"/>
          </a:p>
          <a:p>
            <a:pPr>
              <a:lnSpc>
                <a:spcPct val="80000"/>
              </a:lnSpc>
            </a:pPr>
            <a:r>
              <a:rPr lang="en-US" sz="1800" b="1" dirty="0" smtClean="0"/>
              <a:t>Bradley D. Lubben, Ph.D.</a:t>
            </a:r>
          </a:p>
          <a:p>
            <a:pPr>
              <a:lnSpc>
                <a:spcPct val="80000"/>
              </a:lnSpc>
            </a:pPr>
            <a:r>
              <a:rPr lang="en-US" sz="1800" b="1" dirty="0" smtClean="0"/>
              <a:t>Extension Assistant Professor, Policy Specialist, and</a:t>
            </a:r>
          </a:p>
          <a:p>
            <a:pPr>
              <a:lnSpc>
                <a:spcPct val="80000"/>
              </a:lnSpc>
            </a:pPr>
            <a:r>
              <a:rPr lang="en-US" sz="1800" b="1" dirty="0" smtClean="0"/>
              <a:t>Director, North Central Risk Management Education Center</a:t>
            </a:r>
          </a:p>
          <a:p>
            <a:pPr>
              <a:lnSpc>
                <a:spcPct val="80000"/>
              </a:lnSpc>
            </a:pPr>
            <a:endParaRPr lang="en-US" sz="1800" b="1" dirty="0" smtClean="0"/>
          </a:p>
          <a:p>
            <a:pPr>
              <a:lnSpc>
                <a:spcPct val="80000"/>
              </a:lnSpc>
            </a:pPr>
            <a:r>
              <a:rPr lang="en-US" sz="1800" b="1" dirty="0" smtClean="0"/>
              <a:t>Department of Agricultural Economics</a:t>
            </a:r>
          </a:p>
          <a:p>
            <a:pPr>
              <a:lnSpc>
                <a:spcPct val="80000"/>
              </a:lnSpc>
            </a:pPr>
            <a:r>
              <a:rPr lang="en-US" sz="1800" b="1" dirty="0" smtClean="0"/>
              <a:t>University of Nebraska-Lincoln</a:t>
            </a:r>
          </a:p>
        </p:txBody>
      </p:sp>
      <p:sp>
        <p:nvSpPr>
          <p:cNvPr id="1031" name="Rectangle 11"/>
          <p:cNvSpPr>
            <a:spLocks noChangeArrowheads="1"/>
          </p:cNvSpPr>
          <p:nvPr/>
        </p:nvSpPr>
        <p:spPr bwMode="auto">
          <a:xfrm>
            <a:off x="2119663" y="5712195"/>
            <a:ext cx="3657599" cy="55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>
              <a:buClr>
                <a:srgbClr val="800080"/>
              </a:buClr>
              <a:buNone/>
            </a:pPr>
            <a:r>
              <a:rPr lang="en-US" sz="1500" u="none" dirty="0" smtClean="0"/>
              <a:t>Presented </a:t>
            </a:r>
            <a:r>
              <a:rPr lang="en-US" sz="1500" u="none" dirty="0"/>
              <a:t>at 2014 Farm Bill Conference</a:t>
            </a:r>
            <a:br>
              <a:rPr lang="en-US" sz="1500" u="none" dirty="0"/>
            </a:br>
            <a:r>
              <a:rPr lang="en-US" sz="1500" u="none" dirty="0"/>
              <a:t>Kansas City, MO, Sept. 3-4, 2014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047" y="5626200"/>
            <a:ext cx="2336449" cy="7315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549" y="5626199"/>
            <a:ext cx="768096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182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Title VI: Rural Development</a:t>
            </a:r>
          </a:p>
          <a:p>
            <a:pPr lvl="1"/>
            <a:r>
              <a:rPr lang="en-US" dirty="0" smtClean="0"/>
              <a:t>Partially restores disappearing baseline, increasing projected spending from $13 million to $241 million</a:t>
            </a:r>
            <a:r>
              <a:rPr lang="en-US" dirty="0"/>
              <a:t> over </a:t>
            </a:r>
            <a:r>
              <a:rPr lang="en-US" dirty="0" smtClean="0"/>
              <a:t>FY2014-2023</a:t>
            </a:r>
          </a:p>
          <a:p>
            <a:pPr lvl="1"/>
            <a:r>
              <a:rPr lang="en-US" dirty="0" smtClean="0"/>
              <a:t>Reauthorization of standing programs at generally reduced funding levels</a:t>
            </a:r>
          </a:p>
          <a:p>
            <a:pPr lvl="1"/>
            <a:r>
              <a:rPr lang="en-US" dirty="0" smtClean="0"/>
              <a:t>Major programs</a:t>
            </a:r>
          </a:p>
          <a:p>
            <a:pPr lvl="2"/>
            <a:r>
              <a:rPr lang="en-US" dirty="0" smtClean="0"/>
              <a:t>Rural infrastructure and community development loans and grants</a:t>
            </a:r>
          </a:p>
          <a:p>
            <a:pPr lvl="2"/>
            <a:r>
              <a:rPr lang="en-US" dirty="0" smtClean="0"/>
              <a:t>Value-added agriculture and business development grants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Title VII: Research, Extension, and Related Matters</a:t>
            </a:r>
          </a:p>
          <a:p>
            <a:pPr lvl="1"/>
            <a:r>
              <a:rPr lang="en-US" dirty="0" smtClean="0"/>
              <a:t>Largely restores disappearing baseline and expands funding with increase in projected spending from $111 million to $1.26 billion</a:t>
            </a:r>
            <a:r>
              <a:rPr lang="en-US" dirty="0"/>
              <a:t> over </a:t>
            </a:r>
            <a:r>
              <a:rPr lang="en-US" dirty="0" smtClean="0"/>
              <a:t>FY2014-2023</a:t>
            </a:r>
          </a:p>
          <a:p>
            <a:pPr lvl="1"/>
            <a:r>
              <a:rPr lang="en-US" dirty="0" smtClean="0"/>
              <a:t>Reauthorization of standing programs with increased emphasis on competitive grants</a:t>
            </a:r>
          </a:p>
          <a:p>
            <a:pPr lvl="1"/>
            <a:r>
              <a:rPr lang="en-US" dirty="0" smtClean="0"/>
              <a:t>Major new investments</a:t>
            </a:r>
          </a:p>
          <a:p>
            <a:pPr lvl="2"/>
            <a:r>
              <a:rPr lang="en-US" dirty="0" smtClean="0"/>
              <a:t>Organic agriculture</a:t>
            </a:r>
          </a:p>
          <a:p>
            <a:pPr lvl="2"/>
            <a:r>
              <a:rPr lang="en-US" dirty="0" smtClean="0"/>
              <a:t>Specialty crops</a:t>
            </a:r>
          </a:p>
          <a:p>
            <a:pPr lvl="2"/>
            <a:r>
              <a:rPr lang="en-US" dirty="0" smtClean="0"/>
              <a:t>Beginning farmers and ranchers</a:t>
            </a:r>
          </a:p>
          <a:p>
            <a:pPr lvl="2"/>
            <a:r>
              <a:rPr lang="en-US" dirty="0" smtClean="0"/>
              <a:t>Foundation for Food and Agriculture Research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VIII: Forestry</a:t>
            </a:r>
          </a:p>
          <a:p>
            <a:pPr lvl="1"/>
            <a:r>
              <a:rPr lang="en-US" dirty="0" smtClean="0"/>
              <a:t>Minor spending title with total of $13 million projected spending</a:t>
            </a:r>
            <a:r>
              <a:rPr lang="en-US" dirty="0"/>
              <a:t> over </a:t>
            </a:r>
            <a:r>
              <a:rPr lang="en-US" dirty="0" smtClean="0"/>
              <a:t>FY2014-2023</a:t>
            </a:r>
          </a:p>
          <a:p>
            <a:pPr lvl="1"/>
            <a:r>
              <a:rPr lang="en-US" dirty="0" smtClean="0"/>
              <a:t>Repeal of some expired, unfunded programs</a:t>
            </a:r>
          </a:p>
          <a:p>
            <a:pPr lvl="1"/>
            <a:r>
              <a:rPr lang="en-US" dirty="0" smtClean="0"/>
              <a:t>Reauthorization of forest reserve as a discretionary program</a:t>
            </a:r>
          </a:p>
          <a:p>
            <a:pPr lvl="1"/>
            <a:r>
              <a:rPr lang="en-US" dirty="0" smtClean="0"/>
              <a:t>Creation of a new forest stewardship program similar to previous program</a:t>
            </a:r>
          </a:p>
          <a:p>
            <a:pPr lvl="1"/>
            <a:r>
              <a:rPr lang="en-US" dirty="0" smtClean="0"/>
              <a:t>Other forest management provisions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Title IX: Energy</a:t>
            </a:r>
          </a:p>
          <a:p>
            <a:pPr lvl="1"/>
            <a:r>
              <a:rPr lang="en-US" dirty="0" smtClean="0"/>
              <a:t>Largely restores disappearing baseline and expands some areas of funding with projected spending increasing from $243 million to $1.1 billion</a:t>
            </a:r>
          </a:p>
          <a:p>
            <a:pPr lvl="1"/>
            <a:r>
              <a:rPr lang="en-US" dirty="0" smtClean="0"/>
              <a:t>Reauthorization and expansion of portfolio of programs</a:t>
            </a:r>
          </a:p>
          <a:p>
            <a:pPr lvl="2"/>
            <a:r>
              <a:rPr lang="en-US" dirty="0" err="1" smtClean="0"/>
              <a:t>Biobased</a:t>
            </a:r>
            <a:r>
              <a:rPr lang="en-US" dirty="0" smtClean="0"/>
              <a:t> product marketing and manufacturing assistance programs (including advanced biofuels)</a:t>
            </a:r>
          </a:p>
          <a:p>
            <a:pPr lvl="2"/>
            <a:r>
              <a:rPr lang="en-US" dirty="0" smtClean="0"/>
              <a:t>Renewable energy loan and grant program</a:t>
            </a:r>
          </a:p>
          <a:p>
            <a:pPr lvl="2"/>
            <a:r>
              <a:rPr lang="en-US" dirty="0" smtClean="0"/>
              <a:t>Biomass crop assistance program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Title X: Horticulture</a:t>
            </a:r>
          </a:p>
          <a:p>
            <a:pPr lvl="1"/>
            <a:r>
              <a:rPr lang="en-US" dirty="0" smtClean="0"/>
              <a:t>Increased baseline funding from $1.1 billion to $1.8 billion over FY2014-2023</a:t>
            </a:r>
          </a:p>
          <a:p>
            <a:pPr lvl="1"/>
            <a:r>
              <a:rPr lang="en-US" dirty="0" smtClean="0"/>
              <a:t>Reauthorizes and expands programs</a:t>
            </a:r>
          </a:p>
          <a:p>
            <a:pPr lvl="2"/>
            <a:r>
              <a:rPr lang="en-US" dirty="0" smtClean="0"/>
              <a:t>Specialty crop block grants, research, and promotion</a:t>
            </a:r>
          </a:p>
          <a:p>
            <a:pPr lvl="2"/>
            <a:r>
              <a:rPr lang="en-US" dirty="0" smtClean="0"/>
              <a:t>Organic agriculture</a:t>
            </a:r>
          </a:p>
          <a:p>
            <a:pPr lvl="2"/>
            <a:r>
              <a:rPr lang="en-US" dirty="0" smtClean="0"/>
              <a:t>Pest and disease management</a:t>
            </a:r>
          </a:p>
          <a:p>
            <a:pPr lvl="1"/>
            <a:r>
              <a:rPr lang="en-US" dirty="0" smtClean="0"/>
              <a:t>Programs in other titles also benefit horticulture and specialty crop producers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Title XI: Crop Insurance</a:t>
            </a:r>
          </a:p>
          <a:p>
            <a:pPr lvl="1"/>
            <a:r>
              <a:rPr lang="en-US" dirty="0" smtClean="0"/>
              <a:t>Increased funding from $84.1 to $89.8 billion (6.8% increase) over FY2014-2023</a:t>
            </a:r>
          </a:p>
          <a:p>
            <a:pPr lvl="1"/>
            <a:r>
              <a:rPr lang="en-US" dirty="0"/>
              <a:t>Basic crop insurance provisions permanently authorized in separate legislation</a:t>
            </a:r>
          </a:p>
          <a:p>
            <a:pPr lvl="1"/>
            <a:r>
              <a:rPr lang="en-US" dirty="0" smtClean="0"/>
              <a:t>New programs</a:t>
            </a:r>
          </a:p>
          <a:p>
            <a:pPr lvl="2"/>
            <a:r>
              <a:rPr lang="en-US" dirty="0" smtClean="0"/>
              <a:t>SCO</a:t>
            </a:r>
          </a:p>
          <a:p>
            <a:pPr lvl="2"/>
            <a:r>
              <a:rPr lang="en-US" dirty="0" smtClean="0"/>
              <a:t>STAX for cotton</a:t>
            </a:r>
          </a:p>
          <a:p>
            <a:pPr lvl="1"/>
            <a:r>
              <a:rPr lang="en-US" dirty="0" smtClean="0"/>
              <a:t>Selected new provisions and policies</a:t>
            </a:r>
          </a:p>
          <a:p>
            <a:pPr lvl="2"/>
            <a:r>
              <a:rPr lang="en-US" dirty="0" smtClean="0"/>
              <a:t>Irrigated/</a:t>
            </a:r>
            <a:r>
              <a:rPr lang="en-US" dirty="0" err="1" smtClean="0"/>
              <a:t>nonirrigated</a:t>
            </a:r>
            <a:r>
              <a:rPr lang="en-US" dirty="0" smtClean="0"/>
              <a:t> enterprise units</a:t>
            </a:r>
          </a:p>
          <a:p>
            <a:pPr lvl="2"/>
            <a:r>
              <a:rPr lang="en-US" dirty="0" smtClean="0"/>
              <a:t>APH adjustments</a:t>
            </a:r>
          </a:p>
          <a:p>
            <a:pPr lvl="2"/>
            <a:r>
              <a:rPr lang="en-US" dirty="0" smtClean="0"/>
              <a:t>CAT revisions</a:t>
            </a:r>
          </a:p>
          <a:p>
            <a:pPr lvl="2"/>
            <a:r>
              <a:rPr lang="en-US" dirty="0" smtClean="0"/>
              <a:t>Beginning farmer premium support</a:t>
            </a:r>
          </a:p>
          <a:p>
            <a:pPr lvl="2"/>
            <a:r>
              <a:rPr lang="en-US" dirty="0" smtClean="0"/>
              <a:t>Organic price</a:t>
            </a:r>
          </a:p>
          <a:p>
            <a:pPr lvl="2"/>
            <a:r>
              <a:rPr lang="en-US" dirty="0" smtClean="0"/>
              <a:t>Conservation compliance (in Title II) and Sod Saver (in Title XI)</a:t>
            </a:r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Title XII: Miscellaneous</a:t>
            </a:r>
          </a:p>
          <a:p>
            <a:pPr lvl="1"/>
            <a:r>
              <a:rPr lang="en-US" dirty="0" smtClean="0"/>
              <a:t>Authorized provisions</a:t>
            </a:r>
          </a:p>
          <a:p>
            <a:pPr lvl="2"/>
            <a:r>
              <a:rPr lang="en-US" dirty="0" smtClean="0"/>
              <a:t>Livestock</a:t>
            </a:r>
          </a:p>
          <a:p>
            <a:pPr lvl="3"/>
            <a:r>
              <a:rPr lang="en-US" dirty="0" smtClean="0"/>
              <a:t>Animal health</a:t>
            </a:r>
          </a:p>
          <a:p>
            <a:pPr lvl="3"/>
            <a:r>
              <a:rPr lang="en-US" dirty="0" smtClean="0"/>
              <a:t>National Sheep Industry Improvement Center</a:t>
            </a:r>
          </a:p>
          <a:p>
            <a:pPr lvl="3"/>
            <a:r>
              <a:rPr lang="en-US" dirty="0" smtClean="0"/>
              <a:t>Catfish inspection</a:t>
            </a:r>
          </a:p>
          <a:p>
            <a:pPr lvl="2"/>
            <a:r>
              <a:rPr lang="en-US" dirty="0" smtClean="0"/>
              <a:t>Socially disadvantaged and limited-resource producers</a:t>
            </a:r>
          </a:p>
          <a:p>
            <a:pPr lvl="3"/>
            <a:r>
              <a:rPr lang="en-US" dirty="0" smtClean="0"/>
              <a:t>Includes military veteran farmers and ranchers</a:t>
            </a:r>
          </a:p>
          <a:p>
            <a:pPr lvl="3"/>
            <a:r>
              <a:rPr lang="en-US" dirty="0" smtClean="0"/>
              <a:t>Outreach and technical assistance</a:t>
            </a:r>
          </a:p>
          <a:p>
            <a:pPr lvl="2"/>
            <a:r>
              <a:rPr lang="en-US" dirty="0" smtClean="0"/>
              <a:t>Other programs</a:t>
            </a:r>
          </a:p>
          <a:p>
            <a:pPr lvl="3"/>
            <a:r>
              <a:rPr lang="en-US" dirty="0" smtClean="0"/>
              <a:t>NAP improvements</a:t>
            </a:r>
          </a:p>
          <a:p>
            <a:pPr lvl="3"/>
            <a:r>
              <a:rPr lang="en-US" dirty="0" smtClean="0"/>
              <a:t>Veterans liaison within USDA</a:t>
            </a:r>
          </a:p>
          <a:p>
            <a:pPr lvl="3"/>
            <a:r>
              <a:rPr lang="en-US" dirty="0" smtClean="0"/>
              <a:t>Office of Tribal Relations within USDA</a:t>
            </a:r>
          </a:p>
          <a:p>
            <a:pPr lvl="2"/>
            <a:r>
              <a:rPr lang="en-US" dirty="0" err="1" smtClean="0"/>
              <a:t>Oilheat</a:t>
            </a:r>
            <a:endParaRPr lang="en-US" dirty="0" smtClean="0"/>
          </a:p>
          <a:p>
            <a:pPr lvl="3"/>
            <a:r>
              <a:rPr lang="en-US" dirty="0" smtClean="0"/>
              <a:t>Extends separate National </a:t>
            </a:r>
            <a:r>
              <a:rPr lang="en-US" dirty="0" err="1" smtClean="0"/>
              <a:t>Oilheat</a:t>
            </a:r>
            <a:r>
              <a:rPr lang="en-US" dirty="0" smtClean="0"/>
              <a:t> Research and Alliance Act of 200 until 2019</a:t>
            </a:r>
          </a:p>
          <a:p>
            <a:pPr lvl="3"/>
            <a:r>
              <a:rPr lang="en-US" dirty="0" smtClean="0"/>
              <a:t>Includes renewable fuel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Farm Bill Overview</a:t>
            </a:r>
            <a:endParaRPr lang="en-US" sz="4400" dirty="0"/>
          </a:p>
        </p:txBody>
      </p:sp>
      <p:sp>
        <p:nvSpPr>
          <p:cNvPr id="7173" name="Rectangle 8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/>
          <a:lstStyle/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Commodities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Conservation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Trade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Nutrition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Credit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Rural Development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Research, Extension, and Related Matters</a:t>
            </a:r>
          </a:p>
          <a:p>
            <a:r>
              <a:rPr lang="en-US" sz="2400" dirty="0" smtClean="0"/>
              <a:t>Forestry</a:t>
            </a:r>
          </a:p>
          <a:p>
            <a:r>
              <a:rPr lang="en-US" sz="2400" dirty="0" smtClean="0"/>
              <a:t>Energy</a:t>
            </a:r>
          </a:p>
          <a:p>
            <a:r>
              <a:rPr lang="en-US" sz="2400" dirty="0" smtClean="0"/>
              <a:t>Horticulture</a:t>
            </a:r>
          </a:p>
          <a:p>
            <a:r>
              <a:rPr lang="en-US" sz="2400" dirty="0" smtClean="0"/>
              <a:t>Crop Insurance</a:t>
            </a:r>
          </a:p>
          <a:p>
            <a:r>
              <a:rPr lang="en-US" sz="2400" dirty="0" smtClean="0"/>
              <a:t>Miscellaneous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271" y="5308933"/>
            <a:ext cx="2188365" cy="15490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19" y="4559297"/>
            <a:ext cx="2264335" cy="2191292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84621" y="6547954"/>
            <a:ext cx="1458733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buFont typeface="Monotype Sorts" pitchFamily="2" charset="2"/>
              <a:buNone/>
            </a:pPr>
            <a:r>
              <a:rPr lang="en-US" altLang="en-US" sz="800" u="none" dirty="0">
                <a:solidFill>
                  <a:srgbClr val="DDDDDD"/>
                </a:solidFill>
              </a:rPr>
              <a:t>Copyright </a:t>
            </a:r>
            <a:r>
              <a:rPr lang="en-US" altLang="en-US" sz="800" u="none" dirty="0" smtClean="0">
                <a:solidFill>
                  <a:srgbClr val="DDDDDD"/>
                </a:solidFill>
              </a:rPr>
              <a:t>FPC International</a:t>
            </a:r>
            <a:endParaRPr lang="en-US" altLang="en-US" sz="800" u="none" dirty="0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546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Farm Bill Overview</a:t>
            </a:r>
            <a:endParaRPr lang="en-US" sz="4400" dirty="0"/>
          </a:p>
        </p:txBody>
      </p:sp>
      <p:sp>
        <p:nvSpPr>
          <p:cNvPr id="7173" name="Rectangle 8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/>
          <a:lstStyle/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Commodities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Conservation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Trade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Nutrition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Credit</a:t>
            </a:r>
          </a:p>
          <a:p>
            <a:pPr marL="508000" indent="-508000">
              <a:lnSpc>
                <a:spcPct val="90000"/>
              </a:lnSpc>
            </a:pPr>
            <a:r>
              <a:rPr lang="en-US" sz="2400" dirty="0" smtClean="0"/>
              <a:t>Rural Development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 smtClean="0"/>
              <a:t>Research, Extension, and Related Matters</a:t>
            </a:r>
          </a:p>
          <a:p>
            <a:r>
              <a:rPr lang="en-US" sz="2400" dirty="0" smtClean="0"/>
              <a:t>Forestry</a:t>
            </a:r>
          </a:p>
          <a:p>
            <a:r>
              <a:rPr lang="en-US" sz="2400" dirty="0" smtClean="0"/>
              <a:t>Energy</a:t>
            </a:r>
          </a:p>
          <a:p>
            <a:r>
              <a:rPr lang="en-US" sz="2400" dirty="0" smtClean="0"/>
              <a:t>Horticulture</a:t>
            </a:r>
          </a:p>
          <a:p>
            <a:r>
              <a:rPr lang="en-US" sz="2400" dirty="0" smtClean="0"/>
              <a:t>Crop Insurance</a:t>
            </a:r>
          </a:p>
          <a:p>
            <a:r>
              <a:rPr lang="en-US" sz="2400" dirty="0" smtClean="0"/>
              <a:t>Miscellaneous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271" y="5308933"/>
            <a:ext cx="2188365" cy="15490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19" y="4559297"/>
            <a:ext cx="2264335" cy="2191292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784621" y="6547954"/>
            <a:ext cx="1458733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buFont typeface="Monotype Sorts" pitchFamily="2" charset="2"/>
              <a:buNone/>
            </a:pPr>
            <a:r>
              <a:rPr lang="en-US" altLang="en-US" sz="800" u="none" dirty="0">
                <a:solidFill>
                  <a:srgbClr val="DDDDDD"/>
                </a:solidFill>
              </a:rPr>
              <a:t>Copyright </a:t>
            </a:r>
            <a:r>
              <a:rPr lang="en-US" altLang="en-US" sz="800" u="none" dirty="0" smtClean="0">
                <a:solidFill>
                  <a:srgbClr val="DDDDDD"/>
                </a:solidFill>
              </a:rPr>
              <a:t>FPC International</a:t>
            </a:r>
            <a:endParaRPr lang="en-US" altLang="en-US" sz="800" u="none" dirty="0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9034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Budget</a:t>
            </a:r>
            <a:br>
              <a:rPr lang="en-US" dirty="0" smtClean="0"/>
            </a:br>
            <a:r>
              <a:rPr lang="en-US" sz="2800" dirty="0" smtClean="0"/>
              <a:t>Projected Spending, FY2014-2023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672779"/>
              </p:ext>
            </p:extLst>
          </p:nvPr>
        </p:nvGraphicFramePr>
        <p:xfrm>
          <a:off x="762000" y="2057400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044365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Budget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263813"/>
              </p:ext>
            </p:extLst>
          </p:nvPr>
        </p:nvGraphicFramePr>
        <p:xfrm>
          <a:off x="761999" y="1755544"/>
          <a:ext cx="7855908" cy="415218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676401"/>
                <a:gridCol w="1371600"/>
                <a:gridCol w="1066800"/>
                <a:gridCol w="1295400"/>
                <a:gridCol w="1295400"/>
                <a:gridCol w="1150307"/>
              </a:tblGrid>
              <a:tr h="1162229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Area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Original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2014-2023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Baseline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Senate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Proposal</a:t>
                      </a:r>
                    </a:p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(S954)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House Proposal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(HR1947/ 3102)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Agricultural Act of 2014</a:t>
                      </a:r>
                    </a:p>
                    <a:p>
                      <a:pPr algn="ctr"/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(HR2642)*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462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Commodities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$58.8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-$17.4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-$18.7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-$14.3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$44.5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4462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Crop Insurance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$84.1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+$5.0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+$8.9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+$5.7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$89.8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462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Conservation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$61.6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-$3.5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-$4.8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-$4.0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$57.6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4462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Nutrition (SNAP)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$764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-$3.9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-$39.0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-$8.0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$756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462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Other Titles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$4.0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+$1.9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+1.7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+$4.1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$8.1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5816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$973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-$17.9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-$51.9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-$16.5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$956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03553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Title I: Commodities</a:t>
            </a:r>
          </a:p>
          <a:p>
            <a:pPr lvl="1"/>
            <a:r>
              <a:rPr lang="en-US" dirty="0" smtClean="0"/>
              <a:t>Baseline spending reduced from $58.8 to $44.5 billion (24% reduction) over FY2014-2023</a:t>
            </a:r>
          </a:p>
          <a:p>
            <a:pPr lvl="1"/>
            <a:r>
              <a:rPr lang="en-US" dirty="0" smtClean="0"/>
              <a:t>ARC and PLC replace ACRE and DCP</a:t>
            </a:r>
          </a:p>
          <a:p>
            <a:pPr lvl="1"/>
            <a:r>
              <a:rPr lang="en-US" dirty="0" smtClean="0"/>
              <a:t>Cotton transitions to crop insurance</a:t>
            </a:r>
          </a:p>
          <a:p>
            <a:pPr lvl="1"/>
            <a:r>
              <a:rPr lang="en-US" dirty="0" smtClean="0"/>
              <a:t>Sugar remains status quo</a:t>
            </a:r>
          </a:p>
          <a:p>
            <a:pPr lvl="1"/>
            <a:r>
              <a:rPr lang="en-US" dirty="0" smtClean="0"/>
              <a:t>DMPP replaces MILC</a:t>
            </a:r>
          </a:p>
          <a:p>
            <a:pPr lvl="1"/>
            <a:r>
              <a:rPr lang="en-US" dirty="0" smtClean="0"/>
              <a:t>Disaster assistance receives permanent authorization and funding</a:t>
            </a:r>
          </a:p>
          <a:p>
            <a:pPr lvl="1"/>
            <a:r>
              <a:rPr lang="en-US" dirty="0" smtClean="0"/>
              <a:t>Payment limits and eligibility limits adjusted with more debate to 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6435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Title II: Conservation</a:t>
            </a:r>
          </a:p>
          <a:p>
            <a:pPr lvl="1"/>
            <a:r>
              <a:rPr lang="en-US" dirty="0"/>
              <a:t>Baseline spending reduced from </a:t>
            </a:r>
            <a:r>
              <a:rPr lang="en-US" dirty="0" smtClean="0"/>
              <a:t>$61.6 </a:t>
            </a:r>
            <a:r>
              <a:rPr lang="en-US" dirty="0"/>
              <a:t>to </a:t>
            </a:r>
            <a:r>
              <a:rPr lang="en-US" dirty="0" smtClean="0"/>
              <a:t>$57.6 </a:t>
            </a:r>
            <a:r>
              <a:rPr lang="en-US" dirty="0"/>
              <a:t>billion </a:t>
            </a:r>
            <a:r>
              <a:rPr lang="en-US" dirty="0" smtClean="0"/>
              <a:t>(6.5% </a:t>
            </a:r>
            <a:r>
              <a:rPr lang="en-US" dirty="0"/>
              <a:t>reduction</a:t>
            </a:r>
            <a:r>
              <a:rPr lang="en-US" dirty="0" smtClean="0"/>
              <a:t>)</a:t>
            </a:r>
            <a:r>
              <a:rPr lang="en-US" dirty="0"/>
              <a:t> over </a:t>
            </a:r>
            <a:r>
              <a:rPr lang="en-US" dirty="0" smtClean="0"/>
              <a:t>FY2014-2023</a:t>
            </a:r>
            <a:endParaRPr lang="en-US" dirty="0"/>
          </a:p>
          <a:p>
            <a:pPr lvl="1"/>
            <a:r>
              <a:rPr lang="en-US" dirty="0" smtClean="0"/>
              <a:t>Portfolio of programs streamlined</a:t>
            </a:r>
          </a:p>
          <a:p>
            <a:pPr lvl="1"/>
            <a:r>
              <a:rPr lang="en-US" dirty="0" smtClean="0"/>
              <a:t>Major programs/categories</a:t>
            </a:r>
          </a:p>
          <a:p>
            <a:pPr lvl="2"/>
            <a:r>
              <a:rPr lang="en-US" dirty="0" smtClean="0"/>
              <a:t>CRP</a:t>
            </a:r>
          </a:p>
          <a:p>
            <a:pPr lvl="2"/>
            <a:r>
              <a:rPr lang="en-US" dirty="0" smtClean="0"/>
              <a:t>Working lands programs</a:t>
            </a:r>
          </a:p>
          <a:p>
            <a:pPr lvl="2"/>
            <a:r>
              <a:rPr lang="en-US" dirty="0" smtClean="0"/>
              <a:t>Easement programs</a:t>
            </a:r>
          </a:p>
          <a:p>
            <a:pPr lvl="2"/>
            <a:r>
              <a:rPr lang="en-US" dirty="0" smtClean="0"/>
              <a:t>Partnership programs</a:t>
            </a:r>
          </a:p>
          <a:p>
            <a:pPr lvl="1"/>
            <a:r>
              <a:rPr lang="en-US" dirty="0" smtClean="0"/>
              <a:t>Conservation compliance extended to crop insurance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5035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III: Trade</a:t>
            </a:r>
          </a:p>
          <a:p>
            <a:pPr lvl="1"/>
            <a:r>
              <a:rPr lang="en-US" dirty="0" smtClean="0"/>
              <a:t>Baseline spending increased from $3.4 to $3.6 billion over FY2014-2023</a:t>
            </a:r>
          </a:p>
          <a:p>
            <a:pPr lvl="1"/>
            <a:r>
              <a:rPr lang="en-US" dirty="0" smtClean="0"/>
              <a:t>Reauthorization for standing programs</a:t>
            </a:r>
          </a:p>
          <a:p>
            <a:pPr lvl="2"/>
            <a:r>
              <a:rPr lang="en-US" dirty="0" smtClean="0"/>
              <a:t>Food for Peace and other food aid</a:t>
            </a:r>
          </a:p>
          <a:p>
            <a:pPr lvl="2"/>
            <a:r>
              <a:rPr lang="en-US" dirty="0" smtClean="0"/>
              <a:t>Export Credit Guarantee program</a:t>
            </a:r>
          </a:p>
          <a:p>
            <a:pPr lvl="2"/>
            <a:r>
              <a:rPr lang="en-US" dirty="0" smtClean="0"/>
              <a:t>Market </a:t>
            </a:r>
            <a:r>
              <a:rPr lang="en-US" dirty="0"/>
              <a:t>Access </a:t>
            </a:r>
            <a:r>
              <a:rPr lang="en-US" dirty="0" smtClean="0"/>
              <a:t>Program</a:t>
            </a:r>
          </a:p>
          <a:p>
            <a:pPr lvl="2"/>
            <a:r>
              <a:rPr lang="en-US" dirty="0" smtClean="0"/>
              <a:t>Foreign Market </a:t>
            </a:r>
            <a:r>
              <a:rPr lang="en-US" dirty="0"/>
              <a:t>Development </a:t>
            </a:r>
            <a:r>
              <a:rPr lang="en-US" dirty="0" smtClean="0"/>
              <a:t>Program</a:t>
            </a:r>
          </a:p>
          <a:p>
            <a:pPr lvl="1"/>
            <a:r>
              <a:rPr lang="en-US" dirty="0" smtClean="0"/>
              <a:t>Reorganization of trade functions at USDA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5899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Title IV: Nutrition</a:t>
            </a:r>
          </a:p>
          <a:p>
            <a:pPr lvl="1"/>
            <a:r>
              <a:rPr lang="en-US" dirty="0" smtClean="0"/>
              <a:t>Baseline spending reduced from $764 to $756 billion (1% reduction)</a:t>
            </a:r>
            <a:r>
              <a:rPr lang="en-US" dirty="0"/>
              <a:t> over </a:t>
            </a:r>
            <a:r>
              <a:rPr lang="en-US" dirty="0" smtClean="0"/>
              <a:t>FY2014-2023</a:t>
            </a:r>
          </a:p>
          <a:p>
            <a:pPr lvl="1"/>
            <a:r>
              <a:rPr lang="en-US" dirty="0" smtClean="0"/>
              <a:t>SNAP provision adjustments</a:t>
            </a:r>
          </a:p>
          <a:p>
            <a:pPr lvl="2"/>
            <a:r>
              <a:rPr lang="en-US" dirty="0" smtClean="0"/>
              <a:t>LIHEAP</a:t>
            </a:r>
          </a:p>
          <a:p>
            <a:pPr lvl="2"/>
            <a:r>
              <a:rPr lang="en-US" dirty="0" smtClean="0"/>
              <a:t>Other eligibility and benefit impacts</a:t>
            </a:r>
          </a:p>
          <a:p>
            <a:pPr lvl="1"/>
            <a:r>
              <a:rPr lang="en-US" dirty="0" smtClean="0"/>
              <a:t>Other major programs</a:t>
            </a:r>
          </a:p>
          <a:p>
            <a:pPr lvl="2"/>
            <a:r>
              <a:rPr lang="en-US" dirty="0" smtClean="0"/>
              <a:t>TEFAP</a:t>
            </a:r>
          </a:p>
          <a:p>
            <a:pPr lvl="2"/>
            <a:r>
              <a:rPr lang="en-US" dirty="0" smtClean="0"/>
              <a:t>CSFP</a:t>
            </a:r>
          </a:p>
          <a:p>
            <a:pPr lvl="2"/>
            <a:r>
              <a:rPr lang="en-US" dirty="0" smtClean="0"/>
              <a:t>USDA food distribution to schools</a:t>
            </a:r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Farm Bill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V: Credit </a:t>
            </a:r>
          </a:p>
          <a:p>
            <a:pPr lvl="1"/>
            <a:r>
              <a:rPr lang="en-US" dirty="0" smtClean="0"/>
              <a:t>Reauthorization of standing programs with relatively minor changes</a:t>
            </a:r>
          </a:p>
          <a:p>
            <a:pPr lvl="1"/>
            <a:r>
              <a:rPr lang="en-US" dirty="0" smtClean="0"/>
              <a:t>Major programs</a:t>
            </a:r>
          </a:p>
          <a:p>
            <a:pPr lvl="2"/>
            <a:r>
              <a:rPr lang="en-US" dirty="0" smtClean="0"/>
              <a:t>Farm ownership loans</a:t>
            </a:r>
          </a:p>
          <a:p>
            <a:pPr lvl="2"/>
            <a:r>
              <a:rPr lang="en-US" dirty="0" smtClean="0"/>
              <a:t>Farm operating loans</a:t>
            </a:r>
          </a:p>
          <a:p>
            <a:pPr lvl="2"/>
            <a:r>
              <a:rPr lang="en-US" dirty="0" smtClean="0"/>
              <a:t>Emergency loans</a:t>
            </a:r>
          </a:p>
          <a:p>
            <a:pPr lvl="2"/>
            <a:r>
              <a:rPr lang="en-US" dirty="0" smtClean="0"/>
              <a:t>Beginning farmer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4701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stract lines">
  <a:themeElements>
    <a:clrScheme name="Abstract lines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BCBCB"/>
      </a:folHlink>
    </a:clrScheme>
    <a:fontScheme name="Abstract lin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5000"/>
          <a:buFont typeface="Monotype Sorts" pitchFamily="2" charset="2"/>
          <a:buChar char="u"/>
          <a:tabLst/>
          <a:defRPr kumimoji="1" lang="en-US" sz="1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65000"/>
          <a:buFont typeface="Monotype Sorts" pitchFamily="2" charset="2"/>
          <a:buChar char="u"/>
          <a:tabLst/>
          <a:defRPr kumimoji="1" lang="en-US" sz="1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bstract lines 1">
        <a:dk1>
          <a:srgbClr val="5F5F5F"/>
        </a:dk1>
        <a:lt1>
          <a:srgbClr val="DDDDDD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9900"/>
        </a:accent2>
        <a:accent3>
          <a:srgbClr val="AAAAAA"/>
        </a:accent3>
        <a:accent4>
          <a:srgbClr val="BDBDBD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stract lines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tract lines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Abstract Red and Black</Template>
  <TotalTime>14352</TotalTime>
  <Words>833</Words>
  <Application>Microsoft Office PowerPoint</Application>
  <PresentationFormat>On-screen Show (4:3)</PresentationFormat>
  <Paragraphs>207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Abstract lines</vt:lpstr>
      <vt:lpstr>Farm Bill Overview</vt:lpstr>
      <vt:lpstr>Farm Bill Overview</vt:lpstr>
      <vt:lpstr>Farm Bill Budget Projected Spending, FY2014-2023</vt:lpstr>
      <vt:lpstr>Farm Bill Budget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  <vt:lpstr>Farm Bill Overview</vt:lpstr>
    </vt:vector>
  </TitlesOfParts>
  <Company>University of Nebraska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Brad Lubben</dc:creator>
  <cp:lastModifiedBy>Brad Lubben</cp:lastModifiedBy>
  <cp:revision>724</cp:revision>
  <cp:lastPrinted>2014-09-01T22:30:35Z</cp:lastPrinted>
  <dcterms:created xsi:type="dcterms:W3CDTF">2008-01-22T22:56:05Z</dcterms:created>
  <dcterms:modified xsi:type="dcterms:W3CDTF">2014-09-01T22:55:26Z</dcterms:modified>
</cp:coreProperties>
</file>