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1531" r:id="rId3"/>
    <p:sldId id="1548" r:id="rId4"/>
    <p:sldId id="1566" r:id="rId5"/>
    <p:sldId id="1549" r:id="rId6"/>
    <p:sldId id="1567" r:id="rId7"/>
    <p:sldId id="1568" r:id="rId8"/>
    <p:sldId id="1569" r:id="rId9"/>
    <p:sldId id="1553" r:id="rId10"/>
    <p:sldId id="1554" r:id="rId11"/>
    <p:sldId id="1574" r:id="rId12"/>
    <p:sldId id="1555" r:id="rId13"/>
    <p:sldId id="1556" r:id="rId14"/>
    <p:sldId id="1557" r:id="rId15"/>
    <p:sldId id="1558" r:id="rId16"/>
    <p:sldId id="1559" r:id="rId17"/>
    <p:sldId id="1564" r:id="rId18"/>
    <p:sldId id="1561" r:id="rId19"/>
    <p:sldId id="1570" r:id="rId20"/>
    <p:sldId id="1571" r:id="rId21"/>
    <p:sldId id="1562" r:id="rId22"/>
    <p:sldId id="1546" r:id="rId23"/>
    <p:sldId id="1565" r:id="rId24"/>
    <p:sldId id="1572" r:id="rId25"/>
    <p:sldId id="1563" r:id="rId26"/>
    <p:sldId id="1573" r:id="rId27"/>
  </p:sldIdLst>
  <p:sldSz cx="9144000" cy="6858000" type="screen4x3"/>
  <p:notesSz cx="6934200" cy="9220200"/>
  <p:defaultTextStyle>
    <a:defPPr>
      <a:defRPr lang="en-US"/>
    </a:defPPr>
    <a:lvl1pPr algn="l" rtl="0" fontAlgn="base">
      <a:spcBef>
        <a:spcPct val="0"/>
      </a:spcBef>
      <a:spcAft>
        <a:spcPct val="0"/>
      </a:spcAft>
      <a:defRPr sz="3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3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3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3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3200" kern="1200">
        <a:solidFill>
          <a:schemeClr val="tx1"/>
        </a:solidFill>
        <a:latin typeface="Tahoma" pitchFamily="34" charset="0"/>
        <a:ea typeface="MS PGothic" pitchFamily="34" charset="-128"/>
        <a:cs typeface="+mn-cs"/>
      </a:defRPr>
    </a:lvl5pPr>
    <a:lvl6pPr marL="2286000" algn="l" defTabSz="914400" rtl="0" eaLnBrk="1" latinLnBrk="0" hangingPunct="1">
      <a:defRPr sz="3200" kern="1200">
        <a:solidFill>
          <a:schemeClr val="tx1"/>
        </a:solidFill>
        <a:latin typeface="Tahoma" pitchFamily="34" charset="0"/>
        <a:ea typeface="MS PGothic" pitchFamily="34" charset="-128"/>
        <a:cs typeface="+mn-cs"/>
      </a:defRPr>
    </a:lvl6pPr>
    <a:lvl7pPr marL="2743200" algn="l" defTabSz="914400" rtl="0" eaLnBrk="1" latinLnBrk="0" hangingPunct="1">
      <a:defRPr sz="3200" kern="1200">
        <a:solidFill>
          <a:schemeClr val="tx1"/>
        </a:solidFill>
        <a:latin typeface="Tahoma" pitchFamily="34" charset="0"/>
        <a:ea typeface="MS PGothic" pitchFamily="34" charset="-128"/>
        <a:cs typeface="+mn-cs"/>
      </a:defRPr>
    </a:lvl7pPr>
    <a:lvl8pPr marL="3200400" algn="l" defTabSz="914400" rtl="0" eaLnBrk="1" latinLnBrk="0" hangingPunct="1">
      <a:defRPr sz="3200" kern="1200">
        <a:solidFill>
          <a:schemeClr val="tx1"/>
        </a:solidFill>
        <a:latin typeface="Tahoma" pitchFamily="34" charset="0"/>
        <a:ea typeface="MS PGothic" pitchFamily="34" charset="-128"/>
        <a:cs typeface="+mn-cs"/>
      </a:defRPr>
    </a:lvl8pPr>
    <a:lvl9pPr marL="3657600" algn="l" defTabSz="914400" rtl="0" eaLnBrk="1" latinLnBrk="0" hangingPunct="1">
      <a:defRPr sz="3200" kern="1200">
        <a:solidFill>
          <a:schemeClr val="tx1"/>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006600"/>
    <a:srgbClr val="0033CC"/>
    <a:srgbClr val="333399"/>
    <a:srgbClr val="9900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p:scale>
          <a:sx n="75" d="100"/>
          <a:sy n="75" d="100"/>
        </p:scale>
        <p:origin x="-15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88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2" tIns="45985" rIns="91972" bIns="45985" numCol="1" anchor="t" anchorCtr="0" compatLnSpc="1">
            <a:prstTxWarp prst="textNoShape">
              <a:avLst/>
            </a:prstTxWarp>
          </a:bodyPr>
          <a:lstStyle>
            <a:lvl1pPr defTabSz="919163">
              <a:defRPr sz="1200">
                <a:latin typeface="Times New Roman" pitchFamily="18" charset="0"/>
                <a:ea typeface="+mn-ea"/>
                <a:cs typeface="+mn-cs"/>
              </a:defRPr>
            </a:lvl1pPr>
          </a:lstStyle>
          <a:p>
            <a:pPr>
              <a:defRPr/>
            </a:pPr>
            <a:endParaRPr lang="en-US"/>
          </a:p>
        </p:txBody>
      </p:sp>
      <p:sp>
        <p:nvSpPr>
          <p:cNvPr id="17411" name="Rectangle 3"/>
          <p:cNvSpPr>
            <a:spLocks noGrp="1" noChangeArrowheads="1"/>
          </p:cNvSpPr>
          <p:nvPr>
            <p:ph type="dt" sz="quarter" idx="1"/>
          </p:nvPr>
        </p:nvSpPr>
        <p:spPr bwMode="auto">
          <a:xfrm>
            <a:off x="3929063" y="0"/>
            <a:ext cx="30051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2" tIns="45985" rIns="91972" bIns="45985" numCol="1" anchor="t" anchorCtr="0" compatLnSpc="1">
            <a:prstTxWarp prst="textNoShape">
              <a:avLst/>
            </a:prstTxWarp>
          </a:bodyPr>
          <a:lstStyle>
            <a:lvl1pPr algn="r" defTabSz="919163">
              <a:defRPr sz="1200">
                <a:latin typeface="Times New Roman" pitchFamily="18" charset="0"/>
                <a:ea typeface="+mn-ea"/>
                <a:cs typeface="+mn-cs"/>
              </a:defRPr>
            </a:lvl1pPr>
          </a:lstStyle>
          <a:p>
            <a:pPr>
              <a:defRPr/>
            </a:pPr>
            <a:endParaRPr lang="en-US"/>
          </a:p>
        </p:txBody>
      </p:sp>
      <p:sp>
        <p:nvSpPr>
          <p:cNvPr id="17412" name="Rectangle 4"/>
          <p:cNvSpPr>
            <a:spLocks noGrp="1" noChangeArrowheads="1"/>
          </p:cNvSpPr>
          <p:nvPr>
            <p:ph type="ftr" sz="quarter" idx="2"/>
          </p:nvPr>
        </p:nvSpPr>
        <p:spPr bwMode="auto">
          <a:xfrm>
            <a:off x="0" y="8758238"/>
            <a:ext cx="30051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2" tIns="45985" rIns="91972" bIns="45985" numCol="1" anchor="b" anchorCtr="0" compatLnSpc="1">
            <a:prstTxWarp prst="textNoShape">
              <a:avLst/>
            </a:prstTxWarp>
          </a:bodyPr>
          <a:lstStyle>
            <a:lvl1pPr defTabSz="919163">
              <a:defRPr sz="1200">
                <a:latin typeface="Times New Roman" pitchFamily="18" charset="0"/>
                <a:ea typeface="+mn-ea"/>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29063" y="8758238"/>
            <a:ext cx="30051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72" tIns="45985" rIns="91972" bIns="45985" numCol="1" anchor="b" anchorCtr="0" compatLnSpc="1">
            <a:prstTxWarp prst="textNoShape">
              <a:avLst/>
            </a:prstTxWarp>
          </a:bodyPr>
          <a:lstStyle>
            <a:lvl1pPr algn="r" defTabSz="919163">
              <a:defRPr sz="1200">
                <a:latin typeface="Times New Roman" pitchFamily="18" charset="0"/>
              </a:defRPr>
            </a:lvl1pPr>
          </a:lstStyle>
          <a:p>
            <a:fld id="{5DC022BE-E0BB-4696-90C3-52AEEA84D814}" type="slidenum">
              <a:rPr lang="en-US" altLang="en-US"/>
              <a:pPr/>
              <a:t>‹#›</a:t>
            </a:fld>
            <a:endParaRPr lang="en-US" altLang="en-US"/>
          </a:p>
        </p:txBody>
      </p:sp>
    </p:spTree>
    <p:extLst>
      <p:ext uri="{BB962C8B-B14F-4D97-AF65-F5344CB8AC3E}">
        <p14:creationId xmlns:p14="http://schemas.microsoft.com/office/powerpoint/2010/main" val="3657919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defTabSz="919163">
              <a:defRPr sz="1200">
                <a:latin typeface="Times New Roman" pitchFamily="18" charset="0"/>
                <a:ea typeface="+mn-ea"/>
                <a:cs typeface="+mn-cs"/>
              </a:defRPr>
            </a:lvl1pPr>
          </a:lstStyle>
          <a:p>
            <a:pPr>
              <a:defRPr/>
            </a:pPr>
            <a:endParaRPr lang="en-US"/>
          </a:p>
        </p:txBody>
      </p:sp>
      <p:sp>
        <p:nvSpPr>
          <p:cNvPr id="217091"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lvl1pPr algn="r" defTabSz="919163">
              <a:defRPr sz="1200">
                <a:latin typeface="Times New Roman" pitchFamily="18" charset="0"/>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217093"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7094" name="Rectangle 6"/>
          <p:cNvSpPr>
            <a:spLocks noGrp="1" noChangeArrowheads="1"/>
          </p:cNvSpPr>
          <p:nvPr>
            <p:ph type="ftr" sz="quarter" idx="4"/>
          </p:nvPr>
        </p:nvSpPr>
        <p:spPr bwMode="auto">
          <a:xfrm>
            <a:off x="0" y="87566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defTabSz="919163">
              <a:defRPr sz="1200">
                <a:latin typeface="Times New Roman" pitchFamily="18" charset="0"/>
                <a:ea typeface="+mn-ea"/>
                <a:cs typeface="+mn-cs"/>
              </a:defRPr>
            </a:lvl1pPr>
          </a:lstStyle>
          <a:p>
            <a:pPr>
              <a:defRPr/>
            </a:pPr>
            <a:endParaRPr lang="en-US"/>
          </a:p>
        </p:txBody>
      </p:sp>
      <p:sp>
        <p:nvSpPr>
          <p:cNvPr id="217095" name="Rectangle 7"/>
          <p:cNvSpPr>
            <a:spLocks noGrp="1" noChangeArrowheads="1"/>
          </p:cNvSpPr>
          <p:nvPr>
            <p:ph type="sldNum" sz="quarter" idx="5"/>
          </p:nvPr>
        </p:nvSpPr>
        <p:spPr bwMode="auto">
          <a:xfrm>
            <a:off x="3927475" y="8756650"/>
            <a:ext cx="30051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89" tIns="45994" rIns="91989" bIns="45994" numCol="1" anchor="b" anchorCtr="0" compatLnSpc="1">
            <a:prstTxWarp prst="textNoShape">
              <a:avLst/>
            </a:prstTxWarp>
          </a:bodyPr>
          <a:lstStyle>
            <a:lvl1pPr algn="r" defTabSz="919163">
              <a:defRPr sz="1200">
                <a:latin typeface="Times New Roman" pitchFamily="18" charset="0"/>
              </a:defRPr>
            </a:lvl1pPr>
          </a:lstStyle>
          <a:p>
            <a:fld id="{53D6B878-2B47-4DAB-BFD0-ECC613333B0C}" type="slidenum">
              <a:rPr lang="en-US" altLang="en-US"/>
              <a:pPr/>
              <a:t>‹#›</a:t>
            </a:fld>
            <a:endParaRPr lang="en-US" altLang="en-US"/>
          </a:p>
        </p:txBody>
      </p:sp>
    </p:spTree>
    <p:extLst>
      <p:ext uri="{BB962C8B-B14F-4D97-AF65-F5344CB8AC3E}">
        <p14:creationId xmlns:p14="http://schemas.microsoft.com/office/powerpoint/2010/main" val="4035461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AD3348-E995-41C3-AA33-306569E478A1}" type="slidenum">
              <a:rPr lang="en-US" altLang="en-US"/>
              <a:pPr/>
              <a:t>‹#›</a:t>
            </a:fld>
            <a:endParaRPr lang="en-US" altLang="en-US"/>
          </a:p>
        </p:txBody>
      </p:sp>
    </p:spTree>
    <p:extLst>
      <p:ext uri="{BB962C8B-B14F-4D97-AF65-F5344CB8AC3E}">
        <p14:creationId xmlns:p14="http://schemas.microsoft.com/office/powerpoint/2010/main" val="391270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2798C4-A8CB-46F1-A2D2-36EE42F900F0}" type="slidenum">
              <a:rPr lang="en-US" altLang="en-US"/>
              <a:pPr/>
              <a:t>‹#›</a:t>
            </a:fld>
            <a:endParaRPr lang="en-US" altLang="en-US"/>
          </a:p>
        </p:txBody>
      </p:sp>
    </p:spTree>
    <p:extLst>
      <p:ext uri="{BB962C8B-B14F-4D97-AF65-F5344CB8AC3E}">
        <p14:creationId xmlns:p14="http://schemas.microsoft.com/office/powerpoint/2010/main" val="415284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D1218C-6EDD-4AC9-B54A-2879D3B0EDA0}" type="slidenum">
              <a:rPr lang="en-US" altLang="en-US"/>
              <a:pPr/>
              <a:t>‹#›</a:t>
            </a:fld>
            <a:endParaRPr lang="en-US" altLang="en-US"/>
          </a:p>
        </p:txBody>
      </p:sp>
    </p:spTree>
    <p:extLst>
      <p:ext uri="{BB962C8B-B14F-4D97-AF65-F5344CB8AC3E}">
        <p14:creationId xmlns:p14="http://schemas.microsoft.com/office/powerpoint/2010/main" val="92591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4087BE-F6DB-4AE6-9F79-38CBFC021B58}" type="slidenum">
              <a:rPr lang="en-US" altLang="en-US"/>
              <a:pPr/>
              <a:t>‹#›</a:t>
            </a:fld>
            <a:endParaRPr lang="en-US" altLang="en-US"/>
          </a:p>
        </p:txBody>
      </p:sp>
    </p:spTree>
    <p:extLst>
      <p:ext uri="{BB962C8B-B14F-4D97-AF65-F5344CB8AC3E}">
        <p14:creationId xmlns:p14="http://schemas.microsoft.com/office/powerpoint/2010/main" val="155759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4897864-ADCF-4F38-8574-CF87CECC674B}" type="slidenum">
              <a:rPr lang="en-US" altLang="en-US"/>
              <a:pPr/>
              <a:t>‹#›</a:t>
            </a:fld>
            <a:endParaRPr lang="en-US" altLang="en-US"/>
          </a:p>
        </p:txBody>
      </p:sp>
    </p:spTree>
    <p:extLst>
      <p:ext uri="{BB962C8B-B14F-4D97-AF65-F5344CB8AC3E}">
        <p14:creationId xmlns:p14="http://schemas.microsoft.com/office/powerpoint/2010/main" val="350189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EF2B44-4A84-4665-BD08-5F9EB0085D0D}" type="slidenum">
              <a:rPr lang="en-US" altLang="en-US"/>
              <a:pPr/>
              <a:t>‹#›</a:t>
            </a:fld>
            <a:endParaRPr lang="en-US" altLang="en-US"/>
          </a:p>
        </p:txBody>
      </p:sp>
    </p:spTree>
    <p:extLst>
      <p:ext uri="{BB962C8B-B14F-4D97-AF65-F5344CB8AC3E}">
        <p14:creationId xmlns:p14="http://schemas.microsoft.com/office/powerpoint/2010/main" val="198338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DA92CDF-64C9-484B-B514-105B03CFF29D}" type="slidenum">
              <a:rPr lang="en-US" altLang="en-US"/>
              <a:pPr/>
              <a:t>‹#›</a:t>
            </a:fld>
            <a:endParaRPr lang="en-US" altLang="en-US"/>
          </a:p>
        </p:txBody>
      </p:sp>
    </p:spTree>
    <p:extLst>
      <p:ext uri="{BB962C8B-B14F-4D97-AF65-F5344CB8AC3E}">
        <p14:creationId xmlns:p14="http://schemas.microsoft.com/office/powerpoint/2010/main" val="126089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CA73D5F-BC2C-438E-A71E-9C8FB10D3011}" type="slidenum">
              <a:rPr lang="en-US" altLang="en-US"/>
              <a:pPr/>
              <a:t>‹#›</a:t>
            </a:fld>
            <a:endParaRPr lang="en-US" altLang="en-US"/>
          </a:p>
        </p:txBody>
      </p:sp>
    </p:spTree>
    <p:extLst>
      <p:ext uri="{BB962C8B-B14F-4D97-AF65-F5344CB8AC3E}">
        <p14:creationId xmlns:p14="http://schemas.microsoft.com/office/powerpoint/2010/main" val="415101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DC3D08E-FB8D-4794-9254-C24300A91BCD}" type="slidenum">
              <a:rPr lang="en-US" altLang="en-US"/>
              <a:pPr/>
              <a:t>‹#›</a:t>
            </a:fld>
            <a:endParaRPr lang="en-US" altLang="en-US"/>
          </a:p>
        </p:txBody>
      </p:sp>
    </p:spTree>
    <p:extLst>
      <p:ext uri="{BB962C8B-B14F-4D97-AF65-F5344CB8AC3E}">
        <p14:creationId xmlns:p14="http://schemas.microsoft.com/office/powerpoint/2010/main" val="148476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0DE89B6-0B11-4AC6-B417-DBABB991FFDB}" type="slidenum">
              <a:rPr lang="en-US" altLang="en-US"/>
              <a:pPr/>
              <a:t>‹#›</a:t>
            </a:fld>
            <a:endParaRPr lang="en-US" altLang="en-US"/>
          </a:p>
        </p:txBody>
      </p:sp>
    </p:spTree>
    <p:extLst>
      <p:ext uri="{BB962C8B-B14F-4D97-AF65-F5344CB8AC3E}">
        <p14:creationId xmlns:p14="http://schemas.microsoft.com/office/powerpoint/2010/main" val="301360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86011E2-4CAB-4B23-87FE-7FC49DC5B68F}" type="slidenum">
              <a:rPr lang="en-US" altLang="en-US"/>
              <a:pPr/>
              <a:t>‹#›</a:t>
            </a:fld>
            <a:endParaRPr lang="en-US" altLang="en-US"/>
          </a:p>
        </p:txBody>
      </p:sp>
    </p:spTree>
    <p:extLst>
      <p:ext uri="{BB962C8B-B14F-4D97-AF65-F5344CB8AC3E}">
        <p14:creationId xmlns:p14="http://schemas.microsoft.com/office/powerpoint/2010/main" val="399270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4EFB6C5-CF5A-4B58-9615-454B39BEB446}" type="slidenum">
              <a:rPr lang="en-US" altLang="en-US"/>
              <a:pPr/>
              <a:t>‹#›</a:t>
            </a:fld>
            <a:endParaRPr lang="en-US" altLang="en-US"/>
          </a:p>
        </p:txBody>
      </p:sp>
    </p:spTree>
    <p:extLst>
      <p:ext uri="{BB962C8B-B14F-4D97-AF65-F5344CB8AC3E}">
        <p14:creationId xmlns:p14="http://schemas.microsoft.com/office/powerpoint/2010/main" val="367597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6159B7E3-52D2-454D-9E77-B4FBB0E70F8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33388" y="541338"/>
            <a:ext cx="7966075" cy="1447800"/>
          </a:xfrm>
        </p:spPr>
        <p:txBody>
          <a:bodyPr>
            <a:spAutoFit/>
          </a:bodyPr>
          <a:lstStyle/>
          <a:p>
            <a:pPr eaLnBrk="1" hangingPunct="1"/>
            <a:r>
              <a:rPr lang="en-US" altLang="en-US" b="1" smtClean="0">
                <a:solidFill>
                  <a:srgbClr val="730026"/>
                </a:solidFill>
                <a:effectLst>
                  <a:outerShdw blurRad="38100" dist="38100" dir="2700000" algn="tl">
                    <a:srgbClr val="C0C0C0"/>
                  </a:outerShdw>
                </a:effectLst>
                <a:latin typeface="Tahoma" pitchFamily="34" charset="0"/>
              </a:rPr>
              <a:t>Impacts on the Livestock Sector</a:t>
            </a:r>
          </a:p>
        </p:txBody>
      </p:sp>
      <p:sp>
        <p:nvSpPr>
          <p:cNvPr id="2051" name="Rectangle 3"/>
          <p:cNvSpPr>
            <a:spLocks noGrp="1" noChangeArrowheads="1"/>
          </p:cNvSpPr>
          <p:nvPr>
            <p:ph type="subTitle" idx="1"/>
          </p:nvPr>
        </p:nvSpPr>
        <p:spPr>
          <a:xfrm>
            <a:off x="598488" y="2393950"/>
            <a:ext cx="7400925" cy="1752600"/>
          </a:xfrm>
        </p:spPr>
        <p:txBody>
          <a:bodyPr/>
          <a:lstStyle/>
          <a:p>
            <a:pPr algn="l" eaLnBrk="1" hangingPunct="1">
              <a:defRPr/>
            </a:pPr>
            <a:r>
              <a:rPr lang="en-US" sz="2200" b="1" dirty="0" smtClean="0">
                <a:solidFill>
                  <a:srgbClr val="333399"/>
                </a:solidFill>
                <a:latin typeface="Tahoma" charset="0"/>
                <a:ea typeface="ＭＳ Ｐゴシック" charset="0"/>
                <a:cs typeface="+mn-cs"/>
              </a:rPr>
              <a:t>2014 Farm Bill Education Conference</a:t>
            </a:r>
          </a:p>
          <a:p>
            <a:pPr algn="l" eaLnBrk="1" hangingPunct="1">
              <a:defRPr/>
            </a:pPr>
            <a:r>
              <a:rPr lang="en-US" sz="2200" b="1" dirty="0" smtClean="0">
                <a:solidFill>
                  <a:srgbClr val="333399"/>
                </a:solidFill>
                <a:latin typeface="Tahoma" charset="0"/>
                <a:ea typeface="ＭＳ Ｐゴシック" charset="0"/>
                <a:cs typeface="+mn-cs"/>
              </a:rPr>
              <a:t>Kansas City, Missouri</a:t>
            </a:r>
            <a:endParaRPr lang="en-US" sz="2200" b="1" dirty="0">
              <a:solidFill>
                <a:srgbClr val="333399"/>
              </a:solidFill>
              <a:latin typeface="Tahoma" charset="0"/>
              <a:ea typeface="ＭＳ Ｐゴシック" charset="0"/>
              <a:cs typeface="+mn-cs"/>
            </a:endParaRPr>
          </a:p>
          <a:p>
            <a:pPr algn="l" eaLnBrk="1" hangingPunct="1">
              <a:defRPr/>
            </a:pPr>
            <a:r>
              <a:rPr lang="en-US" sz="2200" b="1" dirty="0" smtClean="0">
                <a:solidFill>
                  <a:srgbClr val="333399"/>
                </a:solidFill>
                <a:latin typeface="Tahoma" charset="0"/>
                <a:ea typeface="ＭＳ Ｐゴシック" charset="0"/>
                <a:cs typeface="+mn-cs"/>
              </a:rPr>
              <a:t>September 4, 2014</a:t>
            </a:r>
            <a:endParaRPr lang="en-US" sz="2200" b="1" dirty="0">
              <a:solidFill>
                <a:srgbClr val="333399"/>
              </a:solidFill>
              <a:latin typeface="Tahoma" charset="0"/>
              <a:ea typeface="ＭＳ Ｐゴシック" charset="0"/>
              <a:cs typeface="+mn-cs"/>
            </a:endParaRPr>
          </a:p>
          <a:p>
            <a:pPr algn="l" eaLnBrk="1" hangingPunct="1">
              <a:defRPr/>
            </a:pPr>
            <a:endParaRPr lang="en-US" sz="2200" b="1" dirty="0">
              <a:solidFill>
                <a:srgbClr val="333399"/>
              </a:solidFill>
              <a:latin typeface="Tahoma" charset="0"/>
              <a:ea typeface="ＭＳ Ｐゴシック" charset="0"/>
              <a:cs typeface="+mn-cs"/>
            </a:endParaRPr>
          </a:p>
          <a:p>
            <a:pPr algn="l" eaLnBrk="1" hangingPunct="1">
              <a:defRPr/>
            </a:pPr>
            <a:r>
              <a:rPr lang="en-US" sz="2200" b="1" dirty="0">
                <a:solidFill>
                  <a:srgbClr val="333399"/>
                </a:solidFill>
                <a:latin typeface="Tahoma" charset="0"/>
                <a:ea typeface="ＭＳ Ｐゴシック" charset="0"/>
                <a:cs typeface="+mn-cs"/>
              </a:rPr>
              <a:t>David P. Anderson</a:t>
            </a:r>
          </a:p>
          <a:p>
            <a:pPr algn="l" eaLnBrk="1" hangingPunct="1">
              <a:defRPr/>
            </a:pPr>
            <a:r>
              <a:rPr lang="en-US" sz="2200" b="1" dirty="0">
                <a:solidFill>
                  <a:srgbClr val="333399"/>
                </a:solidFill>
                <a:latin typeface="Tahoma" charset="0"/>
                <a:ea typeface="ＭＳ Ｐゴシック" charset="0"/>
                <a:cs typeface="+mn-cs"/>
              </a:rPr>
              <a:t>Professor and Extension Economist</a:t>
            </a:r>
          </a:p>
          <a:p>
            <a:pPr algn="l" eaLnBrk="1" hangingPunct="1">
              <a:defRPr/>
            </a:pPr>
            <a:endParaRPr lang="en-US" sz="2200" b="1" dirty="0">
              <a:solidFill>
                <a:srgbClr val="333399"/>
              </a:solidFill>
              <a:latin typeface="Tahoma" charset="0"/>
              <a:ea typeface="ＭＳ Ｐゴシック" charset="0"/>
              <a:cs typeface="+mn-cs"/>
            </a:endParaRPr>
          </a:p>
        </p:txBody>
      </p:sp>
      <p:sp>
        <p:nvSpPr>
          <p:cNvPr id="2052" name="Rectangle 10"/>
          <p:cNvSpPr>
            <a:spLocks noChangeArrowheads="1"/>
          </p:cNvSpPr>
          <p:nvPr/>
        </p:nvSpPr>
        <p:spPr bwMode="auto">
          <a:xfrm>
            <a:off x="0" y="2092325"/>
            <a:ext cx="9144000" cy="76200"/>
          </a:xfrm>
          <a:prstGeom prst="rect">
            <a:avLst/>
          </a:prstGeom>
          <a:gradFill rotWithShape="0">
            <a:gsLst>
              <a:gs pos="0">
                <a:srgbClr val="FFFFFF"/>
              </a:gs>
              <a:gs pos="100000">
                <a:srgbClr val="80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defRPr/>
            </a:pPr>
            <a:endParaRPr lang="en-US" sz="2400">
              <a:latin typeface="Times New Roman" charset="0"/>
              <a:ea typeface="ＭＳ Ｐゴシック" charset="0"/>
            </a:endParaRPr>
          </a:p>
        </p:txBody>
      </p:sp>
      <p:pic>
        <p:nvPicPr>
          <p:cNvPr id="16388" name="Picture 1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788" y="5083175"/>
            <a:ext cx="2627312"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TAMAgEX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463" y="5181600"/>
            <a:ext cx="30226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524000"/>
          </a:xfrm>
        </p:spPr>
        <p:txBody>
          <a:bodyPr>
            <a:normAutofit/>
          </a:bodyPr>
          <a:lstStyle/>
          <a:p>
            <a: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t>Payment Calculation</a:t>
            </a:r>
            <a:b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br>
            <a: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t>(Mitigated Livestock)</a:t>
            </a:r>
          </a:p>
        </p:txBody>
      </p:sp>
      <p:sp>
        <p:nvSpPr>
          <p:cNvPr id="3" name="Content Placeholder 2"/>
          <p:cNvSpPr>
            <a:spLocks noGrp="1"/>
          </p:cNvSpPr>
          <p:nvPr>
            <p:ph idx="1"/>
          </p:nvPr>
        </p:nvSpPr>
        <p:spPr>
          <a:xfrm>
            <a:off x="457200" y="1981200"/>
            <a:ext cx="8229600" cy="3505200"/>
          </a:xfrm>
        </p:spPr>
        <p:txBody>
          <a:bodyPr>
            <a:normAutofit fontScale="92500"/>
          </a:bodyPr>
          <a:lstStyle/>
          <a:p>
            <a:pPr>
              <a:buClr>
                <a:srgbClr val="000090"/>
              </a:buClr>
              <a:defRPr/>
            </a:pPr>
            <a:r>
              <a:rPr lang="en-US" dirty="0" smtClean="0">
                <a:latin typeface="Tahoma"/>
                <a:ea typeface="ＭＳ Ｐゴシック" charset="0"/>
                <a:cs typeface="Tahoma"/>
              </a:rPr>
              <a:t>In the case of an eligible livestock producer who </a:t>
            </a:r>
            <a:r>
              <a:rPr lang="en-US" u="sng" dirty="0" smtClean="0">
                <a:latin typeface="Tahoma"/>
                <a:ea typeface="ＭＳ Ｐゴシック" charset="0"/>
                <a:cs typeface="Tahoma"/>
              </a:rPr>
              <a:t>sold or otherwise disposed of livestock </a:t>
            </a:r>
            <a:r>
              <a:rPr lang="en-US" dirty="0" smtClean="0">
                <a:latin typeface="Tahoma"/>
                <a:ea typeface="ＭＳ Ｐゴシック" charset="0"/>
                <a:cs typeface="Tahoma"/>
              </a:rPr>
              <a:t>because of drought conditions in one or both of the two previous production years immediately preceding the current production year, the payment rate will equal 80 percent of the monthly payment rate.</a:t>
            </a:r>
          </a:p>
        </p:txBody>
      </p:sp>
      <p:sp>
        <p:nvSpPr>
          <p:cNvPr id="22531" name="Rectangle 4"/>
          <p:cNvSpPr>
            <a:spLocks noChangeArrowheads="1"/>
          </p:cNvSpPr>
          <p:nvPr/>
        </p:nvSpPr>
        <p:spPr bwMode="auto">
          <a:xfrm>
            <a:off x="-12700" y="16764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20111004_conus_trd.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a:bodyPr>
          <a:lstStyle/>
          <a:p>
            <a: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t>Eligible Counties due to Drought</a:t>
            </a:r>
          </a:p>
        </p:txBody>
      </p:sp>
      <p:graphicFrame>
        <p:nvGraphicFramePr>
          <p:cNvPr id="5" name="Table 4"/>
          <p:cNvGraphicFramePr>
            <a:graphicFrameLocks noGrp="1"/>
          </p:cNvGraphicFramePr>
          <p:nvPr/>
        </p:nvGraphicFramePr>
        <p:xfrm>
          <a:off x="508000" y="1889125"/>
          <a:ext cx="8001000" cy="3851275"/>
        </p:xfrm>
        <a:graphic>
          <a:graphicData uri="http://schemas.openxmlformats.org/drawingml/2006/table">
            <a:tbl>
              <a:tblPr>
                <a:tableStyleId>{69CF1AB2-1976-4502-BF36-3FF5EA218861}</a:tableStyleId>
              </a:tblPr>
              <a:tblGrid>
                <a:gridCol w="2607468"/>
                <a:gridCol w="3250406"/>
                <a:gridCol w="2143126"/>
              </a:tblGrid>
              <a:tr h="991394">
                <a:tc>
                  <a:txBody>
                    <a:bodyPr/>
                    <a:lstStyle/>
                    <a:p>
                      <a:pPr algn="ctr" fontAlgn="b"/>
                      <a:r>
                        <a:rPr lang="en-US" sz="2400" b="1" u="none" strike="noStrike" dirty="0"/>
                        <a:t>Drought Threshold</a:t>
                      </a:r>
                      <a:endParaRPr lang="en-US" sz="2400" b="1" i="0" u="none" strike="noStrike" dirty="0">
                        <a:solidFill>
                          <a:srgbClr val="000000"/>
                        </a:solidFill>
                        <a:latin typeface="Arial"/>
                      </a:endParaRPr>
                    </a:p>
                  </a:txBody>
                  <a:tcPr marL="17884" marR="17884" marT="17887" marB="0" anchor="ctr">
                    <a:solidFill>
                      <a:schemeClr val="accent1">
                        <a:lumMod val="40000"/>
                        <a:lumOff val="60000"/>
                      </a:schemeClr>
                    </a:solidFill>
                  </a:tcPr>
                </a:tc>
                <a:tc>
                  <a:txBody>
                    <a:bodyPr/>
                    <a:lstStyle/>
                    <a:p>
                      <a:pPr algn="ctr" fontAlgn="b"/>
                      <a:r>
                        <a:rPr lang="en-US" sz="2400" b="1" u="none" strike="noStrike" dirty="0"/>
                        <a:t>Weeks Required in Threshold</a:t>
                      </a:r>
                      <a:endParaRPr lang="en-US" sz="2400" b="1" i="0" u="none" strike="noStrike" dirty="0">
                        <a:solidFill>
                          <a:srgbClr val="000000"/>
                        </a:solidFill>
                        <a:latin typeface="Arial"/>
                      </a:endParaRPr>
                    </a:p>
                  </a:txBody>
                  <a:tcPr marL="17884" marR="17884" marT="17887" marB="0" anchor="ctr">
                    <a:solidFill>
                      <a:schemeClr val="accent1">
                        <a:lumMod val="40000"/>
                        <a:lumOff val="60000"/>
                      </a:schemeClr>
                    </a:solidFill>
                  </a:tcPr>
                </a:tc>
                <a:tc>
                  <a:txBody>
                    <a:bodyPr/>
                    <a:lstStyle/>
                    <a:p>
                      <a:pPr algn="ctr" fontAlgn="b"/>
                      <a:r>
                        <a:rPr lang="en-US" sz="2400" b="1" u="none" strike="noStrike" dirty="0"/>
                        <a:t>Monthly Payments</a:t>
                      </a:r>
                      <a:endParaRPr lang="en-US" sz="2400" b="1" i="0" u="none" strike="noStrike" dirty="0">
                        <a:solidFill>
                          <a:srgbClr val="000000"/>
                        </a:solidFill>
                        <a:latin typeface="Arial"/>
                      </a:endParaRPr>
                    </a:p>
                  </a:txBody>
                  <a:tcPr marL="17884" marR="17884" marT="17887" marB="0" anchor="ctr">
                    <a:solidFill>
                      <a:schemeClr val="accent1">
                        <a:lumMod val="40000"/>
                        <a:lumOff val="60000"/>
                      </a:schemeClr>
                    </a:solidFill>
                  </a:tcPr>
                </a:tc>
              </a:tr>
              <a:tr h="571976">
                <a:tc>
                  <a:txBody>
                    <a:bodyPr/>
                    <a:lstStyle/>
                    <a:p>
                      <a:pPr algn="ctr" fontAlgn="b"/>
                      <a:r>
                        <a:rPr lang="en-US" sz="2400" u="none" strike="noStrike" dirty="0"/>
                        <a:t>D2</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c>
                  <a:txBody>
                    <a:bodyPr/>
                    <a:lstStyle/>
                    <a:p>
                      <a:pPr algn="ctr" fontAlgn="b"/>
                      <a:r>
                        <a:rPr lang="en-US" sz="2400" u="none" strike="noStrike" dirty="0"/>
                        <a:t>8</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c>
                  <a:txBody>
                    <a:bodyPr/>
                    <a:lstStyle/>
                    <a:p>
                      <a:pPr algn="ctr" fontAlgn="b"/>
                      <a:r>
                        <a:rPr lang="en-US" sz="2400" u="none" strike="noStrike" dirty="0"/>
                        <a:t>1</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r>
              <a:tr h="571976">
                <a:tc>
                  <a:txBody>
                    <a:bodyPr/>
                    <a:lstStyle/>
                    <a:p>
                      <a:pPr algn="ctr" fontAlgn="b"/>
                      <a:r>
                        <a:rPr lang="en-US" sz="2400" u="none" strike="noStrike" dirty="0"/>
                        <a:t>D3</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c>
                  <a:txBody>
                    <a:bodyPr/>
                    <a:lstStyle/>
                    <a:p>
                      <a:pPr algn="ctr" fontAlgn="b"/>
                      <a:r>
                        <a:rPr lang="en-US" sz="2400" u="none" strike="noStrike" dirty="0"/>
                        <a:t>Any</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c>
                  <a:txBody>
                    <a:bodyPr/>
                    <a:lstStyle/>
                    <a:p>
                      <a:pPr algn="ctr" fontAlgn="b"/>
                      <a:r>
                        <a:rPr lang="en-US" sz="2400" u="none" strike="noStrike" dirty="0"/>
                        <a:t>3</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r>
              <a:tr h="571976">
                <a:tc>
                  <a:txBody>
                    <a:bodyPr/>
                    <a:lstStyle/>
                    <a:p>
                      <a:pPr algn="ctr" fontAlgn="b"/>
                      <a:r>
                        <a:rPr lang="en-US" sz="2400" u="none" strike="noStrike" dirty="0"/>
                        <a:t>D3</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c>
                  <a:txBody>
                    <a:bodyPr/>
                    <a:lstStyle/>
                    <a:p>
                      <a:pPr algn="ctr" fontAlgn="b"/>
                      <a:r>
                        <a:rPr lang="en-US" sz="2400" u="none" strike="noStrike" dirty="0"/>
                        <a:t>4</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c>
                  <a:txBody>
                    <a:bodyPr/>
                    <a:lstStyle/>
                    <a:p>
                      <a:pPr algn="ctr" fontAlgn="b"/>
                      <a:r>
                        <a:rPr lang="en-US" sz="2400" u="none" strike="noStrike" dirty="0"/>
                        <a:t>4</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r>
              <a:tr h="571976">
                <a:tc>
                  <a:txBody>
                    <a:bodyPr/>
                    <a:lstStyle/>
                    <a:p>
                      <a:pPr algn="ctr" fontAlgn="b"/>
                      <a:r>
                        <a:rPr lang="en-US" sz="2400" u="none" strike="noStrike" dirty="0"/>
                        <a:t>D4</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c>
                  <a:txBody>
                    <a:bodyPr/>
                    <a:lstStyle/>
                    <a:p>
                      <a:pPr algn="ctr" fontAlgn="b"/>
                      <a:r>
                        <a:rPr lang="en-US" sz="2400" u="none" strike="noStrike" dirty="0"/>
                        <a:t>Any</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c>
                  <a:txBody>
                    <a:bodyPr/>
                    <a:lstStyle/>
                    <a:p>
                      <a:pPr algn="ctr" fontAlgn="b"/>
                      <a:r>
                        <a:rPr lang="en-US" sz="2400" u="none" strike="noStrike" dirty="0"/>
                        <a:t>4</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r>
              <a:tr h="571976">
                <a:tc>
                  <a:txBody>
                    <a:bodyPr/>
                    <a:lstStyle/>
                    <a:p>
                      <a:pPr algn="ctr" fontAlgn="b"/>
                      <a:r>
                        <a:rPr lang="en-US" sz="2400" u="none" strike="noStrike" dirty="0"/>
                        <a:t>D4</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c>
                  <a:txBody>
                    <a:bodyPr/>
                    <a:lstStyle/>
                    <a:p>
                      <a:pPr algn="ctr" fontAlgn="b"/>
                      <a:r>
                        <a:rPr lang="en-US" sz="2400" u="none" strike="noStrike" dirty="0"/>
                        <a:t>4</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c>
                  <a:txBody>
                    <a:bodyPr/>
                    <a:lstStyle/>
                    <a:p>
                      <a:pPr algn="ctr" fontAlgn="b"/>
                      <a:r>
                        <a:rPr lang="en-US" sz="2400" u="none" strike="noStrike" dirty="0"/>
                        <a:t>5</a:t>
                      </a:r>
                      <a:endParaRPr lang="en-US" sz="2400" b="0" i="0" u="none" strike="noStrike" dirty="0">
                        <a:solidFill>
                          <a:srgbClr val="000000"/>
                        </a:solidFill>
                        <a:latin typeface="+mn-lt"/>
                      </a:endParaRPr>
                    </a:p>
                  </a:txBody>
                  <a:tcPr marL="17884" marR="17884" marT="17887" marB="0" anchor="ctr">
                    <a:solidFill>
                      <a:schemeClr val="accent1">
                        <a:lumMod val="20000"/>
                        <a:lumOff val="80000"/>
                      </a:schemeClr>
                    </a:solidFill>
                  </a:tcPr>
                </a:tc>
              </a:tr>
            </a:tbl>
          </a:graphicData>
        </a:graphic>
      </p:graphicFrame>
      <p:sp>
        <p:nvSpPr>
          <p:cNvPr id="24608" name="Rectangle 4"/>
          <p:cNvSpPr>
            <a:spLocks noChangeArrowheads="1"/>
          </p:cNvSpPr>
          <p:nvPr/>
        </p:nvSpPr>
        <p:spPr bwMode="auto">
          <a:xfrm>
            <a:off x="0" y="1287463"/>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tool.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0"/>
            <a:ext cx="8229600" cy="1143000"/>
          </a:xfrm>
        </p:spPr>
        <p:txBody>
          <a:bodyPr>
            <a:normAutofit/>
          </a:bodyPr>
          <a:lstStyle/>
          <a:p>
            <a: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t>Checking County Eligibility</a:t>
            </a:r>
          </a:p>
        </p:txBody>
      </p:sp>
      <p:sp>
        <p:nvSpPr>
          <p:cNvPr id="25603" name="Rectangle 4"/>
          <p:cNvSpPr>
            <a:spLocks noChangeArrowheads="1"/>
          </p:cNvSpPr>
          <p:nvPr/>
        </p:nvSpPr>
        <p:spPr bwMode="auto">
          <a:xfrm>
            <a:off x="-12700" y="10668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forageprog.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51000"/>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74638"/>
            <a:ext cx="8229600" cy="1143000"/>
          </a:xfrm>
        </p:spPr>
        <p:txBody>
          <a:bodyPr>
            <a:normAutofit/>
          </a:bodyPr>
          <a:lstStyle/>
          <a:p>
            <a: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t>Checking County Eligibility</a:t>
            </a:r>
          </a:p>
        </p:txBody>
      </p:sp>
      <p:sp>
        <p:nvSpPr>
          <p:cNvPr id="26627" name="Rectangle 4"/>
          <p:cNvSpPr>
            <a:spLocks noChangeArrowheads="1"/>
          </p:cNvSpPr>
          <p:nvPr/>
        </p:nvSpPr>
        <p:spPr bwMode="auto">
          <a:xfrm>
            <a:off x="-12700" y="13716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8" y="185738"/>
            <a:ext cx="7772400" cy="1143000"/>
          </a:xfrm>
        </p:spPr>
        <p:txBody>
          <a:bodyPr>
            <a:normAutofit/>
          </a:bodyPr>
          <a:lstStyle/>
          <a:p>
            <a: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t>Checking County Eligibility</a:t>
            </a:r>
          </a:p>
        </p:txBody>
      </p:sp>
      <p:pic>
        <p:nvPicPr>
          <p:cNvPr id="27650" name="Picture 2" descr="medina.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09738"/>
            <a:ext cx="9144000"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p:cNvSpPr>
            <a:spLocks noChangeArrowheads="1"/>
          </p:cNvSpPr>
          <p:nvPr/>
        </p:nvSpPr>
        <p:spPr bwMode="auto">
          <a:xfrm>
            <a:off x="-12700" y="13716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t>Payment Limitation</a:t>
            </a:r>
          </a:p>
        </p:txBody>
      </p:sp>
      <p:sp>
        <p:nvSpPr>
          <p:cNvPr id="3" name="Content Placeholder 2"/>
          <p:cNvSpPr>
            <a:spLocks noGrp="1"/>
          </p:cNvSpPr>
          <p:nvPr>
            <p:ph idx="1"/>
          </p:nvPr>
        </p:nvSpPr>
        <p:spPr>
          <a:xfrm>
            <a:off x="304800" y="1219200"/>
            <a:ext cx="8534400" cy="4525963"/>
          </a:xfrm>
        </p:spPr>
        <p:txBody>
          <a:bodyPr>
            <a:noAutofit/>
          </a:bodyPr>
          <a:lstStyle/>
          <a:p>
            <a:pPr>
              <a:buClr>
                <a:srgbClr val="000090"/>
              </a:buClr>
            </a:pPr>
            <a:r>
              <a:rPr lang="en-US" altLang="en-US" sz="2600" smtClean="0">
                <a:latin typeface="Tahoma" pitchFamily="34" charset="0"/>
                <a:cs typeface="Tahoma" pitchFamily="34" charset="0"/>
              </a:rPr>
              <a:t>For 2012 and subsequent program years, payment limitation of $125,000 in payments under LFP, ELAP, and LIP combined.</a:t>
            </a:r>
          </a:p>
          <a:p>
            <a:pPr>
              <a:buClr>
                <a:srgbClr val="000090"/>
              </a:buClr>
            </a:pPr>
            <a:endParaRPr lang="en-US" altLang="en-US" sz="2600" smtClean="0">
              <a:latin typeface="Tahoma" pitchFamily="34" charset="0"/>
              <a:cs typeface="Tahoma" pitchFamily="34" charset="0"/>
            </a:endParaRPr>
          </a:p>
          <a:p>
            <a:pPr>
              <a:buClr>
                <a:srgbClr val="000090"/>
              </a:buClr>
            </a:pPr>
            <a:r>
              <a:rPr lang="en-US" altLang="en-US" sz="2600" smtClean="0">
                <a:latin typeface="Tahoma" pitchFamily="34" charset="0"/>
                <a:cs typeface="Tahoma" pitchFamily="34" charset="0"/>
              </a:rPr>
              <a:t>For 2011, payment limitation $125,000 in payments under the LFP, ELAP, LIP, and Supplemental Revenue Assistance (SURE) payments program, when at least $25,000 of such total 2011 program payments is from LFP or LIP, for losses from October 1, 2011 through December 31, 2011.</a:t>
            </a:r>
          </a:p>
          <a:p>
            <a:pPr>
              <a:buClr>
                <a:srgbClr val="000090"/>
              </a:buClr>
            </a:pPr>
            <a:endParaRPr lang="en-US" altLang="en-US" sz="2600" smtClean="0">
              <a:latin typeface="Tahoma" pitchFamily="34" charset="0"/>
              <a:cs typeface="Tahoma" pitchFamily="34" charset="0"/>
            </a:endParaRPr>
          </a:p>
          <a:p>
            <a:pPr>
              <a:buClr>
                <a:srgbClr val="000090"/>
              </a:buClr>
            </a:pPr>
            <a:r>
              <a:rPr lang="en-US" altLang="en-US" sz="2600" smtClean="0">
                <a:latin typeface="Tahoma" pitchFamily="34" charset="0"/>
                <a:cs typeface="Tahoma" pitchFamily="34" charset="0"/>
              </a:rPr>
              <a:t>Ineligible if the individual’s (or legal entity) average AGI exceeds $900,000.</a:t>
            </a:r>
          </a:p>
        </p:txBody>
      </p:sp>
      <p:sp>
        <p:nvSpPr>
          <p:cNvPr id="28675" name="Rectangle 4"/>
          <p:cNvSpPr>
            <a:spLocks noChangeArrowheads="1"/>
          </p:cNvSpPr>
          <p:nvPr/>
        </p:nvSpPr>
        <p:spPr bwMode="auto">
          <a:xfrm>
            <a:off x="-12700" y="9144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t>Sign-up</a:t>
            </a:r>
          </a:p>
        </p:txBody>
      </p:sp>
      <p:sp>
        <p:nvSpPr>
          <p:cNvPr id="3" name="Content Placeholder 2"/>
          <p:cNvSpPr>
            <a:spLocks noGrp="1"/>
          </p:cNvSpPr>
          <p:nvPr>
            <p:ph idx="1"/>
          </p:nvPr>
        </p:nvSpPr>
        <p:spPr>
          <a:xfrm>
            <a:off x="457200" y="1219200"/>
            <a:ext cx="8229600" cy="4906963"/>
          </a:xfrm>
        </p:spPr>
        <p:txBody>
          <a:bodyPr/>
          <a:lstStyle/>
          <a:p>
            <a:pPr>
              <a:buClr>
                <a:srgbClr val="000090"/>
              </a:buClr>
              <a:defRPr/>
            </a:pPr>
            <a:r>
              <a:rPr lang="en-US" dirty="0" smtClean="0">
                <a:latin typeface="Tahoma"/>
                <a:ea typeface="ＭＳ Ｐゴシック" charset="0"/>
                <a:cs typeface="Tahoma"/>
              </a:rPr>
              <a:t>Sign-up started April 15, 2014 and ends January 31, 2015 for grazing losses that occurred between October 1, 2011 through December 31, 2014.</a:t>
            </a:r>
          </a:p>
          <a:p>
            <a:pPr>
              <a:buClr>
                <a:srgbClr val="000090"/>
              </a:buClr>
              <a:defRPr/>
            </a:pPr>
            <a:r>
              <a:rPr lang="en-US" dirty="0" smtClean="0">
                <a:latin typeface="Tahoma"/>
                <a:ea typeface="ＭＳ Ｐゴシック" charset="0"/>
                <a:cs typeface="Tahoma"/>
              </a:rPr>
              <a:t>For 2015 and subsequent calendar years, producers must provide a completed application within 30 calendar days after the end of the calendar year in which the grazing loss occurred.</a:t>
            </a:r>
          </a:p>
          <a:p>
            <a:pPr lvl="1">
              <a:buClr>
                <a:srgbClr val="000090"/>
              </a:buClr>
              <a:defRPr/>
            </a:pPr>
            <a:r>
              <a:rPr lang="en-US" dirty="0" smtClean="0">
                <a:latin typeface="Tahoma"/>
                <a:ea typeface="ＭＳ Ｐゴシック" charset="0"/>
                <a:cs typeface="Tahoma"/>
              </a:rPr>
              <a:t>Important for ongoing education to remind signup</a:t>
            </a:r>
            <a:endParaRPr lang="en-US" dirty="0">
              <a:latin typeface="Tahoma"/>
              <a:ea typeface="ＭＳ Ｐゴシック" charset="0"/>
              <a:cs typeface="Tahoma"/>
            </a:endParaRPr>
          </a:p>
        </p:txBody>
      </p:sp>
      <p:sp>
        <p:nvSpPr>
          <p:cNvPr id="29699" name="Rectangle 4"/>
          <p:cNvSpPr>
            <a:spLocks noChangeArrowheads="1"/>
          </p:cNvSpPr>
          <p:nvPr/>
        </p:nvSpPr>
        <p:spPr bwMode="auto">
          <a:xfrm>
            <a:off x="-12700" y="11430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t>Issues</a:t>
            </a:r>
          </a:p>
        </p:txBody>
      </p:sp>
      <p:sp>
        <p:nvSpPr>
          <p:cNvPr id="3" name="Content Placeholder 2"/>
          <p:cNvSpPr>
            <a:spLocks noGrp="1"/>
          </p:cNvSpPr>
          <p:nvPr>
            <p:ph idx="1"/>
          </p:nvPr>
        </p:nvSpPr>
        <p:spPr>
          <a:xfrm>
            <a:off x="457200" y="1219200"/>
            <a:ext cx="8229600" cy="4906963"/>
          </a:xfrm>
        </p:spPr>
        <p:txBody>
          <a:bodyPr/>
          <a:lstStyle/>
          <a:p>
            <a:pPr>
              <a:buClr>
                <a:srgbClr val="000090"/>
              </a:buClr>
            </a:pPr>
            <a:r>
              <a:rPr lang="en-US" altLang="en-US" smtClean="0">
                <a:latin typeface="Tahoma" pitchFamily="34" charset="0"/>
                <a:cs typeface="Tahoma" pitchFamily="34" charset="0"/>
              </a:rPr>
              <a:t>Used NRCS Stocking Rates</a:t>
            </a:r>
          </a:p>
          <a:p>
            <a:pPr lvl="1">
              <a:buClr>
                <a:srgbClr val="000090"/>
              </a:buClr>
            </a:pPr>
            <a:r>
              <a:rPr lang="en-US" altLang="en-US" smtClean="0">
                <a:latin typeface="Tahoma" pitchFamily="34" charset="0"/>
                <a:cs typeface="Tahoma" pitchFamily="34" charset="0"/>
              </a:rPr>
              <a:t>Some have complained that those aren’t correct for their ranch</a:t>
            </a:r>
          </a:p>
          <a:p>
            <a:pPr lvl="1">
              <a:buClr>
                <a:srgbClr val="000090"/>
              </a:buClr>
            </a:pPr>
            <a:r>
              <a:rPr lang="en-US" altLang="en-US" smtClean="0">
                <a:latin typeface="Tahoma" pitchFamily="34" charset="0"/>
                <a:cs typeface="Tahoma" pitchFamily="34" charset="0"/>
              </a:rPr>
              <a:t>Does not account for reduced calving rates next year or other impacts</a:t>
            </a:r>
          </a:p>
          <a:p>
            <a:pPr lvl="1">
              <a:buClr>
                <a:srgbClr val="000090"/>
              </a:buClr>
            </a:pPr>
            <a:r>
              <a:rPr lang="en-US" altLang="en-US" smtClean="0">
                <a:latin typeface="Tahoma" pitchFamily="34" charset="0"/>
                <a:cs typeface="Tahoma" pitchFamily="34" charset="0"/>
              </a:rPr>
              <a:t>Drought Monitor used as trigger</a:t>
            </a:r>
          </a:p>
          <a:p>
            <a:pPr>
              <a:buClr>
                <a:srgbClr val="000090"/>
              </a:buClr>
            </a:pPr>
            <a:r>
              <a:rPr lang="en-US" altLang="en-US" smtClean="0">
                <a:latin typeface="Tahoma" pitchFamily="34" charset="0"/>
                <a:cs typeface="Tahoma" pitchFamily="34" charset="0"/>
              </a:rPr>
              <a:t>Attempt to Get Relief to Livestock Producers Hit by Drought and Other Disasters</a:t>
            </a:r>
          </a:p>
          <a:p>
            <a:pPr lvl="1">
              <a:buClr>
                <a:srgbClr val="000090"/>
              </a:buClr>
            </a:pPr>
            <a:r>
              <a:rPr lang="en-US" altLang="en-US" smtClean="0">
                <a:latin typeface="Tahoma" pitchFamily="34" charset="0"/>
                <a:cs typeface="Tahoma" pitchFamily="34" charset="0"/>
              </a:rPr>
              <a:t>Some money to help offset financial impact</a:t>
            </a:r>
          </a:p>
        </p:txBody>
      </p:sp>
      <p:sp>
        <p:nvSpPr>
          <p:cNvPr id="30723" name="Rectangle 4"/>
          <p:cNvSpPr>
            <a:spLocks noChangeArrowheads="1"/>
          </p:cNvSpPr>
          <p:nvPr/>
        </p:nvSpPr>
        <p:spPr bwMode="auto">
          <a:xfrm>
            <a:off x="-12700" y="11430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8018" name="Rectangle 2"/>
          <p:cNvSpPr>
            <a:spLocks noGrp="1" noChangeArrowheads="1"/>
          </p:cNvSpPr>
          <p:nvPr>
            <p:ph type="title"/>
          </p:nvPr>
        </p:nvSpPr>
        <p:spPr>
          <a:xfrm>
            <a:off x="685800" y="220663"/>
            <a:ext cx="7772400" cy="701675"/>
          </a:xfrm>
        </p:spPr>
        <p:txBody>
          <a:bodyPr>
            <a:spAutoFit/>
          </a:bodyPr>
          <a:lstStyle/>
          <a:p>
            <a:pPr eaLnBrk="1" hangingPunct="1"/>
            <a:r>
              <a:rPr lang="en-US" altLang="en-US" sz="4000" b="1" smtClean="0">
                <a:solidFill>
                  <a:srgbClr val="730026"/>
                </a:solidFill>
                <a:effectLst>
                  <a:outerShdw blurRad="38100" dist="38100" dir="2700000" algn="tl">
                    <a:srgbClr val="C0C0C0"/>
                  </a:outerShdw>
                </a:effectLst>
                <a:latin typeface="Tahoma" pitchFamily="34" charset="0"/>
              </a:rPr>
              <a:t>Overview</a:t>
            </a:r>
          </a:p>
        </p:txBody>
      </p:sp>
      <p:sp>
        <p:nvSpPr>
          <p:cNvPr id="3075" name="Rectangle 3"/>
          <p:cNvSpPr>
            <a:spLocks noGrp="1" noChangeArrowheads="1"/>
          </p:cNvSpPr>
          <p:nvPr>
            <p:ph type="body" idx="1"/>
          </p:nvPr>
        </p:nvSpPr>
        <p:spPr>
          <a:xfrm>
            <a:off x="533400" y="1403350"/>
            <a:ext cx="8610600" cy="3243263"/>
          </a:xfrm>
        </p:spPr>
        <p:txBody>
          <a:bodyPr>
            <a:spAutoFit/>
          </a:bodyPr>
          <a:lstStyle/>
          <a:p>
            <a:pPr eaLnBrk="1" hangingPunct="1">
              <a:buClr>
                <a:srgbClr val="333399"/>
              </a:buClr>
              <a:buFontTx/>
              <a:buNone/>
              <a:defRPr/>
            </a:pPr>
            <a:endParaRPr lang="en-US" dirty="0">
              <a:latin typeface="Tahoma" charset="0"/>
              <a:ea typeface="ＭＳ Ｐゴシック" charset="0"/>
              <a:cs typeface="+mn-cs"/>
            </a:endParaRPr>
          </a:p>
          <a:p>
            <a:pPr eaLnBrk="1" hangingPunct="1">
              <a:buClr>
                <a:srgbClr val="333399"/>
              </a:buClr>
              <a:defRPr/>
            </a:pPr>
            <a:r>
              <a:rPr lang="en-US" sz="3600" dirty="0" smtClean="0">
                <a:latin typeface="Tahoma" charset="0"/>
                <a:ea typeface="ＭＳ Ｐゴシック" charset="0"/>
                <a:cs typeface="+mn-cs"/>
              </a:rPr>
              <a:t>LFP, LIP, etc.</a:t>
            </a:r>
          </a:p>
          <a:p>
            <a:pPr eaLnBrk="1" hangingPunct="1">
              <a:buClr>
                <a:srgbClr val="333399"/>
              </a:buClr>
              <a:defRPr/>
            </a:pPr>
            <a:r>
              <a:rPr lang="en-US" sz="3600" dirty="0" smtClean="0">
                <a:latin typeface="Tahoma" charset="0"/>
                <a:ea typeface="ＭＳ Ｐゴシック" charset="0"/>
                <a:cs typeface="+mn-cs"/>
              </a:rPr>
              <a:t>COOL</a:t>
            </a:r>
          </a:p>
          <a:p>
            <a:pPr eaLnBrk="1" hangingPunct="1">
              <a:buClr>
                <a:srgbClr val="333399"/>
              </a:buClr>
              <a:defRPr/>
            </a:pPr>
            <a:r>
              <a:rPr lang="en-US" sz="3600" dirty="0" smtClean="0">
                <a:latin typeface="Tahoma" charset="0"/>
                <a:ea typeface="ＭＳ Ｐゴシック" charset="0"/>
                <a:cs typeface="+mn-cs"/>
              </a:rPr>
              <a:t>Spillover Effects</a:t>
            </a:r>
            <a:endParaRPr lang="en-US" sz="3600" dirty="0">
              <a:latin typeface="Tahoma" charset="0"/>
              <a:ea typeface="ＭＳ Ｐゴシック" charset="0"/>
              <a:cs typeface="+mn-cs"/>
            </a:endParaRPr>
          </a:p>
          <a:p>
            <a:pPr eaLnBrk="1" hangingPunct="1">
              <a:buClr>
                <a:srgbClr val="333399"/>
              </a:buClr>
              <a:defRPr/>
            </a:pPr>
            <a:r>
              <a:rPr lang="en-US" sz="3600" dirty="0" smtClean="0">
                <a:latin typeface="Tahoma" charset="0"/>
                <a:ea typeface="ＭＳ Ｐゴシック" charset="0"/>
                <a:cs typeface="+mn-cs"/>
              </a:rPr>
              <a:t>And a Few Others</a:t>
            </a:r>
            <a:endParaRPr lang="en-US" sz="3600" dirty="0">
              <a:latin typeface="Tahoma" charset="0"/>
              <a:ea typeface="ＭＳ Ｐゴシック" charset="0"/>
              <a:cs typeface="+mn-cs"/>
            </a:endParaRPr>
          </a:p>
        </p:txBody>
      </p:sp>
      <p:sp>
        <p:nvSpPr>
          <p:cNvPr id="3076" name="Rectangle 4"/>
          <p:cNvSpPr>
            <a:spLocks noChangeArrowheads="1"/>
          </p:cNvSpPr>
          <p:nvPr/>
        </p:nvSpPr>
        <p:spPr bwMode="auto">
          <a:xfrm>
            <a:off x="0" y="1219200"/>
            <a:ext cx="9144000" cy="76200"/>
          </a:xfrm>
          <a:prstGeom prst="rect">
            <a:avLst/>
          </a:prstGeom>
          <a:gradFill rotWithShape="0">
            <a:gsLst>
              <a:gs pos="0">
                <a:srgbClr val="FFFFFF"/>
              </a:gs>
              <a:gs pos="100000">
                <a:srgbClr val="80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Times New Roman" charset="0"/>
              <a:ea typeface="ＭＳ Ｐゴシック" charset="0"/>
            </a:endParaRPr>
          </a:p>
        </p:txBody>
      </p:sp>
      <p:grpSp>
        <p:nvGrpSpPr>
          <p:cNvPr id="17412" name="Group 5"/>
          <p:cNvGrpSpPr>
            <a:grpSpLocks/>
          </p:cNvGrpSpPr>
          <p:nvPr/>
        </p:nvGrpSpPr>
        <p:grpSpPr bwMode="auto">
          <a:xfrm>
            <a:off x="5187950" y="3810000"/>
            <a:ext cx="3776663" cy="2881313"/>
            <a:chOff x="3268" y="2400"/>
            <a:chExt cx="2379" cy="1815"/>
          </a:xfrm>
        </p:grpSpPr>
        <p:sp>
          <p:nvSpPr>
            <p:cNvPr id="17413" name="Freeform 6"/>
            <p:cNvSpPr>
              <a:spLocks/>
            </p:cNvSpPr>
            <p:nvPr/>
          </p:nvSpPr>
          <p:spPr bwMode="auto">
            <a:xfrm>
              <a:off x="3787" y="2613"/>
              <a:ext cx="436" cy="285"/>
            </a:xfrm>
            <a:custGeom>
              <a:avLst/>
              <a:gdLst>
                <a:gd name="T0" fmla="*/ 2 w 872"/>
                <a:gd name="T1" fmla="*/ 0 h 571"/>
                <a:gd name="T2" fmla="*/ 2 w 872"/>
                <a:gd name="T3" fmla="*/ 0 h 571"/>
                <a:gd name="T4" fmla="*/ 2 w 872"/>
                <a:gd name="T5" fmla="*/ 0 h 571"/>
                <a:gd name="T6" fmla="*/ 2 w 872"/>
                <a:gd name="T7" fmla="*/ 0 h 571"/>
                <a:gd name="T8" fmla="*/ 2 w 872"/>
                <a:gd name="T9" fmla="*/ 0 h 571"/>
                <a:gd name="T10" fmla="*/ 2 w 872"/>
                <a:gd name="T11" fmla="*/ 0 h 571"/>
                <a:gd name="T12" fmla="*/ 2 w 872"/>
                <a:gd name="T13" fmla="*/ 0 h 571"/>
                <a:gd name="T14" fmla="*/ 2 w 872"/>
                <a:gd name="T15" fmla="*/ 0 h 571"/>
                <a:gd name="T16" fmla="*/ 2 w 872"/>
                <a:gd name="T17" fmla="*/ 0 h 571"/>
                <a:gd name="T18" fmla="*/ 2 w 872"/>
                <a:gd name="T19" fmla="*/ 0 h 571"/>
                <a:gd name="T20" fmla="*/ 2 w 872"/>
                <a:gd name="T21" fmla="*/ 0 h 571"/>
                <a:gd name="T22" fmla="*/ 2 w 872"/>
                <a:gd name="T23" fmla="*/ 0 h 571"/>
                <a:gd name="T24" fmla="*/ 2 w 872"/>
                <a:gd name="T25" fmla="*/ 0 h 571"/>
                <a:gd name="T26" fmla="*/ 2 w 872"/>
                <a:gd name="T27" fmla="*/ 0 h 571"/>
                <a:gd name="T28" fmla="*/ 2 w 872"/>
                <a:gd name="T29" fmla="*/ 0 h 571"/>
                <a:gd name="T30" fmla="*/ 1 w 872"/>
                <a:gd name="T31" fmla="*/ 0 h 571"/>
                <a:gd name="T32" fmla="*/ 1 w 872"/>
                <a:gd name="T33" fmla="*/ 0 h 571"/>
                <a:gd name="T34" fmla="*/ 1 w 872"/>
                <a:gd name="T35" fmla="*/ 0 h 571"/>
                <a:gd name="T36" fmla="*/ 1 w 872"/>
                <a:gd name="T37" fmla="*/ 0 h 571"/>
                <a:gd name="T38" fmla="*/ 1 w 872"/>
                <a:gd name="T39" fmla="*/ 0 h 571"/>
                <a:gd name="T40" fmla="*/ 1 w 872"/>
                <a:gd name="T41" fmla="*/ 0 h 571"/>
                <a:gd name="T42" fmla="*/ 1 w 872"/>
                <a:gd name="T43" fmla="*/ 0 h 571"/>
                <a:gd name="T44" fmla="*/ 1 w 872"/>
                <a:gd name="T45" fmla="*/ 0 h 571"/>
                <a:gd name="T46" fmla="*/ 1 w 872"/>
                <a:gd name="T47" fmla="*/ 0 h 571"/>
                <a:gd name="T48" fmla="*/ 1 w 872"/>
                <a:gd name="T49" fmla="*/ 0 h 571"/>
                <a:gd name="T50" fmla="*/ 1 w 872"/>
                <a:gd name="T51" fmla="*/ 0 h 571"/>
                <a:gd name="T52" fmla="*/ 1 w 872"/>
                <a:gd name="T53" fmla="*/ 0 h 571"/>
                <a:gd name="T54" fmla="*/ 1 w 872"/>
                <a:gd name="T55" fmla="*/ 0 h 571"/>
                <a:gd name="T56" fmla="*/ 1 w 872"/>
                <a:gd name="T57" fmla="*/ 0 h 571"/>
                <a:gd name="T58" fmla="*/ 1 w 872"/>
                <a:gd name="T59" fmla="*/ 0 h 571"/>
                <a:gd name="T60" fmla="*/ 1 w 872"/>
                <a:gd name="T61" fmla="*/ 0 h 571"/>
                <a:gd name="T62" fmla="*/ 1 w 872"/>
                <a:gd name="T63" fmla="*/ 0 h 571"/>
                <a:gd name="T64" fmla="*/ 1 w 872"/>
                <a:gd name="T65" fmla="*/ 0 h 571"/>
                <a:gd name="T66" fmla="*/ 1 w 872"/>
                <a:gd name="T67" fmla="*/ 0 h 571"/>
                <a:gd name="T68" fmla="*/ 1 w 872"/>
                <a:gd name="T69" fmla="*/ 0 h 571"/>
                <a:gd name="T70" fmla="*/ 0 w 872"/>
                <a:gd name="T71" fmla="*/ 0 h 571"/>
                <a:gd name="T72" fmla="*/ 1 w 872"/>
                <a:gd name="T73" fmla="*/ 1 h 571"/>
                <a:gd name="T74" fmla="*/ 1 w 872"/>
                <a:gd name="T75" fmla="*/ 1 h 571"/>
                <a:gd name="T76" fmla="*/ 1 w 872"/>
                <a:gd name="T77" fmla="*/ 0 h 571"/>
                <a:gd name="T78" fmla="*/ 1 w 872"/>
                <a:gd name="T79" fmla="*/ 0 h 571"/>
                <a:gd name="T80" fmla="*/ 1 w 872"/>
                <a:gd name="T81" fmla="*/ 0 h 571"/>
                <a:gd name="T82" fmla="*/ 1 w 872"/>
                <a:gd name="T83" fmla="*/ 0 h 571"/>
                <a:gd name="T84" fmla="*/ 1 w 872"/>
                <a:gd name="T85" fmla="*/ 0 h 571"/>
                <a:gd name="T86" fmla="*/ 1 w 872"/>
                <a:gd name="T87" fmla="*/ 0 h 571"/>
                <a:gd name="T88" fmla="*/ 1 w 872"/>
                <a:gd name="T89" fmla="*/ 0 h 571"/>
                <a:gd name="T90" fmla="*/ 1 w 872"/>
                <a:gd name="T91" fmla="*/ 0 h 571"/>
                <a:gd name="T92" fmla="*/ 2 w 872"/>
                <a:gd name="T93" fmla="*/ 0 h 571"/>
                <a:gd name="T94" fmla="*/ 2 w 872"/>
                <a:gd name="T95" fmla="*/ 0 h 571"/>
                <a:gd name="T96" fmla="*/ 2 w 872"/>
                <a:gd name="T97" fmla="*/ 0 h 571"/>
                <a:gd name="T98" fmla="*/ 2 w 872"/>
                <a:gd name="T99" fmla="*/ 0 h 571"/>
                <a:gd name="T100" fmla="*/ 2 w 872"/>
                <a:gd name="T101" fmla="*/ 0 h 571"/>
                <a:gd name="T102" fmla="*/ 2 w 872"/>
                <a:gd name="T103" fmla="*/ 0 h 571"/>
                <a:gd name="T104" fmla="*/ 2 w 872"/>
                <a:gd name="T105" fmla="*/ 0 h 571"/>
                <a:gd name="T106" fmla="*/ 2 w 872"/>
                <a:gd name="T107" fmla="*/ 0 h 571"/>
                <a:gd name="T108" fmla="*/ 2 w 872"/>
                <a:gd name="T109" fmla="*/ 1 h 5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72" h="571">
                  <a:moveTo>
                    <a:pt x="835" y="536"/>
                  </a:moveTo>
                  <a:lnTo>
                    <a:pt x="835" y="529"/>
                  </a:lnTo>
                  <a:lnTo>
                    <a:pt x="840" y="527"/>
                  </a:lnTo>
                  <a:lnTo>
                    <a:pt x="840" y="515"/>
                  </a:lnTo>
                  <a:lnTo>
                    <a:pt x="846" y="501"/>
                  </a:lnTo>
                  <a:lnTo>
                    <a:pt x="846" y="495"/>
                  </a:lnTo>
                  <a:lnTo>
                    <a:pt x="850" y="479"/>
                  </a:lnTo>
                  <a:lnTo>
                    <a:pt x="853" y="467"/>
                  </a:lnTo>
                  <a:lnTo>
                    <a:pt x="853" y="450"/>
                  </a:lnTo>
                  <a:lnTo>
                    <a:pt x="861" y="435"/>
                  </a:lnTo>
                  <a:lnTo>
                    <a:pt x="865" y="420"/>
                  </a:lnTo>
                  <a:lnTo>
                    <a:pt x="865" y="414"/>
                  </a:lnTo>
                  <a:lnTo>
                    <a:pt x="867" y="400"/>
                  </a:lnTo>
                  <a:lnTo>
                    <a:pt x="870" y="388"/>
                  </a:lnTo>
                  <a:lnTo>
                    <a:pt x="872" y="379"/>
                  </a:lnTo>
                  <a:lnTo>
                    <a:pt x="872" y="376"/>
                  </a:lnTo>
                  <a:lnTo>
                    <a:pt x="872" y="302"/>
                  </a:lnTo>
                  <a:lnTo>
                    <a:pt x="847" y="264"/>
                  </a:lnTo>
                  <a:lnTo>
                    <a:pt x="861" y="251"/>
                  </a:lnTo>
                  <a:lnTo>
                    <a:pt x="853" y="243"/>
                  </a:lnTo>
                  <a:lnTo>
                    <a:pt x="850" y="243"/>
                  </a:lnTo>
                  <a:lnTo>
                    <a:pt x="847" y="243"/>
                  </a:lnTo>
                  <a:lnTo>
                    <a:pt x="846" y="236"/>
                  </a:lnTo>
                  <a:lnTo>
                    <a:pt x="840" y="230"/>
                  </a:lnTo>
                  <a:lnTo>
                    <a:pt x="835" y="225"/>
                  </a:lnTo>
                  <a:lnTo>
                    <a:pt x="834" y="224"/>
                  </a:lnTo>
                  <a:lnTo>
                    <a:pt x="831" y="216"/>
                  </a:lnTo>
                  <a:lnTo>
                    <a:pt x="826" y="210"/>
                  </a:lnTo>
                  <a:lnTo>
                    <a:pt x="822" y="203"/>
                  </a:lnTo>
                  <a:lnTo>
                    <a:pt x="817" y="198"/>
                  </a:lnTo>
                  <a:lnTo>
                    <a:pt x="813" y="190"/>
                  </a:lnTo>
                  <a:lnTo>
                    <a:pt x="807" y="183"/>
                  </a:lnTo>
                  <a:lnTo>
                    <a:pt x="802" y="180"/>
                  </a:lnTo>
                  <a:lnTo>
                    <a:pt x="795" y="177"/>
                  </a:lnTo>
                  <a:lnTo>
                    <a:pt x="787" y="172"/>
                  </a:lnTo>
                  <a:lnTo>
                    <a:pt x="776" y="172"/>
                  </a:lnTo>
                  <a:lnTo>
                    <a:pt x="772" y="172"/>
                  </a:lnTo>
                  <a:lnTo>
                    <a:pt x="761" y="172"/>
                  </a:lnTo>
                  <a:lnTo>
                    <a:pt x="758" y="172"/>
                  </a:lnTo>
                  <a:lnTo>
                    <a:pt x="749" y="172"/>
                  </a:lnTo>
                  <a:lnTo>
                    <a:pt x="740" y="172"/>
                  </a:lnTo>
                  <a:lnTo>
                    <a:pt x="734" y="172"/>
                  </a:lnTo>
                  <a:lnTo>
                    <a:pt x="728" y="175"/>
                  </a:lnTo>
                  <a:lnTo>
                    <a:pt x="724" y="177"/>
                  </a:lnTo>
                  <a:lnTo>
                    <a:pt x="721" y="177"/>
                  </a:lnTo>
                  <a:lnTo>
                    <a:pt x="718" y="177"/>
                  </a:lnTo>
                  <a:lnTo>
                    <a:pt x="707" y="141"/>
                  </a:lnTo>
                  <a:lnTo>
                    <a:pt x="647" y="118"/>
                  </a:lnTo>
                  <a:lnTo>
                    <a:pt x="647" y="91"/>
                  </a:lnTo>
                  <a:lnTo>
                    <a:pt x="645" y="91"/>
                  </a:lnTo>
                  <a:lnTo>
                    <a:pt x="642" y="89"/>
                  </a:lnTo>
                  <a:lnTo>
                    <a:pt x="642" y="86"/>
                  </a:lnTo>
                  <a:lnTo>
                    <a:pt x="639" y="86"/>
                  </a:lnTo>
                  <a:lnTo>
                    <a:pt x="631" y="86"/>
                  </a:lnTo>
                  <a:lnTo>
                    <a:pt x="627" y="89"/>
                  </a:lnTo>
                  <a:lnTo>
                    <a:pt x="624" y="91"/>
                  </a:lnTo>
                  <a:lnTo>
                    <a:pt x="621" y="91"/>
                  </a:lnTo>
                  <a:lnTo>
                    <a:pt x="619" y="97"/>
                  </a:lnTo>
                  <a:lnTo>
                    <a:pt x="615" y="97"/>
                  </a:lnTo>
                  <a:lnTo>
                    <a:pt x="613" y="97"/>
                  </a:lnTo>
                  <a:lnTo>
                    <a:pt x="610" y="100"/>
                  </a:lnTo>
                  <a:lnTo>
                    <a:pt x="607" y="100"/>
                  </a:lnTo>
                  <a:lnTo>
                    <a:pt x="603" y="100"/>
                  </a:lnTo>
                  <a:lnTo>
                    <a:pt x="603" y="97"/>
                  </a:lnTo>
                  <a:lnTo>
                    <a:pt x="603" y="91"/>
                  </a:lnTo>
                  <a:lnTo>
                    <a:pt x="603" y="76"/>
                  </a:lnTo>
                  <a:lnTo>
                    <a:pt x="603" y="68"/>
                  </a:lnTo>
                  <a:lnTo>
                    <a:pt x="603" y="67"/>
                  </a:lnTo>
                  <a:lnTo>
                    <a:pt x="603" y="61"/>
                  </a:lnTo>
                  <a:lnTo>
                    <a:pt x="607" y="59"/>
                  </a:lnTo>
                  <a:lnTo>
                    <a:pt x="607" y="52"/>
                  </a:lnTo>
                  <a:lnTo>
                    <a:pt x="610" y="49"/>
                  </a:lnTo>
                  <a:lnTo>
                    <a:pt x="610" y="46"/>
                  </a:lnTo>
                  <a:lnTo>
                    <a:pt x="610" y="39"/>
                  </a:lnTo>
                  <a:lnTo>
                    <a:pt x="610" y="33"/>
                  </a:lnTo>
                  <a:lnTo>
                    <a:pt x="607" y="33"/>
                  </a:lnTo>
                  <a:lnTo>
                    <a:pt x="603" y="32"/>
                  </a:lnTo>
                  <a:lnTo>
                    <a:pt x="594" y="32"/>
                  </a:lnTo>
                  <a:lnTo>
                    <a:pt x="592" y="33"/>
                  </a:lnTo>
                  <a:lnTo>
                    <a:pt x="589" y="33"/>
                  </a:lnTo>
                  <a:lnTo>
                    <a:pt x="589" y="36"/>
                  </a:lnTo>
                  <a:lnTo>
                    <a:pt x="589" y="39"/>
                  </a:lnTo>
                  <a:lnTo>
                    <a:pt x="589" y="46"/>
                  </a:lnTo>
                  <a:lnTo>
                    <a:pt x="585" y="46"/>
                  </a:lnTo>
                  <a:lnTo>
                    <a:pt x="583" y="46"/>
                  </a:lnTo>
                  <a:lnTo>
                    <a:pt x="580" y="46"/>
                  </a:lnTo>
                  <a:lnTo>
                    <a:pt x="576" y="49"/>
                  </a:lnTo>
                  <a:lnTo>
                    <a:pt x="573" y="52"/>
                  </a:lnTo>
                  <a:lnTo>
                    <a:pt x="570" y="52"/>
                  </a:lnTo>
                  <a:lnTo>
                    <a:pt x="563" y="52"/>
                  </a:lnTo>
                  <a:lnTo>
                    <a:pt x="557" y="59"/>
                  </a:lnTo>
                  <a:lnTo>
                    <a:pt x="548" y="59"/>
                  </a:lnTo>
                  <a:lnTo>
                    <a:pt x="545" y="52"/>
                  </a:lnTo>
                  <a:lnTo>
                    <a:pt x="539" y="52"/>
                  </a:lnTo>
                  <a:lnTo>
                    <a:pt x="535" y="49"/>
                  </a:lnTo>
                  <a:lnTo>
                    <a:pt x="535" y="46"/>
                  </a:lnTo>
                  <a:lnTo>
                    <a:pt x="530" y="46"/>
                  </a:lnTo>
                  <a:lnTo>
                    <a:pt x="529" y="39"/>
                  </a:lnTo>
                  <a:lnTo>
                    <a:pt x="529" y="33"/>
                  </a:lnTo>
                  <a:lnTo>
                    <a:pt x="527" y="32"/>
                  </a:lnTo>
                  <a:lnTo>
                    <a:pt x="527" y="29"/>
                  </a:lnTo>
                  <a:lnTo>
                    <a:pt x="523" y="23"/>
                  </a:lnTo>
                  <a:lnTo>
                    <a:pt x="521" y="17"/>
                  </a:lnTo>
                  <a:lnTo>
                    <a:pt x="518" y="15"/>
                  </a:lnTo>
                  <a:lnTo>
                    <a:pt x="517" y="11"/>
                  </a:lnTo>
                  <a:lnTo>
                    <a:pt x="512" y="6"/>
                  </a:lnTo>
                  <a:lnTo>
                    <a:pt x="506" y="5"/>
                  </a:lnTo>
                  <a:lnTo>
                    <a:pt x="502" y="5"/>
                  </a:lnTo>
                  <a:lnTo>
                    <a:pt x="499" y="5"/>
                  </a:lnTo>
                  <a:lnTo>
                    <a:pt x="496" y="5"/>
                  </a:lnTo>
                  <a:lnTo>
                    <a:pt x="493" y="5"/>
                  </a:lnTo>
                  <a:lnTo>
                    <a:pt x="489" y="5"/>
                  </a:lnTo>
                  <a:lnTo>
                    <a:pt x="486" y="5"/>
                  </a:lnTo>
                  <a:lnTo>
                    <a:pt x="482" y="5"/>
                  </a:lnTo>
                  <a:lnTo>
                    <a:pt x="474" y="5"/>
                  </a:lnTo>
                  <a:lnTo>
                    <a:pt x="473" y="5"/>
                  </a:lnTo>
                  <a:lnTo>
                    <a:pt x="470" y="0"/>
                  </a:lnTo>
                  <a:lnTo>
                    <a:pt x="467" y="0"/>
                  </a:lnTo>
                  <a:lnTo>
                    <a:pt x="464" y="0"/>
                  </a:lnTo>
                  <a:lnTo>
                    <a:pt x="459" y="0"/>
                  </a:lnTo>
                  <a:lnTo>
                    <a:pt x="453" y="0"/>
                  </a:lnTo>
                  <a:lnTo>
                    <a:pt x="453" y="5"/>
                  </a:lnTo>
                  <a:lnTo>
                    <a:pt x="450" y="5"/>
                  </a:lnTo>
                  <a:lnTo>
                    <a:pt x="449" y="5"/>
                  </a:lnTo>
                  <a:lnTo>
                    <a:pt x="446" y="5"/>
                  </a:lnTo>
                  <a:lnTo>
                    <a:pt x="437" y="5"/>
                  </a:lnTo>
                  <a:lnTo>
                    <a:pt x="434" y="5"/>
                  </a:lnTo>
                  <a:lnTo>
                    <a:pt x="429" y="6"/>
                  </a:lnTo>
                  <a:lnTo>
                    <a:pt x="425" y="11"/>
                  </a:lnTo>
                  <a:lnTo>
                    <a:pt x="423" y="12"/>
                  </a:lnTo>
                  <a:lnTo>
                    <a:pt x="422" y="15"/>
                  </a:lnTo>
                  <a:lnTo>
                    <a:pt x="417" y="15"/>
                  </a:lnTo>
                  <a:lnTo>
                    <a:pt x="417" y="17"/>
                  </a:lnTo>
                  <a:lnTo>
                    <a:pt x="412" y="20"/>
                  </a:lnTo>
                  <a:lnTo>
                    <a:pt x="411" y="20"/>
                  </a:lnTo>
                  <a:lnTo>
                    <a:pt x="406" y="26"/>
                  </a:lnTo>
                  <a:lnTo>
                    <a:pt x="402" y="26"/>
                  </a:lnTo>
                  <a:lnTo>
                    <a:pt x="402" y="32"/>
                  </a:lnTo>
                  <a:lnTo>
                    <a:pt x="394" y="32"/>
                  </a:lnTo>
                  <a:lnTo>
                    <a:pt x="391" y="33"/>
                  </a:lnTo>
                  <a:lnTo>
                    <a:pt x="390" y="33"/>
                  </a:lnTo>
                  <a:lnTo>
                    <a:pt x="381" y="33"/>
                  </a:lnTo>
                  <a:lnTo>
                    <a:pt x="381" y="36"/>
                  </a:lnTo>
                  <a:lnTo>
                    <a:pt x="376" y="39"/>
                  </a:lnTo>
                  <a:lnTo>
                    <a:pt x="375" y="39"/>
                  </a:lnTo>
                  <a:lnTo>
                    <a:pt x="364" y="39"/>
                  </a:lnTo>
                  <a:lnTo>
                    <a:pt x="364" y="46"/>
                  </a:lnTo>
                  <a:lnTo>
                    <a:pt x="355" y="46"/>
                  </a:lnTo>
                  <a:lnTo>
                    <a:pt x="354" y="49"/>
                  </a:lnTo>
                  <a:lnTo>
                    <a:pt x="349" y="52"/>
                  </a:lnTo>
                  <a:lnTo>
                    <a:pt x="346" y="52"/>
                  </a:lnTo>
                  <a:lnTo>
                    <a:pt x="343" y="52"/>
                  </a:lnTo>
                  <a:lnTo>
                    <a:pt x="340" y="52"/>
                  </a:lnTo>
                  <a:lnTo>
                    <a:pt x="335" y="52"/>
                  </a:lnTo>
                  <a:lnTo>
                    <a:pt x="332" y="52"/>
                  </a:lnTo>
                  <a:lnTo>
                    <a:pt x="331" y="59"/>
                  </a:lnTo>
                  <a:lnTo>
                    <a:pt x="328" y="59"/>
                  </a:lnTo>
                  <a:lnTo>
                    <a:pt x="307" y="32"/>
                  </a:lnTo>
                  <a:lnTo>
                    <a:pt x="271" y="5"/>
                  </a:lnTo>
                  <a:lnTo>
                    <a:pt x="233" y="39"/>
                  </a:lnTo>
                  <a:lnTo>
                    <a:pt x="233" y="46"/>
                  </a:lnTo>
                  <a:lnTo>
                    <a:pt x="228" y="49"/>
                  </a:lnTo>
                  <a:lnTo>
                    <a:pt x="225" y="52"/>
                  </a:lnTo>
                  <a:lnTo>
                    <a:pt x="225" y="59"/>
                  </a:lnTo>
                  <a:lnTo>
                    <a:pt x="219" y="59"/>
                  </a:lnTo>
                  <a:lnTo>
                    <a:pt x="218" y="61"/>
                  </a:lnTo>
                  <a:lnTo>
                    <a:pt x="215" y="61"/>
                  </a:lnTo>
                  <a:lnTo>
                    <a:pt x="215" y="59"/>
                  </a:lnTo>
                  <a:lnTo>
                    <a:pt x="212" y="59"/>
                  </a:lnTo>
                  <a:lnTo>
                    <a:pt x="210" y="59"/>
                  </a:lnTo>
                  <a:lnTo>
                    <a:pt x="163" y="80"/>
                  </a:lnTo>
                  <a:lnTo>
                    <a:pt x="159" y="80"/>
                  </a:lnTo>
                  <a:lnTo>
                    <a:pt x="159" y="83"/>
                  </a:lnTo>
                  <a:lnTo>
                    <a:pt x="159" y="86"/>
                  </a:lnTo>
                  <a:lnTo>
                    <a:pt x="154" y="89"/>
                  </a:lnTo>
                  <a:lnTo>
                    <a:pt x="151" y="97"/>
                  </a:lnTo>
                  <a:lnTo>
                    <a:pt x="147" y="100"/>
                  </a:lnTo>
                  <a:lnTo>
                    <a:pt x="144" y="100"/>
                  </a:lnTo>
                  <a:lnTo>
                    <a:pt x="141" y="104"/>
                  </a:lnTo>
                  <a:lnTo>
                    <a:pt x="139" y="110"/>
                  </a:lnTo>
                  <a:lnTo>
                    <a:pt x="135" y="118"/>
                  </a:lnTo>
                  <a:lnTo>
                    <a:pt x="129" y="123"/>
                  </a:lnTo>
                  <a:lnTo>
                    <a:pt x="129" y="129"/>
                  </a:lnTo>
                  <a:lnTo>
                    <a:pt x="123" y="132"/>
                  </a:lnTo>
                  <a:lnTo>
                    <a:pt x="123" y="135"/>
                  </a:lnTo>
                  <a:lnTo>
                    <a:pt x="115" y="141"/>
                  </a:lnTo>
                  <a:lnTo>
                    <a:pt x="115" y="150"/>
                  </a:lnTo>
                  <a:lnTo>
                    <a:pt x="113" y="159"/>
                  </a:lnTo>
                  <a:lnTo>
                    <a:pt x="113" y="166"/>
                  </a:lnTo>
                  <a:lnTo>
                    <a:pt x="110" y="175"/>
                  </a:lnTo>
                  <a:lnTo>
                    <a:pt x="106" y="187"/>
                  </a:lnTo>
                  <a:lnTo>
                    <a:pt x="106" y="190"/>
                  </a:lnTo>
                  <a:lnTo>
                    <a:pt x="101" y="203"/>
                  </a:lnTo>
                  <a:lnTo>
                    <a:pt x="98" y="213"/>
                  </a:lnTo>
                  <a:lnTo>
                    <a:pt x="94" y="213"/>
                  </a:lnTo>
                  <a:lnTo>
                    <a:pt x="86" y="224"/>
                  </a:lnTo>
                  <a:lnTo>
                    <a:pt x="86" y="225"/>
                  </a:lnTo>
                  <a:lnTo>
                    <a:pt x="82" y="225"/>
                  </a:lnTo>
                  <a:lnTo>
                    <a:pt x="82" y="228"/>
                  </a:lnTo>
                  <a:lnTo>
                    <a:pt x="82" y="230"/>
                  </a:lnTo>
                  <a:lnTo>
                    <a:pt x="82" y="234"/>
                  </a:lnTo>
                  <a:lnTo>
                    <a:pt x="79" y="236"/>
                  </a:lnTo>
                  <a:lnTo>
                    <a:pt x="79" y="243"/>
                  </a:lnTo>
                  <a:lnTo>
                    <a:pt x="82" y="248"/>
                  </a:lnTo>
                  <a:lnTo>
                    <a:pt x="82" y="251"/>
                  </a:lnTo>
                  <a:lnTo>
                    <a:pt x="86" y="258"/>
                  </a:lnTo>
                  <a:lnTo>
                    <a:pt x="89" y="258"/>
                  </a:lnTo>
                  <a:lnTo>
                    <a:pt x="92" y="258"/>
                  </a:lnTo>
                  <a:lnTo>
                    <a:pt x="92" y="261"/>
                  </a:lnTo>
                  <a:lnTo>
                    <a:pt x="94" y="261"/>
                  </a:lnTo>
                  <a:lnTo>
                    <a:pt x="98" y="261"/>
                  </a:lnTo>
                  <a:lnTo>
                    <a:pt x="98" y="264"/>
                  </a:lnTo>
                  <a:lnTo>
                    <a:pt x="101" y="264"/>
                  </a:lnTo>
                  <a:lnTo>
                    <a:pt x="101" y="269"/>
                  </a:lnTo>
                  <a:lnTo>
                    <a:pt x="101" y="270"/>
                  </a:lnTo>
                  <a:lnTo>
                    <a:pt x="98" y="270"/>
                  </a:lnTo>
                  <a:lnTo>
                    <a:pt x="98" y="275"/>
                  </a:lnTo>
                  <a:lnTo>
                    <a:pt x="92" y="283"/>
                  </a:lnTo>
                  <a:lnTo>
                    <a:pt x="89" y="289"/>
                  </a:lnTo>
                  <a:lnTo>
                    <a:pt x="82" y="293"/>
                  </a:lnTo>
                  <a:lnTo>
                    <a:pt x="77" y="296"/>
                  </a:lnTo>
                  <a:lnTo>
                    <a:pt x="73" y="305"/>
                  </a:lnTo>
                  <a:lnTo>
                    <a:pt x="70" y="311"/>
                  </a:lnTo>
                  <a:lnTo>
                    <a:pt x="65" y="317"/>
                  </a:lnTo>
                  <a:lnTo>
                    <a:pt x="59" y="320"/>
                  </a:lnTo>
                  <a:lnTo>
                    <a:pt x="55" y="329"/>
                  </a:lnTo>
                  <a:lnTo>
                    <a:pt x="49" y="334"/>
                  </a:lnTo>
                  <a:lnTo>
                    <a:pt x="41" y="344"/>
                  </a:lnTo>
                  <a:lnTo>
                    <a:pt x="36" y="347"/>
                  </a:lnTo>
                  <a:lnTo>
                    <a:pt x="35" y="349"/>
                  </a:lnTo>
                  <a:lnTo>
                    <a:pt x="33" y="357"/>
                  </a:lnTo>
                  <a:lnTo>
                    <a:pt x="30" y="361"/>
                  </a:lnTo>
                  <a:lnTo>
                    <a:pt x="26" y="364"/>
                  </a:lnTo>
                  <a:lnTo>
                    <a:pt x="26" y="369"/>
                  </a:lnTo>
                  <a:lnTo>
                    <a:pt x="26" y="376"/>
                  </a:lnTo>
                  <a:lnTo>
                    <a:pt x="26" y="379"/>
                  </a:lnTo>
                  <a:lnTo>
                    <a:pt x="26" y="387"/>
                  </a:lnTo>
                  <a:lnTo>
                    <a:pt x="26" y="388"/>
                  </a:lnTo>
                  <a:lnTo>
                    <a:pt x="26" y="397"/>
                  </a:lnTo>
                  <a:lnTo>
                    <a:pt x="26" y="402"/>
                  </a:lnTo>
                  <a:lnTo>
                    <a:pt x="26" y="405"/>
                  </a:lnTo>
                  <a:lnTo>
                    <a:pt x="26" y="412"/>
                  </a:lnTo>
                  <a:lnTo>
                    <a:pt x="26" y="420"/>
                  </a:lnTo>
                  <a:lnTo>
                    <a:pt x="26" y="435"/>
                  </a:lnTo>
                  <a:lnTo>
                    <a:pt x="26" y="437"/>
                  </a:lnTo>
                  <a:lnTo>
                    <a:pt x="17" y="446"/>
                  </a:lnTo>
                  <a:lnTo>
                    <a:pt x="17" y="450"/>
                  </a:lnTo>
                  <a:lnTo>
                    <a:pt x="14" y="455"/>
                  </a:lnTo>
                  <a:lnTo>
                    <a:pt x="12" y="465"/>
                  </a:lnTo>
                  <a:lnTo>
                    <a:pt x="6" y="467"/>
                  </a:lnTo>
                  <a:lnTo>
                    <a:pt x="5" y="471"/>
                  </a:lnTo>
                  <a:lnTo>
                    <a:pt x="0" y="477"/>
                  </a:lnTo>
                  <a:lnTo>
                    <a:pt x="0" y="482"/>
                  </a:lnTo>
                  <a:lnTo>
                    <a:pt x="0" y="488"/>
                  </a:lnTo>
                  <a:lnTo>
                    <a:pt x="0" y="495"/>
                  </a:lnTo>
                  <a:lnTo>
                    <a:pt x="0" y="497"/>
                  </a:lnTo>
                  <a:lnTo>
                    <a:pt x="0" y="501"/>
                  </a:lnTo>
                  <a:lnTo>
                    <a:pt x="5" y="505"/>
                  </a:lnTo>
                  <a:lnTo>
                    <a:pt x="5" y="512"/>
                  </a:lnTo>
                  <a:lnTo>
                    <a:pt x="6" y="515"/>
                  </a:lnTo>
                  <a:lnTo>
                    <a:pt x="6" y="517"/>
                  </a:lnTo>
                  <a:lnTo>
                    <a:pt x="8" y="517"/>
                  </a:lnTo>
                  <a:lnTo>
                    <a:pt x="8" y="527"/>
                  </a:lnTo>
                  <a:lnTo>
                    <a:pt x="12" y="527"/>
                  </a:lnTo>
                  <a:lnTo>
                    <a:pt x="35" y="550"/>
                  </a:lnTo>
                  <a:lnTo>
                    <a:pt x="79" y="550"/>
                  </a:lnTo>
                  <a:lnTo>
                    <a:pt x="101" y="536"/>
                  </a:lnTo>
                  <a:lnTo>
                    <a:pt x="141" y="536"/>
                  </a:lnTo>
                  <a:lnTo>
                    <a:pt x="151" y="485"/>
                  </a:lnTo>
                  <a:lnTo>
                    <a:pt x="154" y="473"/>
                  </a:lnTo>
                  <a:lnTo>
                    <a:pt x="159" y="467"/>
                  </a:lnTo>
                  <a:lnTo>
                    <a:pt x="168" y="450"/>
                  </a:lnTo>
                  <a:lnTo>
                    <a:pt x="178" y="428"/>
                  </a:lnTo>
                  <a:lnTo>
                    <a:pt x="187" y="409"/>
                  </a:lnTo>
                  <a:lnTo>
                    <a:pt x="197" y="382"/>
                  </a:lnTo>
                  <a:lnTo>
                    <a:pt x="210" y="361"/>
                  </a:lnTo>
                  <a:lnTo>
                    <a:pt x="222" y="338"/>
                  </a:lnTo>
                  <a:lnTo>
                    <a:pt x="237" y="317"/>
                  </a:lnTo>
                  <a:lnTo>
                    <a:pt x="245" y="293"/>
                  </a:lnTo>
                  <a:lnTo>
                    <a:pt x="261" y="270"/>
                  </a:lnTo>
                  <a:lnTo>
                    <a:pt x="271" y="258"/>
                  </a:lnTo>
                  <a:lnTo>
                    <a:pt x="284" y="243"/>
                  </a:lnTo>
                  <a:lnTo>
                    <a:pt x="295" y="234"/>
                  </a:lnTo>
                  <a:lnTo>
                    <a:pt x="307" y="225"/>
                  </a:lnTo>
                  <a:lnTo>
                    <a:pt x="308" y="225"/>
                  </a:lnTo>
                  <a:lnTo>
                    <a:pt x="314" y="225"/>
                  </a:lnTo>
                  <a:lnTo>
                    <a:pt x="316" y="225"/>
                  </a:lnTo>
                  <a:lnTo>
                    <a:pt x="320" y="225"/>
                  </a:lnTo>
                  <a:lnTo>
                    <a:pt x="326" y="225"/>
                  </a:lnTo>
                  <a:lnTo>
                    <a:pt x="328" y="225"/>
                  </a:lnTo>
                  <a:lnTo>
                    <a:pt x="340" y="224"/>
                  </a:lnTo>
                  <a:lnTo>
                    <a:pt x="343" y="221"/>
                  </a:lnTo>
                  <a:lnTo>
                    <a:pt x="349" y="216"/>
                  </a:lnTo>
                  <a:lnTo>
                    <a:pt x="354" y="213"/>
                  </a:lnTo>
                  <a:lnTo>
                    <a:pt x="360" y="213"/>
                  </a:lnTo>
                  <a:lnTo>
                    <a:pt x="363" y="209"/>
                  </a:lnTo>
                  <a:lnTo>
                    <a:pt x="364" y="203"/>
                  </a:lnTo>
                  <a:lnTo>
                    <a:pt x="372" y="198"/>
                  </a:lnTo>
                  <a:lnTo>
                    <a:pt x="375" y="190"/>
                  </a:lnTo>
                  <a:lnTo>
                    <a:pt x="376" y="187"/>
                  </a:lnTo>
                  <a:lnTo>
                    <a:pt x="381" y="180"/>
                  </a:lnTo>
                  <a:lnTo>
                    <a:pt x="390" y="177"/>
                  </a:lnTo>
                  <a:lnTo>
                    <a:pt x="399" y="172"/>
                  </a:lnTo>
                  <a:lnTo>
                    <a:pt x="402" y="166"/>
                  </a:lnTo>
                  <a:lnTo>
                    <a:pt x="411" y="159"/>
                  </a:lnTo>
                  <a:lnTo>
                    <a:pt x="417" y="154"/>
                  </a:lnTo>
                  <a:lnTo>
                    <a:pt x="423" y="150"/>
                  </a:lnTo>
                  <a:lnTo>
                    <a:pt x="425" y="150"/>
                  </a:lnTo>
                  <a:lnTo>
                    <a:pt x="437" y="141"/>
                  </a:lnTo>
                  <a:lnTo>
                    <a:pt x="441" y="141"/>
                  </a:lnTo>
                  <a:lnTo>
                    <a:pt x="446" y="141"/>
                  </a:lnTo>
                  <a:lnTo>
                    <a:pt x="449" y="141"/>
                  </a:lnTo>
                  <a:lnTo>
                    <a:pt x="450" y="150"/>
                  </a:lnTo>
                  <a:lnTo>
                    <a:pt x="453" y="150"/>
                  </a:lnTo>
                  <a:lnTo>
                    <a:pt x="459" y="154"/>
                  </a:lnTo>
                  <a:lnTo>
                    <a:pt x="464" y="154"/>
                  </a:lnTo>
                  <a:lnTo>
                    <a:pt x="467" y="159"/>
                  </a:lnTo>
                  <a:lnTo>
                    <a:pt x="471" y="159"/>
                  </a:lnTo>
                  <a:lnTo>
                    <a:pt x="474" y="159"/>
                  </a:lnTo>
                  <a:lnTo>
                    <a:pt x="482" y="165"/>
                  </a:lnTo>
                  <a:lnTo>
                    <a:pt x="489" y="166"/>
                  </a:lnTo>
                  <a:lnTo>
                    <a:pt x="496" y="166"/>
                  </a:lnTo>
                  <a:lnTo>
                    <a:pt x="502" y="166"/>
                  </a:lnTo>
                  <a:lnTo>
                    <a:pt x="512" y="166"/>
                  </a:lnTo>
                  <a:lnTo>
                    <a:pt x="518" y="166"/>
                  </a:lnTo>
                  <a:lnTo>
                    <a:pt x="523" y="169"/>
                  </a:lnTo>
                  <a:lnTo>
                    <a:pt x="529" y="172"/>
                  </a:lnTo>
                  <a:lnTo>
                    <a:pt x="545" y="177"/>
                  </a:lnTo>
                  <a:lnTo>
                    <a:pt x="554" y="180"/>
                  </a:lnTo>
                  <a:lnTo>
                    <a:pt x="563" y="183"/>
                  </a:lnTo>
                  <a:lnTo>
                    <a:pt x="570" y="184"/>
                  </a:lnTo>
                  <a:lnTo>
                    <a:pt x="576" y="190"/>
                  </a:lnTo>
                  <a:lnTo>
                    <a:pt x="583" y="195"/>
                  </a:lnTo>
                  <a:lnTo>
                    <a:pt x="592" y="198"/>
                  </a:lnTo>
                  <a:lnTo>
                    <a:pt x="603" y="200"/>
                  </a:lnTo>
                  <a:lnTo>
                    <a:pt x="610" y="203"/>
                  </a:lnTo>
                  <a:lnTo>
                    <a:pt x="615" y="203"/>
                  </a:lnTo>
                  <a:lnTo>
                    <a:pt x="621" y="203"/>
                  </a:lnTo>
                  <a:lnTo>
                    <a:pt x="624" y="203"/>
                  </a:lnTo>
                  <a:lnTo>
                    <a:pt x="627" y="203"/>
                  </a:lnTo>
                  <a:lnTo>
                    <a:pt x="631" y="203"/>
                  </a:lnTo>
                  <a:lnTo>
                    <a:pt x="634" y="203"/>
                  </a:lnTo>
                  <a:lnTo>
                    <a:pt x="642" y="203"/>
                  </a:lnTo>
                  <a:lnTo>
                    <a:pt x="645" y="203"/>
                  </a:lnTo>
                  <a:lnTo>
                    <a:pt x="654" y="203"/>
                  </a:lnTo>
                  <a:lnTo>
                    <a:pt x="659" y="203"/>
                  </a:lnTo>
                  <a:lnTo>
                    <a:pt x="669" y="203"/>
                  </a:lnTo>
                  <a:lnTo>
                    <a:pt x="672" y="206"/>
                  </a:lnTo>
                  <a:lnTo>
                    <a:pt x="678" y="209"/>
                  </a:lnTo>
                  <a:lnTo>
                    <a:pt x="680" y="213"/>
                  </a:lnTo>
                  <a:lnTo>
                    <a:pt x="681" y="213"/>
                  </a:lnTo>
                  <a:lnTo>
                    <a:pt x="680" y="221"/>
                  </a:lnTo>
                  <a:lnTo>
                    <a:pt x="680" y="225"/>
                  </a:lnTo>
                  <a:lnTo>
                    <a:pt x="680" y="230"/>
                  </a:lnTo>
                  <a:lnTo>
                    <a:pt x="680" y="240"/>
                  </a:lnTo>
                  <a:lnTo>
                    <a:pt x="678" y="243"/>
                  </a:lnTo>
                  <a:lnTo>
                    <a:pt x="678" y="258"/>
                  </a:lnTo>
                  <a:lnTo>
                    <a:pt x="678" y="264"/>
                  </a:lnTo>
                  <a:lnTo>
                    <a:pt x="678" y="270"/>
                  </a:lnTo>
                  <a:lnTo>
                    <a:pt x="678" y="283"/>
                  </a:lnTo>
                  <a:lnTo>
                    <a:pt x="680" y="290"/>
                  </a:lnTo>
                  <a:lnTo>
                    <a:pt x="681" y="296"/>
                  </a:lnTo>
                  <a:lnTo>
                    <a:pt x="681" y="305"/>
                  </a:lnTo>
                  <a:lnTo>
                    <a:pt x="692" y="311"/>
                  </a:lnTo>
                  <a:lnTo>
                    <a:pt x="701" y="314"/>
                  </a:lnTo>
                  <a:lnTo>
                    <a:pt x="707" y="314"/>
                  </a:lnTo>
                  <a:lnTo>
                    <a:pt x="707" y="317"/>
                  </a:lnTo>
                  <a:lnTo>
                    <a:pt x="710" y="320"/>
                  </a:lnTo>
                  <a:lnTo>
                    <a:pt x="710" y="326"/>
                  </a:lnTo>
                  <a:lnTo>
                    <a:pt x="716" y="334"/>
                  </a:lnTo>
                  <a:lnTo>
                    <a:pt x="718" y="341"/>
                  </a:lnTo>
                  <a:lnTo>
                    <a:pt x="724" y="347"/>
                  </a:lnTo>
                  <a:lnTo>
                    <a:pt x="728" y="361"/>
                  </a:lnTo>
                  <a:lnTo>
                    <a:pt x="731" y="369"/>
                  </a:lnTo>
                  <a:lnTo>
                    <a:pt x="740" y="379"/>
                  </a:lnTo>
                  <a:lnTo>
                    <a:pt x="743" y="387"/>
                  </a:lnTo>
                  <a:lnTo>
                    <a:pt x="749" y="397"/>
                  </a:lnTo>
                  <a:lnTo>
                    <a:pt x="758" y="405"/>
                  </a:lnTo>
                  <a:lnTo>
                    <a:pt x="761" y="414"/>
                  </a:lnTo>
                  <a:lnTo>
                    <a:pt x="769" y="420"/>
                  </a:lnTo>
                  <a:lnTo>
                    <a:pt x="776" y="421"/>
                  </a:lnTo>
                  <a:lnTo>
                    <a:pt x="766" y="527"/>
                  </a:lnTo>
                  <a:lnTo>
                    <a:pt x="788" y="559"/>
                  </a:lnTo>
                  <a:lnTo>
                    <a:pt x="826" y="571"/>
                  </a:lnTo>
                  <a:lnTo>
                    <a:pt x="835" y="5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8023" name="Freeform 7"/>
            <p:cNvSpPr>
              <a:spLocks/>
            </p:cNvSpPr>
            <p:nvPr/>
          </p:nvSpPr>
          <p:spPr bwMode="auto">
            <a:xfrm>
              <a:off x="3787" y="2613"/>
              <a:ext cx="436" cy="285"/>
            </a:xfrm>
            <a:custGeom>
              <a:avLst/>
              <a:gdLst>
                <a:gd name="T0" fmla="*/ 850 w 872"/>
                <a:gd name="T1" fmla="*/ 479 h 571"/>
                <a:gd name="T2" fmla="*/ 870 w 872"/>
                <a:gd name="T3" fmla="*/ 388 h 571"/>
                <a:gd name="T4" fmla="*/ 850 w 872"/>
                <a:gd name="T5" fmla="*/ 243 h 571"/>
                <a:gd name="T6" fmla="*/ 826 w 872"/>
                <a:gd name="T7" fmla="*/ 210 h 571"/>
                <a:gd name="T8" fmla="*/ 787 w 872"/>
                <a:gd name="T9" fmla="*/ 172 h 571"/>
                <a:gd name="T10" fmla="*/ 734 w 872"/>
                <a:gd name="T11" fmla="*/ 172 h 571"/>
                <a:gd name="T12" fmla="*/ 647 w 872"/>
                <a:gd name="T13" fmla="*/ 91 h 571"/>
                <a:gd name="T14" fmla="*/ 624 w 872"/>
                <a:gd name="T15" fmla="*/ 91 h 571"/>
                <a:gd name="T16" fmla="*/ 603 w 872"/>
                <a:gd name="T17" fmla="*/ 100 h 571"/>
                <a:gd name="T18" fmla="*/ 607 w 872"/>
                <a:gd name="T19" fmla="*/ 59 h 571"/>
                <a:gd name="T20" fmla="*/ 603 w 872"/>
                <a:gd name="T21" fmla="*/ 32 h 571"/>
                <a:gd name="T22" fmla="*/ 585 w 872"/>
                <a:gd name="T23" fmla="*/ 46 h 571"/>
                <a:gd name="T24" fmla="*/ 557 w 872"/>
                <a:gd name="T25" fmla="*/ 59 h 571"/>
                <a:gd name="T26" fmla="*/ 529 w 872"/>
                <a:gd name="T27" fmla="*/ 39 h 571"/>
                <a:gd name="T28" fmla="*/ 517 w 872"/>
                <a:gd name="T29" fmla="*/ 11 h 571"/>
                <a:gd name="T30" fmla="*/ 489 w 872"/>
                <a:gd name="T31" fmla="*/ 5 h 571"/>
                <a:gd name="T32" fmla="*/ 464 w 872"/>
                <a:gd name="T33" fmla="*/ 0 h 571"/>
                <a:gd name="T34" fmla="*/ 437 w 872"/>
                <a:gd name="T35" fmla="*/ 5 h 571"/>
                <a:gd name="T36" fmla="*/ 417 w 872"/>
                <a:gd name="T37" fmla="*/ 17 h 571"/>
                <a:gd name="T38" fmla="*/ 391 w 872"/>
                <a:gd name="T39" fmla="*/ 33 h 571"/>
                <a:gd name="T40" fmla="*/ 364 w 872"/>
                <a:gd name="T41" fmla="*/ 46 h 571"/>
                <a:gd name="T42" fmla="*/ 335 w 872"/>
                <a:gd name="T43" fmla="*/ 52 h 571"/>
                <a:gd name="T44" fmla="*/ 233 w 872"/>
                <a:gd name="T45" fmla="*/ 46 h 571"/>
                <a:gd name="T46" fmla="*/ 215 w 872"/>
                <a:gd name="T47" fmla="*/ 59 h 571"/>
                <a:gd name="T48" fmla="*/ 154 w 872"/>
                <a:gd name="T49" fmla="*/ 89 h 571"/>
                <a:gd name="T50" fmla="*/ 129 w 872"/>
                <a:gd name="T51" fmla="*/ 123 h 571"/>
                <a:gd name="T52" fmla="*/ 113 w 872"/>
                <a:gd name="T53" fmla="*/ 166 h 571"/>
                <a:gd name="T54" fmla="*/ 86 w 872"/>
                <a:gd name="T55" fmla="*/ 224 h 571"/>
                <a:gd name="T56" fmla="*/ 79 w 872"/>
                <a:gd name="T57" fmla="*/ 243 h 571"/>
                <a:gd name="T58" fmla="*/ 94 w 872"/>
                <a:gd name="T59" fmla="*/ 261 h 571"/>
                <a:gd name="T60" fmla="*/ 98 w 872"/>
                <a:gd name="T61" fmla="*/ 275 h 571"/>
                <a:gd name="T62" fmla="*/ 65 w 872"/>
                <a:gd name="T63" fmla="*/ 317 h 571"/>
                <a:gd name="T64" fmla="*/ 33 w 872"/>
                <a:gd name="T65" fmla="*/ 357 h 571"/>
                <a:gd name="T66" fmla="*/ 26 w 872"/>
                <a:gd name="T67" fmla="*/ 388 h 571"/>
                <a:gd name="T68" fmla="*/ 26 w 872"/>
                <a:gd name="T69" fmla="*/ 437 h 571"/>
                <a:gd name="T70" fmla="*/ 0 w 872"/>
                <a:gd name="T71" fmla="*/ 477 h 571"/>
                <a:gd name="T72" fmla="*/ 5 w 872"/>
                <a:gd name="T73" fmla="*/ 512 h 571"/>
                <a:gd name="T74" fmla="*/ 79 w 872"/>
                <a:gd name="T75" fmla="*/ 550 h 571"/>
                <a:gd name="T76" fmla="*/ 178 w 872"/>
                <a:gd name="T77" fmla="*/ 428 h 571"/>
                <a:gd name="T78" fmla="*/ 261 w 872"/>
                <a:gd name="T79" fmla="*/ 270 h 571"/>
                <a:gd name="T80" fmla="*/ 316 w 872"/>
                <a:gd name="T81" fmla="*/ 225 h 571"/>
                <a:gd name="T82" fmla="*/ 354 w 872"/>
                <a:gd name="T83" fmla="*/ 213 h 571"/>
                <a:gd name="T84" fmla="*/ 381 w 872"/>
                <a:gd name="T85" fmla="*/ 180 h 571"/>
                <a:gd name="T86" fmla="*/ 425 w 872"/>
                <a:gd name="T87" fmla="*/ 150 h 571"/>
                <a:gd name="T88" fmla="*/ 459 w 872"/>
                <a:gd name="T89" fmla="*/ 154 h 571"/>
                <a:gd name="T90" fmla="*/ 496 w 872"/>
                <a:gd name="T91" fmla="*/ 166 h 571"/>
                <a:gd name="T92" fmla="*/ 554 w 872"/>
                <a:gd name="T93" fmla="*/ 180 h 571"/>
                <a:gd name="T94" fmla="*/ 610 w 872"/>
                <a:gd name="T95" fmla="*/ 203 h 571"/>
                <a:gd name="T96" fmla="*/ 642 w 872"/>
                <a:gd name="T97" fmla="*/ 203 h 571"/>
                <a:gd name="T98" fmla="*/ 680 w 872"/>
                <a:gd name="T99" fmla="*/ 213 h 571"/>
                <a:gd name="T100" fmla="*/ 678 w 872"/>
                <a:gd name="T101" fmla="*/ 258 h 571"/>
                <a:gd name="T102" fmla="*/ 692 w 872"/>
                <a:gd name="T103" fmla="*/ 311 h 571"/>
                <a:gd name="T104" fmla="*/ 718 w 872"/>
                <a:gd name="T105" fmla="*/ 341 h 571"/>
                <a:gd name="T106" fmla="*/ 758 w 872"/>
                <a:gd name="T107" fmla="*/ 405 h 571"/>
                <a:gd name="T108" fmla="*/ 835 w 872"/>
                <a:gd name="T109" fmla="*/ 536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2" h="571">
                  <a:moveTo>
                    <a:pt x="835" y="536"/>
                  </a:moveTo>
                  <a:lnTo>
                    <a:pt x="835" y="529"/>
                  </a:lnTo>
                  <a:lnTo>
                    <a:pt x="840" y="527"/>
                  </a:lnTo>
                  <a:lnTo>
                    <a:pt x="840" y="515"/>
                  </a:lnTo>
                  <a:lnTo>
                    <a:pt x="846" y="501"/>
                  </a:lnTo>
                  <a:lnTo>
                    <a:pt x="846" y="495"/>
                  </a:lnTo>
                  <a:lnTo>
                    <a:pt x="850" y="479"/>
                  </a:lnTo>
                  <a:lnTo>
                    <a:pt x="853" y="467"/>
                  </a:lnTo>
                  <a:lnTo>
                    <a:pt x="853" y="450"/>
                  </a:lnTo>
                  <a:lnTo>
                    <a:pt x="861" y="435"/>
                  </a:lnTo>
                  <a:lnTo>
                    <a:pt x="865" y="420"/>
                  </a:lnTo>
                  <a:lnTo>
                    <a:pt x="865" y="414"/>
                  </a:lnTo>
                  <a:lnTo>
                    <a:pt x="867" y="400"/>
                  </a:lnTo>
                  <a:lnTo>
                    <a:pt x="870" y="388"/>
                  </a:lnTo>
                  <a:lnTo>
                    <a:pt x="872" y="379"/>
                  </a:lnTo>
                  <a:lnTo>
                    <a:pt x="872" y="376"/>
                  </a:lnTo>
                  <a:lnTo>
                    <a:pt x="872" y="302"/>
                  </a:lnTo>
                  <a:lnTo>
                    <a:pt x="847" y="264"/>
                  </a:lnTo>
                  <a:lnTo>
                    <a:pt x="861" y="251"/>
                  </a:lnTo>
                  <a:lnTo>
                    <a:pt x="853" y="243"/>
                  </a:lnTo>
                  <a:lnTo>
                    <a:pt x="850" y="243"/>
                  </a:lnTo>
                  <a:lnTo>
                    <a:pt x="847" y="243"/>
                  </a:lnTo>
                  <a:lnTo>
                    <a:pt x="846" y="236"/>
                  </a:lnTo>
                  <a:lnTo>
                    <a:pt x="840" y="230"/>
                  </a:lnTo>
                  <a:lnTo>
                    <a:pt x="835" y="225"/>
                  </a:lnTo>
                  <a:lnTo>
                    <a:pt x="834" y="224"/>
                  </a:lnTo>
                  <a:lnTo>
                    <a:pt x="831" y="216"/>
                  </a:lnTo>
                  <a:lnTo>
                    <a:pt x="826" y="210"/>
                  </a:lnTo>
                  <a:lnTo>
                    <a:pt x="822" y="203"/>
                  </a:lnTo>
                  <a:lnTo>
                    <a:pt x="817" y="198"/>
                  </a:lnTo>
                  <a:lnTo>
                    <a:pt x="813" y="190"/>
                  </a:lnTo>
                  <a:lnTo>
                    <a:pt x="807" y="183"/>
                  </a:lnTo>
                  <a:lnTo>
                    <a:pt x="802" y="180"/>
                  </a:lnTo>
                  <a:lnTo>
                    <a:pt x="795" y="177"/>
                  </a:lnTo>
                  <a:lnTo>
                    <a:pt x="787" y="172"/>
                  </a:lnTo>
                  <a:lnTo>
                    <a:pt x="776" y="172"/>
                  </a:lnTo>
                  <a:lnTo>
                    <a:pt x="772" y="172"/>
                  </a:lnTo>
                  <a:lnTo>
                    <a:pt x="761" y="172"/>
                  </a:lnTo>
                  <a:lnTo>
                    <a:pt x="758" y="172"/>
                  </a:lnTo>
                  <a:lnTo>
                    <a:pt x="749" y="172"/>
                  </a:lnTo>
                  <a:lnTo>
                    <a:pt x="740" y="172"/>
                  </a:lnTo>
                  <a:lnTo>
                    <a:pt x="734" y="172"/>
                  </a:lnTo>
                  <a:lnTo>
                    <a:pt x="728" y="175"/>
                  </a:lnTo>
                  <a:lnTo>
                    <a:pt x="724" y="177"/>
                  </a:lnTo>
                  <a:lnTo>
                    <a:pt x="721" y="177"/>
                  </a:lnTo>
                  <a:lnTo>
                    <a:pt x="718" y="177"/>
                  </a:lnTo>
                  <a:lnTo>
                    <a:pt x="707" y="141"/>
                  </a:lnTo>
                  <a:lnTo>
                    <a:pt x="647" y="118"/>
                  </a:lnTo>
                  <a:lnTo>
                    <a:pt x="647" y="91"/>
                  </a:lnTo>
                  <a:lnTo>
                    <a:pt x="645" y="91"/>
                  </a:lnTo>
                  <a:lnTo>
                    <a:pt x="642" y="89"/>
                  </a:lnTo>
                  <a:lnTo>
                    <a:pt x="642" y="86"/>
                  </a:lnTo>
                  <a:lnTo>
                    <a:pt x="639" y="86"/>
                  </a:lnTo>
                  <a:lnTo>
                    <a:pt x="631" y="86"/>
                  </a:lnTo>
                  <a:lnTo>
                    <a:pt x="627" y="89"/>
                  </a:lnTo>
                  <a:lnTo>
                    <a:pt x="624" y="91"/>
                  </a:lnTo>
                  <a:lnTo>
                    <a:pt x="621" y="91"/>
                  </a:lnTo>
                  <a:lnTo>
                    <a:pt x="619" y="97"/>
                  </a:lnTo>
                  <a:lnTo>
                    <a:pt x="615" y="97"/>
                  </a:lnTo>
                  <a:lnTo>
                    <a:pt x="613" y="97"/>
                  </a:lnTo>
                  <a:lnTo>
                    <a:pt x="610" y="100"/>
                  </a:lnTo>
                  <a:lnTo>
                    <a:pt x="607" y="100"/>
                  </a:lnTo>
                  <a:lnTo>
                    <a:pt x="603" y="100"/>
                  </a:lnTo>
                  <a:lnTo>
                    <a:pt x="603" y="97"/>
                  </a:lnTo>
                  <a:lnTo>
                    <a:pt x="603" y="91"/>
                  </a:lnTo>
                  <a:lnTo>
                    <a:pt x="603" y="76"/>
                  </a:lnTo>
                  <a:lnTo>
                    <a:pt x="603" y="68"/>
                  </a:lnTo>
                  <a:lnTo>
                    <a:pt x="603" y="67"/>
                  </a:lnTo>
                  <a:lnTo>
                    <a:pt x="603" y="61"/>
                  </a:lnTo>
                  <a:lnTo>
                    <a:pt x="607" y="59"/>
                  </a:lnTo>
                  <a:lnTo>
                    <a:pt x="607" y="52"/>
                  </a:lnTo>
                  <a:lnTo>
                    <a:pt x="610" y="49"/>
                  </a:lnTo>
                  <a:lnTo>
                    <a:pt x="610" y="46"/>
                  </a:lnTo>
                  <a:lnTo>
                    <a:pt x="610" y="39"/>
                  </a:lnTo>
                  <a:lnTo>
                    <a:pt x="610" y="33"/>
                  </a:lnTo>
                  <a:lnTo>
                    <a:pt x="607" y="33"/>
                  </a:lnTo>
                  <a:lnTo>
                    <a:pt x="603" y="32"/>
                  </a:lnTo>
                  <a:lnTo>
                    <a:pt x="594" y="32"/>
                  </a:lnTo>
                  <a:lnTo>
                    <a:pt x="592" y="33"/>
                  </a:lnTo>
                  <a:lnTo>
                    <a:pt x="589" y="33"/>
                  </a:lnTo>
                  <a:lnTo>
                    <a:pt x="589" y="36"/>
                  </a:lnTo>
                  <a:lnTo>
                    <a:pt x="589" y="39"/>
                  </a:lnTo>
                  <a:lnTo>
                    <a:pt x="589" y="46"/>
                  </a:lnTo>
                  <a:lnTo>
                    <a:pt x="585" y="46"/>
                  </a:lnTo>
                  <a:lnTo>
                    <a:pt x="583" y="46"/>
                  </a:lnTo>
                  <a:lnTo>
                    <a:pt x="580" y="46"/>
                  </a:lnTo>
                  <a:lnTo>
                    <a:pt x="576" y="49"/>
                  </a:lnTo>
                  <a:lnTo>
                    <a:pt x="573" y="52"/>
                  </a:lnTo>
                  <a:lnTo>
                    <a:pt x="570" y="52"/>
                  </a:lnTo>
                  <a:lnTo>
                    <a:pt x="563" y="52"/>
                  </a:lnTo>
                  <a:lnTo>
                    <a:pt x="557" y="59"/>
                  </a:lnTo>
                  <a:lnTo>
                    <a:pt x="548" y="59"/>
                  </a:lnTo>
                  <a:lnTo>
                    <a:pt x="545" y="52"/>
                  </a:lnTo>
                  <a:lnTo>
                    <a:pt x="539" y="52"/>
                  </a:lnTo>
                  <a:lnTo>
                    <a:pt x="535" y="49"/>
                  </a:lnTo>
                  <a:lnTo>
                    <a:pt x="535" y="46"/>
                  </a:lnTo>
                  <a:lnTo>
                    <a:pt x="530" y="46"/>
                  </a:lnTo>
                  <a:lnTo>
                    <a:pt x="529" y="39"/>
                  </a:lnTo>
                  <a:lnTo>
                    <a:pt x="529" y="33"/>
                  </a:lnTo>
                  <a:lnTo>
                    <a:pt x="527" y="32"/>
                  </a:lnTo>
                  <a:lnTo>
                    <a:pt x="527" y="29"/>
                  </a:lnTo>
                  <a:lnTo>
                    <a:pt x="523" y="23"/>
                  </a:lnTo>
                  <a:lnTo>
                    <a:pt x="521" y="17"/>
                  </a:lnTo>
                  <a:lnTo>
                    <a:pt x="518" y="15"/>
                  </a:lnTo>
                  <a:lnTo>
                    <a:pt x="517" y="11"/>
                  </a:lnTo>
                  <a:lnTo>
                    <a:pt x="512" y="6"/>
                  </a:lnTo>
                  <a:lnTo>
                    <a:pt x="506" y="5"/>
                  </a:lnTo>
                  <a:lnTo>
                    <a:pt x="502" y="5"/>
                  </a:lnTo>
                  <a:lnTo>
                    <a:pt x="499" y="5"/>
                  </a:lnTo>
                  <a:lnTo>
                    <a:pt x="496" y="5"/>
                  </a:lnTo>
                  <a:lnTo>
                    <a:pt x="493" y="5"/>
                  </a:lnTo>
                  <a:lnTo>
                    <a:pt x="489" y="5"/>
                  </a:lnTo>
                  <a:lnTo>
                    <a:pt x="486" y="5"/>
                  </a:lnTo>
                  <a:lnTo>
                    <a:pt x="482" y="5"/>
                  </a:lnTo>
                  <a:lnTo>
                    <a:pt x="474" y="5"/>
                  </a:lnTo>
                  <a:lnTo>
                    <a:pt x="473" y="5"/>
                  </a:lnTo>
                  <a:lnTo>
                    <a:pt x="470" y="0"/>
                  </a:lnTo>
                  <a:lnTo>
                    <a:pt x="467" y="0"/>
                  </a:lnTo>
                  <a:lnTo>
                    <a:pt x="464" y="0"/>
                  </a:lnTo>
                  <a:lnTo>
                    <a:pt x="459" y="0"/>
                  </a:lnTo>
                  <a:lnTo>
                    <a:pt x="453" y="0"/>
                  </a:lnTo>
                  <a:lnTo>
                    <a:pt x="453" y="5"/>
                  </a:lnTo>
                  <a:lnTo>
                    <a:pt x="450" y="5"/>
                  </a:lnTo>
                  <a:lnTo>
                    <a:pt x="449" y="5"/>
                  </a:lnTo>
                  <a:lnTo>
                    <a:pt x="446" y="5"/>
                  </a:lnTo>
                  <a:lnTo>
                    <a:pt x="437" y="5"/>
                  </a:lnTo>
                  <a:lnTo>
                    <a:pt x="434" y="5"/>
                  </a:lnTo>
                  <a:lnTo>
                    <a:pt x="429" y="6"/>
                  </a:lnTo>
                  <a:lnTo>
                    <a:pt x="425" y="11"/>
                  </a:lnTo>
                  <a:lnTo>
                    <a:pt x="423" y="12"/>
                  </a:lnTo>
                  <a:lnTo>
                    <a:pt x="422" y="15"/>
                  </a:lnTo>
                  <a:lnTo>
                    <a:pt x="417" y="15"/>
                  </a:lnTo>
                  <a:lnTo>
                    <a:pt x="417" y="17"/>
                  </a:lnTo>
                  <a:lnTo>
                    <a:pt x="412" y="20"/>
                  </a:lnTo>
                  <a:lnTo>
                    <a:pt x="411" y="20"/>
                  </a:lnTo>
                  <a:lnTo>
                    <a:pt x="406" y="26"/>
                  </a:lnTo>
                  <a:lnTo>
                    <a:pt x="402" y="26"/>
                  </a:lnTo>
                  <a:lnTo>
                    <a:pt x="402" y="32"/>
                  </a:lnTo>
                  <a:lnTo>
                    <a:pt x="394" y="32"/>
                  </a:lnTo>
                  <a:lnTo>
                    <a:pt x="391" y="33"/>
                  </a:lnTo>
                  <a:lnTo>
                    <a:pt x="390" y="33"/>
                  </a:lnTo>
                  <a:lnTo>
                    <a:pt x="381" y="33"/>
                  </a:lnTo>
                  <a:lnTo>
                    <a:pt x="381" y="36"/>
                  </a:lnTo>
                  <a:lnTo>
                    <a:pt x="376" y="39"/>
                  </a:lnTo>
                  <a:lnTo>
                    <a:pt x="375" y="39"/>
                  </a:lnTo>
                  <a:lnTo>
                    <a:pt x="364" y="39"/>
                  </a:lnTo>
                  <a:lnTo>
                    <a:pt x="364" y="46"/>
                  </a:lnTo>
                  <a:lnTo>
                    <a:pt x="355" y="46"/>
                  </a:lnTo>
                  <a:lnTo>
                    <a:pt x="354" y="49"/>
                  </a:lnTo>
                  <a:lnTo>
                    <a:pt x="349" y="52"/>
                  </a:lnTo>
                  <a:lnTo>
                    <a:pt x="346" y="52"/>
                  </a:lnTo>
                  <a:lnTo>
                    <a:pt x="343" y="52"/>
                  </a:lnTo>
                  <a:lnTo>
                    <a:pt x="340" y="52"/>
                  </a:lnTo>
                  <a:lnTo>
                    <a:pt x="335" y="52"/>
                  </a:lnTo>
                  <a:lnTo>
                    <a:pt x="332" y="52"/>
                  </a:lnTo>
                  <a:lnTo>
                    <a:pt x="331" y="59"/>
                  </a:lnTo>
                  <a:lnTo>
                    <a:pt x="328" y="59"/>
                  </a:lnTo>
                  <a:lnTo>
                    <a:pt x="307" y="32"/>
                  </a:lnTo>
                  <a:lnTo>
                    <a:pt x="271" y="5"/>
                  </a:lnTo>
                  <a:lnTo>
                    <a:pt x="233" y="39"/>
                  </a:lnTo>
                  <a:lnTo>
                    <a:pt x="233" y="46"/>
                  </a:lnTo>
                  <a:lnTo>
                    <a:pt x="228" y="49"/>
                  </a:lnTo>
                  <a:lnTo>
                    <a:pt x="225" y="52"/>
                  </a:lnTo>
                  <a:lnTo>
                    <a:pt x="225" y="59"/>
                  </a:lnTo>
                  <a:lnTo>
                    <a:pt x="219" y="59"/>
                  </a:lnTo>
                  <a:lnTo>
                    <a:pt x="218" y="61"/>
                  </a:lnTo>
                  <a:lnTo>
                    <a:pt x="215" y="61"/>
                  </a:lnTo>
                  <a:lnTo>
                    <a:pt x="215" y="59"/>
                  </a:lnTo>
                  <a:lnTo>
                    <a:pt x="212" y="59"/>
                  </a:lnTo>
                  <a:lnTo>
                    <a:pt x="210" y="59"/>
                  </a:lnTo>
                  <a:lnTo>
                    <a:pt x="163" y="80"/>
                  </a:lnTo>
                  <a:lnTo>
                    <a:pt x="159" y="80"/>
                  </a:lnTo>
                  <a:lnTo>
                    <a:pt x="159" y="83"/>
                  </a:lnTo>
                  <a:lnTo>
                    <a:pt x="159" y="86"/>
                  </a:lnTo>
                  <a:lnTo>
                    <a:pt x="154" y="89"/>
                  </a:lnTo>
                  <a:lnTo>
                    <a:pt x="151" y="97"/>
                  </a:lnTo>
                  <a:lnTo>
                    <a:pt x="147" y="100"/>
                  </a:lnTo>
                  <a:lnTo>
                    <a:pt x="144" y="100"/>
                  </a:lnTo>
                  <a:lnTo>
                    <a:pt x="141" y="104"/>
                  </a:lnTo>
                  <a:lnTo>
                    <a:pt x="139" y="110"/>
                  </a:lnTo>
                  <a:lnTo>
                    <a:pt x="135" y="118"/>
                  </a:lnTo>
                  <a:lnTo>
                    <a:pt x="129" y="123"/>
                  </a:lnTo>
                  <a:lnTo>
                    <a:pt x="129" y="129"/>
                  </a:lnTo>
                  <a:lnTo>
                    <a:pt x="123" y="132"/>
                  </a:lnTo>
                  <a:lnTo>
                    <a:pt x="123" y="135"/>
                  </a:lnTo>
                  <a:lnTo>
                    <a:pt x="115" y="141"/>
                  </a:lnTo>
                  <a:lnTo>
                    <a:pt x="115" y="150"/>
                  </a:lnTo>
                  <a:lnTo>
                    <a:pt x="113" y="159"/>
                  </a:lnTo>
                  <a:lnTo>
                    <a:pt x="113" y="166"/>
                  </a:lnTo>
                  <a:lnTo>
                    <a:pt x="110" y="175"/>
                  </a:lnTo>
                  <a:lnTo>
                    <a:pt x="106" y="187"/>
                  </a:lnTo>
                  <a:lnTo>
                    <a:pt x="106" y="190"/>
                  </a:lnTo>
                  <a:lnTo>
                    <a:pt x="101" y="203"/>
                  </a:lnTo>
                  <a:lnTo>
                    <a:pt x="98" y="213"/>
                  </a:lnTo>
                  <a:lnTo>
                    <a:pt x="94" y="213"/>
                  </a:lnTo>
                  <a:lnTo>
                    <a:pt x="86" y="224"/>
                  </a:lnTo>
                  <a:lnTo>
                    <a:pt x="86" y="225"/>
                  </a:lnTo>
                  <a:lnTo>
                    <a:pt x="82" y="225"/>
                  </a:lnTo>
                  <a:lnTo>
                    <a:pt x="82" y="228"/>
                  </a:lnTo>
                  <a:lnTo>
                    <a:pt x="82" y="230"/>
                  </a:lnTo>
                  <a:lnTo>
                    <a:pt x="82" y="234"/>
                  </a:lnTo>
                  <a:lnTo>
                    <a:pt x="79" y="236"/>
                  </a:lnTo>
                  <a:lnTo>
                    <a:pt x="79" y="243"/>
                  </a:lnTo>
                  <a:lnTo>
                    <a:pt x="82" y="248"/>
                  </a:lnTo>
                  <a:lnTo>
                    <a:pt x="82" y="251"/>
                  </a:lnTo>
                  <a:lnTo>
                    <a:pt x="86" y="258"/>
                  </a:lnTo>
                  <a:lnTo>
                    <a:pt x="89" y="258"/>
                  </a:lnTo>
                  <a:lnTo>
                    <a:pt x="92" y="258"/>
                  </a:lnTo>
                  <a:lnTo>
                    <a:pt x="92" y="261"/>
                  </a:lnTo>
                  <a:lnTo>
                    <a:pt x="94" y="261"/>
                  </a:lnTo>
                  <a:lnTo>
                    <a:pt x="98" y="261"/>
                  </a:lnTo>
                  <a:lnTo>
                    <a:pt x="98" y="264"/>
                  </a:lnTo>
                  <a:lnTo>
                    <a:pt x="101" y="264"/>
                  </a:lnTo>
                  <a:lnTo>
                    <a:pt x="101" y="269"/>
                  </a:lnTo>
                  <a:lnTo>
                    <a:pt x="101" y="270"/>
                  </a:lnTo>
                  <a:lnTo>
                    <a:pt x="98" y="270"/>
                  </a:lnTo>
                  <a:lnTo>
                    <a:pt x="98" y="275"/>
                  </a:lnTo>
                  <a:lnTo>
                    <a:pt x="92" y="283"/>
                  </a:lnTo>
                  <a:lnTo>
                    <a:pt x="89" y="289"/>
                  </a:lnTo>
                  <a:lnTo>
                    <a:pt x="82" y="293"/>
                  </a:lnTo>
                  <a:lnTo>
                    <a:pt x="77" y="296"/>
                  </a:lnTo>
                  <a:lnTo>
                    <a:pt x="73" y="305"/>
                  </a:lnTo>
                  <a:lnTo>
                    <a:pt x="70" y="311"/>
                  </a:lnTo>
                  <a:lnTo>
                    <a:pt x="65" y="317"/>
                  </a:lnTo>
                  <a:lnTo>
                    <a:pt x="59" y="320"/>
                  </a:lnTo>
                  <a:lnTo>
                    <a:pt x="55" y="329"/>
                  </a:lnTo>
                  <a:lnTo>
                    <a:pt x="49" y="334"/>
                  </a:lnTo>
                  <a:lnTo>
                    <a:pt x="41" y="344"/>
                  </a:lnTo>
                  <a:lnTo>
                    <a:pt x="36" y="347"/>
                  </a:lnTo>
                  <a:lnTo>
                    <a:pt x="35" y="349"/>
                  </a:lnTo>
                  <a:lnTo>
                    <a:pt x="33" y="357"/>
                  </a:lnTo>
                  <a:lnTo>
                    <a:pt x="30" y="361"/>
                  </a:lnTo>
                  <a:lnTo>
                    <a:pt x="26" y="364"/>
                  </a:lnTo>
                  <a:lnTo>
                    <a:pt x="26" y="369"/>
                  </a:lnTo>
                  <a:lnTo>
                    <a:pt x="26" y="376"/>
                  </a:lnTo>
                  <a:lnTo>
                    <a:pt x="26" y="379"/>
                  </a:lnTo>
                  <a:lnTo>
                    <a:pt x="26" y="387"/>
                  </a:lnTo>
                  <a:lnTo>
                    <a:pt x="26" y="388"/>
                  </a:lnTo>
                  <a:lnTo>
                    <a:pt x="26" y="397"/>
                  </a:lnTo>
                  <a:lnTo>
                    <a:pt x="26" y="402"/>
                  </a:lnTo>
                  <a:lnTo>
                    <a:pt x="26" y="405"/>
                  </a:lnTo>
                  <a:lnTo>
                    <a:pt x="26" y="412"/>
                  </a:lnTo>
                  <a:lnTo>
                    <a:pt x="26" y="420"/>
                  </a:lnTo>
                  <a:lnTo>
                    <a:pt x="26" y="435"/>
                  </a:lnTo>
                  <a:lnTo>
                    <a:pt x="26" y="437"/>
                  </a:lnTo>
                  <a:lnTo>
                    <a:pt x="17" y="446"/>
                  </a:lnTo>
                  <a:lnTo>
                    <a:pt x="17" y="450"/>
                  </a:lnTo>
                  <a:lnTo>
                    <a:pt x="14" y="455"/>
                  </a:lnTo>
                  <a:lnTo>
                    <a:pt x="12" y="465"/>
                  </a:lnTo>
                  <a:lnTo>
                    <a:pt x="6" y="467"/>
                  </a:lnTo>
                  <a:lnTo>
                    <a:pt x="5" y="471"/>
                  </a:lnTo>
                  <a:lnTo>
                    <a:pt x="0" y="477"/>
                  </a:lnTo>
                  <a:lnTo>
                    <a:pt x="0" y="482"/>
                  </a:lnTo>
                  <a:lnTo>
                    <a:pt x="0" y="488"/>
                  </a:lnTo>
                  <a:lnTo>
                    <a:pt x="0" y="495"/>
                  </a:lnTo>
                  <a:lnTo>
                    <a:pt x="0" y="497"/>
                  </a:lnTo>
                  <a:lnTo>
                    <a:pt x="0" y="501"/>
                  </a:lnTo>
                  <a:lnTo>
                    <a:pt x="5" y="505"/>
                  </a:lnTo>
                  <a:lnTo>
                    <a:pt x="5" y="512"/>
                  </a:lnTo>
                  <a:lnTo>
                    <a:pt x="6" y="515"/>
                  </a:lnTo>
                  <a:lnTo>
                    <a:pt x="6" y="517"/>
                  </a:lnTo>
                  <a:lnTo>
                    <a:pt x="8" y="517"/>
                  </a:lnTo>
                  <a:lnTo>
                    <a:pt x="8" y="527"/>
                  </a:lnTo>
                  <a:lnTo>
                    <a:pt x="12" y="527"/>
                  </a:lnTo>
                  <a:lnTo>
                    <a:pt x="35" y="550"/>
                  </a:lnTo>
                  <a:lnTo>
                    <a:pt x="79" y="550"/>
                  </a:lnTo>
                  <a:lnTo>
                    <a:pt x="101" y="536"/>
                  </a:lnTo>
                  <a:lnTo>
                    <a:pt x="141" y="536"/>
                  </a:lnTo>
                  <a:lnTo>
                    <a:pt x="151" y="485"/>
                  </a:lnTo>
                  <a:lnTo>
                    <a:pt x="154" y="473"/>
                  </a:lnTo>
                  <a:lnTo>
                    <a:pt x="159" y="467"/>
                  </a:lnTo>
                  <a:lnTo>
                    <a:pt x="168" y="450"/>
                  </a:lnTo>
                  <a:lnTo>
                    <a:pt x="178" y="428"/>
                  </a:lnTo>
                  <a:lnTo>
                    <a:pt x="187" y="409"/>
                  </a:lnTo>
                  <a:lnTo>
                    <a:pt x="197" y="382"/>
                  </a:lnTo>
                  <a:lnTo>
                    <a:pt x="210" y="361"/>
                  </a:lnTo>
                  <a:lnTo>
                    <a:pt x="222" y="338"/>
                  </a:lnTo>
                  <a:lnTo>
                    <a:pt x="237" y="317"/>
                  </a:lnTo>
                  <a:lnTo>
                    <a:pt x="245" y="293"/>
                  </a:lnTo>
                  <a:lnTo>
                    <a:pt x="261" y="270"/>
                  </a:lnTo>
                  <a:lnTo>
                    <a:pt x="271" y="258"/>
                  </a:lnTo>
                  <a:lnTo>
                    <a:pt x="284" y="243"/>
                  </a:lnTo>
                  <a:lnTo>
                    <a:pt x="295" y="234"/>
                  </a:lnTo>
                  <a:lnTo>
                    <a:pt x="307" y="225"/>
                  </a:lnTo>
                  <a:lnTo>
                    <a:pt x="308" y="225"/>
                  </a:lnTo>
                  <a:lnTo>
                    <a:pt x="314" y="225"/>
                  </a:lnTo>
                  <a:lnTo>
                    <a:pt x="316" y="225"/>
                  </a:lnTo>
                  <a:lnTo>
                    <a:pt x="320" y="225"/>
                  </a:lnTo>
                  <a:lnTo>
                    <a:pt x="326" y="225"/>
                  </a:lnTo>
                  <a:lnTo>
                    <a:pt x="328" y="225"/>
                  </a:lnTo>
                  <a:lnTo>
                    <a:pt x="340" y="224"/>
                  </a:lnTo>
                  <a:lnTo>
                    <a:pt x="343" y="221"/>
                  </a:lnTo>
                  <a:lnTo>
                    <a:pt x="349" y="216"/>
                  </a:lnTo>
                  <a:lnTo>
                    <a:pt x="354" y="213"/>
                  </a:lnTo>
                  <a:lnTo>
                    <a:pt x="360" y="213"/>
                  </a:lnTo>
                  <a:lnTo>
                    <a:pt x="363" y="209"/>
                  </a:lnTo>
                  <a:lnTo>
                    <a:pt x="364" y="203"/>
                  </a:lnTo>
                  <a:lnTo>
                    <a:pt x="372" y="198"/>
                  </a:lnTo>
                  <a:lnTo>
                    <a:pt x="375" y="190"/>
                  </a:lnTo>
                  <a:lnTo>
                    <a:pt x="376" y="187"/>
                  </a:lnTo>
                  <a:lnTo>
                    <a:pt x="381" y="180"/>
                  </a:lnTo>
                  <a:lnTo>
                    <a:pt x="390" y="177"/>
                  </a:lnTo>
                  <a:lnTo>
                    <a:pt x="399" y="172"/>
                  </a:lnTo>
                  <a:lnTo>
                    <a:pt x="402" y="166"/>
                  </a:lnTo>
                  <a:lnTo>
                    <a:pt x="411" y="159"/>
                  </a:lnTo>
                  <a:lnTo>
                    <a:pt x="417" y="154"/>
                  </a:lnTo>
                  <a:lnTo>
                    <a:pt x="423" y="150"/>
                  </a:lnTo>
                  <a:lnTo>
                    <a:pt x="425" y="150"/>
                  </a:lnTo>
                  <a:lnTo>
                    <a:pt x="437" y="141"/>
                  </a:lnTo>
                  <a:lnTo>
                    <a:pt x="441" y="141"/>
                  </a:lnTo>
                  <a:lnTo>
                    <a:pt x="446" y="141"/>
                  </a:lnTo>
                  <a:lnTo>
                    <a:pt x="449" y="141"/>
                  </a:lnTo>
                  <a:lnTo>
                    <a:pt x="450" y="150"/>
                  </a:lnTo>
                  <a:lnTo>
                    <a:pt x="453" y="150"/>
                  </a:lnTo>
                  <a:lnTo>
                    <a:pt x="459" y="154"/>
                  </a:lnTo>
                  <a:lnTo>
                    <a:pt x="464" y="154"/>
                  </a:lnTo>
                  <a:lnTo>
                    <a:pt x="467" y="159"/>
                  </a:lnTo>
                  <a:lnTo>
                    <a:pt x="471" y="159"/>
                  </a:lnTo>
                  <a:lnTo>
                    <a:pt x="474" y="159"/>
                  </a:lnTo>
                  <a:lnTo>
                    <a:pt x="482" y="165"/>
                  </a:lnTo>
                  <a:lnTo>
                    <a:pt x="489" y="166"/>
                  </a:lnTo>
                  <a:lnTo>
                    <a:pt x="496" y="166"/>
                  </a:lnTo>
                  <a:lnTo>
                    <a:pt x="502" y="166"/>
                  </a:lnTo>
                  <a:lnTo>
                    <a:pt x="512" y="166"/>
                  </a:lnTo>
                  <a:lnTo>
                    <a:pt x="518" y="166"/>
                  </a:lnTo>
                  <a:lnTo>
                    <a:pt x="523" y="169"/>
                  </a:lnTo>
                  <a:lnTo>
                    <a:pt x="529" y="172"/>
                  </a:lnTo>
                  <a:lnTo>
                    <a:pt x="545" y="177"/>
                  </a:lnTo>
                  <a:lnTo>
                    <a:pt x="554" y="180"/>
                  </a:lnTo>
                  <a:lnTo>
                    <a:pt x="563" y="183"/>
                  </a:lnTo>
                  <a:lnTo>
                    <a:pt x="570" y="184"/>
                  </a:lnTo>
                  <a:lnTo>
                    <a:pt x="576" y="190"/>
                  </a:lnTo>
                  <a:lnTo>
                    <a:pt x="583" y="195"/>
                  </a:lnTo>
                  <a:lnTo>
                    <a:pt x="592" y="198"/>
                  </a:lnTo>
                  <a:lnTo>
                    <a:pt x="603" y="200"/>
                  </a:lnTo>
                  <a:lnTo>
                    <a:pt x="610" y="203"/>
                  </a:lnTo>
                  <a:lnTo>
                    <a:pt x="615" y="203"/>
                  </a:lnTo>
                  <a:lnTo>
                    <a:pt x="621" y="203"/>
                  </a:lnTo>
                  <a:lnTo>
                    <a:pt x="624" y="203"/>
                  </a:lnTo>
                  <a:lnTo>
                    <a:pt x="627" y="203"/>
                  </a:lnTo>
                  <a:lnTo>
                    <a:pt x="631" y="203"/>
                  </a:lnTo>
                  <a:lnTo>
                    <a:pt x="634" y="203"/>
                  </a:lnTo>
                  <a:lnTo>
                    <a:pt x="642" y="203"/>
                  </a:lnTo>
                  <a:lnTo>
                    <a:pt x="645" y="203"/>
                  </a:lnTo>
                  <a:lnTo>
                    <a:pt x="654" y="203"/>
                  </a:lnTo>
                  <a:lnTo>
                    <a:pt x="659" y="203"/>
                  </a:lnTo>
                  <a:lnTo>
                    <a:pt x="669" y="203"/>
                  </a:lnTo>
                  <a:lnTo>
                    <a:pt x="672" y="206"/>
                  </a:lnTo>
                  <a:lnTo>
                    <a:pt x="678" y="209"/>
                  </a:lnTo>
                  <a:lnTo>
                    <a:pt x="680" y="213"/>
                  </a:lnTo>
                  <a:lnTo>
                    <a:pt x="681" y="213"/>
                  </a:lnTo>
                  <a:lnTo>
                    <a:pt x="680" y="221"/>
                  </a:lnTo>
                  <a:lnTo>
                    <a:pt x="680" y="225"/>
                  </a:lnTo>
                  <a:lnTo>
                    <a:pt x="680" y="230"/>
                  </a:lnTo>
                  <a:lnTo>
                    <a:pt x="680" y="240"/>
                  </a:lnTo>
                  <a:lnTo>
                    <a:pt x="678" y="243"/>
                  </a:lnTo>
                  <a:lnTo>
                    <a:pt x="678" y="258"/>
                  </a:lnTo>
                  <a:lnTo>
                    <a:pt x="678" y="264"/>
                  </a:lnTo>
                  <a:lnTo>
                    <a:pt x="678" y="270"/>
                  </a:lnTo>
                  <a:lnTo>
                    <a:pt x="678" y="283"/>
                  </a:lnTo>
                  <a:lnTo>
                    <a:pt x="680" y="290"/>
                  </a:lnTo>
                  <a:lnTo>
                    <a:pt x="681" y="296"/>
                  </a:lnTo>
                  <a:lnTo>
                    <a:pt x="681" y="305"/>
                  </a:lnTo>
                  <a:lnTo>
                    <a:pt x="692" y="311"/>
                  </a:lnTo>
                  <a:lnTo>
                    <a:pt x="701" y="314"/>
                  </a:lnTo>
                  <a:lnTo>
                    <a:pt x="707" y="314"/>
                  </a:lnTo>
                  <a:lnTo>
                    <a:pt x="707" y="317"/>
                  </a:lnTo>
                  <a:lnTo>
                    <a:pt x="710" y="320"/>
                  </a:lnTo>
                  <a:lnTo>
                    <a:pt x="710" y="326"/>
                  </a:lnTo>
                  <a:lnTo>
                    <a:pt x="716" y="334"/>
                  </a:lnTo>
                  <a:lnTo>
                    <a:pt x="718" y="341"/>
                  </a:lnTo>
                  <a:lnTo>
                    <a:pt x="724" y="347"/>
                  </a:lnTo>
                  <a:lnTo>
                    <a:pt x="728" y="361"/>
                  </a:lnTo>
                  <a:lnTo>
                    <a:pt x="731" y="369"/>
                  </a:lnTo>
                  <a:lnTo>
                    <a:pt x="740" y="379"/>
                  </a:lnTo>
                  <a:lnTo>
                    <a:pt x="743" y="387"/>
                  </a:lnTo>
                  <a:lnTo>
                    <a:pt x="749" y="397"/>
                  </a:lnTo>
                  <a:lnTo>
                    <a:pt x="758" y="405"/>
                  </a:lnTo>
                  <a:lnTo>
                    <a:pt x="761" y="414"/>
                  </a:lnTo>
                  <a:lnTo>
                    <a:pt x="769" y="420"/>
                  </a:lnTo>
                  <a:lnTo>
                    <a:pt x="776" y="421"/>
                  </a:lnTo>
                  <a:lnTo>
                    <a:pt x="766" y="527"/>
                  </a:lnTo>
                  <a:lnTo>
                    <a:pt x="788" y="559"/>
                  </a:lnTo>
                  <a:lnTo>
                    <a:pt x="826" y="571"/>
                  </a:lnTo>
                  <a:lnTo>
                    <a:pt x="835" y="536"/>
                  </a:lnTo>
                  <a:close/>
                </a:path>
              </a:pathLst>
            </a:custGeom>
            <a:gradFill rotWithShape="0">
              <a:gsLst>
                <a:gs pos="0">
                  <a:schemeClr val="bg2"/>
                </a:gs>
                <a:gs pos="50000">
                  <a:srgbClr val="DDDDDD"/>
                </a:gs>
                <a:gs pos="100000">
                  <a:schemeClr val="bg2"/>
                </a:gs>
              </a:gsLst>
              <a:lin ang="0" scaled="1"/>
            </a:gradFill>
            <a:ln w="9525">
              <a:solidFill>
                <a:schemeClr val="tx1"/>
              </a:solidFill>
              <a:round/>
              <a:headEnd/>
              <a:tailEnd/>
            </a:ln>
          </p:spPr>
          <p:txBody>
            <a:bodyPr/>
            <a:lstStyle/>
            <a:p>
              <a:pPr>
                <a:defRPr/>
              </a:pPr>
              <a:endParaRPr lang="en-US">
                <a:ea typeface="+mn-ea"/>
              </a:endParaRPr>
            </a:p>
          </p:txBody>
        </p:sp>
        <p:sp>
          <p:nvSpPr>
            <p:cNvPr id="17415" name="Freeform 8"/>
            <p:cNvSpPr>
              <a:spLocks/>
            </p:cNvSpPr>
            <p:nvPr/>
          </p:nvSpPr>
          <p:spPr bwMode="auto">
            <a:xfrm>
              <a:off x="5120" y="3451"/>
              <a:ext cx="100" cy="714"/>
            </a:xfrm>
            <a:custGeom>
              <a:avLst/>
              <a:gdLst>
                <a:gd name="T0" fmla="*/ 0 w 201"/>
                <a:gd name="T1" fmla="*/ 3 h 1428"/>
                <a:gd name="T2" fmla="*/ 0 w 201"/>
                <a:gd name="T3" fmla="*/ 0 h 1428"/>
                <a:gd name="T4" fmla="*/ 0 w 201"/>
                <a:gd name="T5" fmla="*/ 1 h 1428"/>
                <a:gd name="T6" fmla="*/ 0 w 201"/>
                <a:gd name="T7" fmla="*/ 3 h 1428"/>
                <a:gd name="T8" fmla="*/ 0 w 201"/>
                <a:gd name="T9" fmla="*/ 3 h 1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 h="1428">
                  <a:moveTo>
                    <a:pt x="201" y="1428"/>
                  </a:moveTo>
                  <a:lnTo>
                    <a:pt x="81" y="0"/>
                  </a:lnTo>
                  <a:lnTo>
                    <a:pt x="0" y="44"/>
                  </a:lnTo>
                  <a:lnTo>
                    <a:pt x="117" y="1428"/>
                  </a:lnTo>
                  <a:lnTo>
                    <a:pt x="201" y="1428"/>
                  </a:lnTo>
                  <a:close/>
                </a:path>
              </a:pathLst>
            </a:custGeom>
            <a:solidFill>
              <a:srgbClr val="BC0024"/>
            </a:solidFill>
            <a:ln w="42863">
              <a:solidFill>
                <a:srgbClr val="000000"/>
              </a:solidFill>
              <a:prstDash val="solid"/>
              <a:round/>
              <a:headEnd/>
              <a:tailEnd/>
            </a:ln>
          </p:spPr>
          <p:txBody>
            <a:bodyPr/>
            <a:lstStyle/>
            <a:p>
              <a:endParaRPr lang="en-US"/>
            </a:p>
          </p:txBody>
        </p:sp>
        <p:sp>
          <p:nvSpPr>
            <p:cNvPr id="17416" name="Freeform 9"/>
            <p:cNvSpPr>
              <a:spLocks/>
            </p:cNvSpPr>
            <p:nvPr/>
          </p:nvSpPr>
          <p:spPr bwMode="auto">
            <a:xfrm>
              <a:off x="4775" y="3437"/>
              <a:ext cx="379" cy="778"/>
            </a:xfrm>
            <a:custGeom>
              <a:avLst/>
              <a:gdLst>
                <a:gd name="T0" fmla="*/ 1 w 758"/>
                <a:gd name="T1" fmla="*/ 4 h 1555"/>
                <a:gd name="T2" fmla="*/ 2 w 758"/>
                <a:gd name="T3" fmla="*/ 0 h 1555"/>
                <a:gd name="T4" fmla="*/ 2 w 758"/>
                <a:gd name="T5" fmla="*/ 0 h 1555"/>
                <a:gd name="T6" fmla="*/ 0 w 758"/>
                <a:gd name="T7" fmla="*/ 4 h 1555"/>
                <a:gd name="T8" fmla="*/ 1 w 758"/>
                <a:gd name="T9" fmla="*/ 4 h 1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8" h="1555">
                  <a:moveTo>
                    <a:pt x="110" y="1555"/>
                  </a:moveTo>
                  <a:lnTo>
                    <a:pt x="758" y="0"/>
                  </a:lnTo>
                  <a:lnTo>
                    <a:pt x="642" y="0"/>
                  </a:lnTo>
                  <a:lnTo>
                    <a:pt x="0" y="1555"/>
                  </a:lnTo>
                  <a:lnTo>
                    <a:pt x="110" y="1555"/>
                  </a:lnTo>
                  <a:close/>
                </a:path>
              </a:pathLst>
            </a:custGeom>
            <a:solidFill>
              <a:srgbClr val="DA0030"/>
            </a:solidFill>
            <a:ln w="42863">
              <a:solidFill>
                <a:srgbClr val="000000"/>
              </a:solidFill>
              <a:prstDash val="solid"/>
              <a:round/>
              <a:headEnd/>
              <a:tailEnd/>
            </a:ln>
          </p:spPr>
          <p:txBody>
            <a:bodyPr/>
            <a:lstStyle/>
            <a:p>
              <a:endParaRPr lang="en-US"/>
            </a:p>
          </p:txBody>
        </p:sp>
        <p:sp>
          <p:nvSpPr>
            <p:cNvPr id="17417" name="Freeform 10"/>
            <p:cNvSpPr>
              <a:spLocks/>
            </p:cNvSpPr>
            <p:nvPr/>
          </p:nvSpPr>
          <p:spPr bwMode="auto">
            <a:xfrm>
              <a:off x="5096" y="3437"/>
              <a:ext cx="376" cy="778"/>
            </a:xfrm>
            <a:custGeom>
              <a:avLst/>
              <a:gdLst>
                <a:gd name="T0" fmla="*/ 2 w 750"/>
                <a:gd name="T1" fmla="*/ 4 h 1555"/>
                <a:gd name="T2" fmla="*/ 0 w 750"/>
                <a:gd name="T3" fmla="*/ 0 h 1555"/>
                <a:gd name="T4" fmla="*/ 1 w 750"/>
                <a:gd name="T5" fmla="*/ 0 h 1555"/>
                <a:gd name="T6" fmla="*/ 2 w 750"/>
                <a:gd name="T7" fmla="*/ 4 h 1555"/>
                <a:gd name="T8" fmla="*/ 2 w 750"/>
                <a:gd name="T9" fmla="*/ 4 h 1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0" h="1555">
                  <a:moveTo>
                    <a:pt x="647" y="1555"/>
                  </a:moveTo>
                  <a:lnTo>
                    <a:pt x="0" y="0"/>
                  </a:lnTo>
                  <a:lnTo>
                    <a:pt x="116" y="0"/>
                  </a:lnTo>
                  <a:lnTo>
                    <a:pt x="750" y="1555"/>
                  </a:lnTo>
                  <a:lnTo>
                    <a:pt x="647" y="1555"/>
                  </a:lnTo>
                  <a:close/>
                </a:path>
              </a:pathLst>
            </a:custGeom>
            <a:solidFill>
              <a:srgbClr val="DA0030"/>
            </a:solidFill>
            <a:ln w="42863">
              <a:solidFill>
                <a:srgbClr val="000000"/>
              </a:solidFill>
              <a:prstDash val="solid"/>
              <a:round/>
              <a:headEnd/>
              <a:tailEnd/>
            </a:ln>
          </p:spPr>
          <p:txBody>
            <a:bodyPr/>
            <a:lstStyle/>
            <a:p>
              <a:endParaRPr lang="en-US"/>
            </a:p>
          </p:txBody>
        </p:sp>
        <p:sp>
          <p:nvSpPr>
            <p:cNvPr id="17418" name="Rectangle 11"/>
            <p:cNvSpPr>
              <a:spLocks noChangeArrowheads="1"/>
            </p:cNvSpPr>
            <p:nvPr/>
          </p:nvSpPr>
          <p:spPr bwMode="auto">
            <a:xfrm>
              <a:off x="4831" y="3734"/>
              <a:ext cx="628" cy="32"/>
            </a:xfrm>
            <a:prstGeom prst="rect">
              <a:avLst/>
            </a:prstGeom>
            <a:solidFill>
              <a:srgbClr val="DA0030"/>
            </a:solidFill>
            <a:ln w="23876">
              <a:solidFill>
                <a:srgbClr val="000000"/>
              </a:solidFill>
              <a:miter lim="800000"/>
              <a:headEnd/>
              <a:tailEnd/>
            </a:ln>
          </p:spPr>
          <p:txBody>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endParaRPr lang="en-US" altLang="en-US"/>
            </a:p>
          </p:txBody>
        </p:sp>
        <p:sp>
          <p:nvSpPr>
            <p:cNvPr id="17419" name="Rectangle 12"/>
            <p:cNvSpPr>
              <a:spLocks noChangeArrowheads="1"/>
            </p:cNvSpPr>
            <p:nvPr/>
          </p:nvSpPr>
          <p:spPr bwMode="auto">
            <a:xfrm>
              <a:off x="4619" y="2400"/>
              <a:ext cx="1028" cy="1271"/>
            </a:xfrm>
            <a:prstGeom prst="rect">
              <a:avLst/>
            </a:prstGeom>
            <a:solidFill>
              <a:srgbClr val="FFFFFF"/>
            </a:solidFill>
            <a:ln w="42863">
              <a:solidFill>
                <a:srgbClr val="000000"/>
              </a:solidFill>
              <a:miter lim="800000"/>
              <a:headEnd/>
              <a:tailEnd/>
            </a:ln>
          </p:spPr>
          <p:txBody>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endParaRPr lang="en-US" altLang="en-US"/>
            </a:p>
          </p:txBody>
        </p:sp>
        <p:sp>
          <p:nvSpPr>
            <p:cNvPr id="17420" name="Freeform 13"/>
            <p:cNvSpPr>
              <a:spLocks/>
            </p:cNvSpPr>
            <p:nvPr/>
          </p:nvSpPr>
          <p:spPr bwMode="auto">
            <a:xfrm>
              <a:off x="4593" y="2683"/>
              <a:ext cx="585" cy="366"/>
            </a:xfrm>
            <a:custGeom>
              <a:avLst/>
              <a:gdLst>
                <a:gd name="T0" fmla="*/ 0 w 1171"/>
                <a:gd name="T1" fmla="*/ 2 h 732"/>
                <a:gd name="T2" fmla="*/ 2 w 1171"/>
                <a:gd name="T3" fmla="*/ 0 h 732"/>
                <a:gd name="T4" fmla="*/ 2 w 1171"/>
                <a:gd name="T5" fmla="*/ 1 h 732"/>
                <a:gd name="T6" fmla="*/ 0 w 1171"/>
                <a:gd name="T7" fmla="*/ 2 h 732"/>
                <a:gd name="T8" fmla="*/ 0 w 1171"/>
                <a:gd name="T9" fmla="*/ 2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1" h="732">
                  <a:moveTo>
                    <a:pt x="0" y="702"/>
                  </a:moveTo>
                  <a:lnTo>
                    <a:pt x="1159" y="0"/>
                  </a:lnTo>
                  <a:lnTo>
                    <a:pt x="1171" y="13"/>
                  </a:lnTo>
                  <a:lnTo>
                    <a:pt x="0" y="732"/>
                  </a:lnTo>
                  <a:lnTo>
                    <a:pt x="0" y="702"/>
                  </a:lnTo>
                  <a:close/>
                </a:path>
              </a:pathLst>
            </a:custGeom>
            <a:solidFill>
              <a:srgbClr val="B7908B"/>
            </a:solidFill>
            <a:ln w="42863">
              <a:solidFill>
                <a:srgbClr val="000000"/>
              </a:solidFill>
              <a:prstDash val="solid"/>
              <a:round/>
              <a:headEnd/>
              <a:tailEnd/>
            </a:ln>
          </p:spPr>
          <p:txBody>
            <a:bodyPr/>
            <a:lstStyle/>
            <a:p>
              <a:endParaRPr lang="en-US"/>
            </a:p>
          </p:txBody>
        </p:sp>
        <p:sp>
          <p:nvSpPr>
            <p:cNvPr id="17421" name="Freeform 14"/>
            <p:cNvSpPr>
              <a:spLocks/>
            </p:cNvSpPr>
            <p:nvPr/>
          </p:nvSpPr>
          <p:spPr bwMode="auto">
            <a:xfrm>
              <a:off x="4417" y="2933"/>
              <a:ext cx="369" cy="270"/>
            </a:xfrm>
            <a:custGeom>
              <a:avLst/>
              <a:gdLst>
                <a:gd name="T0" fmla="*/ 1 w 738"/>
                <a:gd name="T1" fmla="*/ 0 h 541"/>
                <a:gd name="T2" fmla="*/ 1 w 738"/>
                <a:gd name="T3" fmla="*/ 0 h 541"/>
                <a:gd name="T4" fmla="*/ 1 w 738"/>
                <a:gd name="T5" fmla="*/ 0 h 541"/>
                <a:gd name="T6" fmla="*/ 1 w 738"/>
                <a:gd name="T7" fmla="*/ 0 h 541"/>
                <a:gd name="T8" fmla="*/ 1 w 738"/>
                <a:gd name="T9" fmla="*/ 0 h 541"/>
                <a:gd name="T10" fmla="*/ 1 w 738"/>
                <a:gd name="T11" fmla="*/ 0 h 541"/>
                <a:gd name="T12" fmla="*/ 1 w 738"/>
                <a:gd name="T13" fmla="*/ 0 h 541"/>
                <a:gd name="T14" fmla="*/ 1 w 738"/>
                <a:gd name="T15" fmla="*/ 0 h 541"/>
                <a:gd name="T16" fmla="*/ 1 w 738"/>
                <a:gd name="T17" fmla="*/ 0 h 541"/>
                <a:gd name="T18" fmla="*/ 1 w 738"/>
                <a:gd name="T19" fmla="*/ 0 h 541"/>
                <a:gd name="T20" fmla="*/ 1 w 738"/>
                <a:gd name="T21" fmla="*/ 0 h 541"/>
                <a:gd name="T22" fmla="*/ 1 w 738"/>
                <a:gd name="T23" fmla="*/ 0 h 541"/>
                <a:gd name="T24" fmla="*/ 2 w 738"/>
                <a:gd name="T25" fmla="*/ 0 h 541"/>
                <a:gd name="T26" fmla="*/ 2 w 738"/>
                <a:gd name="T27" fmla="*/ 0 h 541"/>
                <a:gd name="T28" fmla="*/ 2 w 738"/>
                <a:gd name="T29" fmla="*/ 0 h 541"/>
                <a:gd name="T30" fmla="*/ 2 w 738"/>
                <a:gd name="T31" fmla="*/ 0 h 541"/>
                <a:gd name="T32" fmla="*/ 2 w 738"/>
                <a:gd name="T33" fmla="*/ 0 h 541"/>
                <a:gd name="T34" fmla="*/ 2 w 738"/>
                <a:gd name="T35" fmla="*/ 0 h 541"/>
                <a:gd name="T36" fmla="*/ 2 w 738"/>
                <a:gd name="T37" fmla="*/ 0 h 541"/>
                <a:gd name="T38" fmla="*/ 2 w 738"/>
                <a:gd name="T39" fmla="*/ 0 h 541"/>
                <a:gd name="T40" fmla="*/ 2 w 738"/>
                <a:gd name="T41" fmla="*/ 0 h 541"/>
                <a:gd name="T42" fmla="*/ 2 w 738"/>
                <a:gd name="T43" fmla="*/ 0 h 541"/>
                <a:gd name="T44" fmla="*/ 2 w 738"/>
                <a:gd name="T45" fmla="*/ 0 h 541"/>
                <a:gd name="T46" fmla="*/ 2 w 738"/>
                <a:gd name="T47" fmla="*/ 0 h 541"/>
                <a:gd name="T48" fmla="*/ 2 w 738"/>
                <a:gd name="T49" fmla="*/ 0 h 541"/>
                <a:gd name="T50" fmla="*/ 2 w 738"/>
                <a:gd name="T51" fmla="*/ 0 h 541"/>
                <a:gd name="T52" fmla="*/ 2 w 738"/>
                <a:gd name="T53" fmla="*/ 0 h 541"/>
                <a:gd name="T54" fmla="*/ 2 w 738"/>
                <a:gd name="T55" fmla="*/ 0 h 541"/>
                <a:gd name="T56" fmla="*/ 2 w 738"/>
                <a:gd name="T57" fmla="*/ 0 h 541"/>
                <a:gd name="T58" fmla="*/ 2 w 738"/>
                <a:gd name="T59" fmla="*/ 0 h 541"/>
                <a:gd name="T60" fmla="*/ 2 w 738"/>
                <a:gd name="T61" fmla="*/ 0 h 541"/>
                <a:gd name="T62" fmla="*/ 2 w 738"/>
                <a:gd name="T63" fmla="*/ 0 h 541"/>
                <a:gd name="T64" fmla="*/ 2 w 738"/>
                <a:gd name="T65" fmla="*/ 0 h 541"/>
                <a:gd name="T66" fmla="*/ 2 w 738"/>
                <a:gd name="T67" fmla="*/ 0 h 541"/>
                <a:gd name="T68" fmla="*/ 2 w 738"/>
                <a:gd name="T69" fmla="*/ 0 h 541"/>
                <a:gd name="T70" fmla="*/ 2 w 738"/>
                <a:gd name="T71" fmla="*/ 0 h 541"/>
                <a:gd name="T72" fmla="*/ 2 w 738"/>
                <a:gd name="T73" fmla="*/ 0 h 541"/>
                <a:gd name="T74" fmla="*/ 2 w 738"/>
                <a:gd name="T75" fmla="*/ 0 h 541"/>
                <a:gd name="T76" fmla="*/ 2 w 738"/>
                <a:gd name="T77" fmla="*/ 0 h 541"/>
                <a:gd name="T78" fmla="*/ 2 w 738"/>
                <a:gd name="T79" fmla="*/ 0 h 541"/>
                <a:gd name="T80" fmla="*/ 2 w 738"/>
                <a:gd name="T81" fmla="*/ 0 h 541"/>
                <a:gd name="T82" fmla="*/ 2 w 738"/>
                <a:gd name="T83" fmla="*/ 0 h 541"/>
                <a:gd name="T84" fmla="*/ 2 w 738"/>
                <a:gd name="T85" fmla="*/ 0 h 541"/>
                <a:gd name="T86" fmla="*/ 2 w 738"/>
                <a:gd name="T87" fmla="*/ 0 h 541"/>
                <a:gd name="T88" fmla="*/ 2 w 738"/>
                <a:gd name="T89" fmla="*/ 0 h 541"/>
                <a:gd name="T90" fmla="*/ 2 w 738"/>
                <a:gd name="T91" fmla="*/ 0 h 541"/>
                <a:gd name="T92" fmla="*/ 2 w 738"/>
                <a:gd name="T93" fmla="*/ 0 h 541"/>
                <a:gd name="T94" fmla="*/ 1 w 738"/>
                <a:gd name="T95" fmla="*/ 0 h 541"/>
                <a:gd name="T96" fmla="*/ 1 w 738"/>
                <a:gd name="T97" fmla="*/ 0 h 541"/>
                <a:gd name="T98" fmla="*/ 1 w 738"/>
                <a:gd name="T99" fmla="*/ 0 h 541"/>
                <a:gd name="T100" fmla="*/ 1 w 738"/>
                <a:gd name="T101" fmla="*/ 0 h 541"/>
                <a:gd name="T102" fmla="*/ 1 w 738"/>
                <a:gd name="T103" fmla="*/ 0 h 541"/>
                <a:gd name="T104" fmla="*/ 1 w 738"/>
                <a:gd name="T105" fmla="*/ 0 h 541"/>
                <a:gd name="T106" fmla="*/ 1 w 738"/>
                <a:gd name="T107" fmla="*/ 0 h 541"/>
                <a:gd name="T108" fmla="*/ 1 w 738"/>
                <a:gd name="T109" fmla="*/ 0 h 541"/>
                <a:gd name="T110" fmla="*/ 1 w 738"/>
                <a:gd name="T111" fmla="*/ 0 h 541"/>
                <a:gd name="T112" fmla="*/ 1 w 738"/>
                <a:gd name="T113" fmla="*/ 0 h 541"/>
                <a:gd name="T114" fmla="*/ 1 w 738"/>
                <a:gd name="T115" fmla="*/ 0 h 541"/>
                <a:gd name="T116" fmla="*/ 1 w 738"/>
                <a:gd name="T117" fmla="*/ 0 h 541"/>
                <a:gd name="T118" fmla="*/ 1 w 738"/>
                <a:gd name="T119" fmla="*/ 0 h 541"/>
                <a:gd name="T120" fmla="*/ 1 w 738"/>
                <a:gd name="T121" fmla="*/ 1 h 541"/>
                <a:gd name="T122" fmla="*/ 1 w 738"/>
                <a:gd name="T123" fmla="*/ 1 h 5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8" h="541">
                  <a:moveTo>
                    <a:pt x="0" y="351"/>
                  </a:moveTo>
                  <a:lnTo>
                    <a:pt x="332" y="177"/>
                  </a:lnTo>
                  <a:lnTo>
                    <a:pt x="332" y="176"/>
                  </a:lnTo>
                  <a:lnTo>
                    <a:pt x="332" y="173"/>
                  </a:lnTo>
                  <a:lnTo>
                    <a:pt x="332" y="163"/>
                  </a:lnTo>
                  <a:lnTo>
                    <a:pt x="335" y="151"/>
                  </a:lnTo>
                  <a:lnTo>
                    <a:pt x="336" y="136"/>
                  </a:lnTo>
                  <a:lnTo>
                    <a:pt x="338" y="123"/>
                  </a:lnTo>
                  <a:lnTo>
                    <a:pt x="339" y="106"/>
                  </a:lnTo>
                  <a:lnTo>
                    <a:pt x="345" y="92"/>
                  </a:lnTo>
                  <a:lnTo>
                    <a:pt x="347" y="71"/>
                  </a:lnTo>
                  <a:lnTo>
                    <a:pt x="351" y="59"/>
                  </a:lnTo>
                  <a:lnTo>
                    <a:pt x="359" y="40"/>
                  </a:lnTo>
                  <a:lnTo>
                    <a:pt x="367" y="31"/>
                  </a:lnTo>
                  <a:lnTo>
                    <a:pt x="373" y="20"/>
                  </a:lnTo>
                  <a:lnTo>
                    <a:pt x="382" y="9"/>
                  </a:lnTo>
                  <a:lnTo>
                    <a:pt x="388" y="9"/>
                  </a:lnTo>
                  <a:lnTo>
                    <a:pt x="397" y="9"/>
                  </a:lnTo>
                  <a:lnTo>
                    <a:pt x="413" y="9"/>
                  </a:lnTo>
                  <a:lnTo>
                    <a:pt x="454" y="19"/>
                  </a:lnTo>
                  <a:lnTo>
                    <a:pt x="469" y="20"/>
                  </a:lnTo>
                  <a:lnTo>
                    <a:pt x="483" y="20"/>
                  </a:lnTo>
                  <a:lnTo>
                    <a:pt x="495" y="20"/>
                  </a:lnTo>
                  <a:lnTo>
                    <a:pt x="509" y="20"/>
                  </a:lnTo>
                  <a:lnTo>
                    <a:pt x="515" y="23"/>
                  </a:lnTo>
                  <a:lnTo>
                    <a:pt x="530" y="23"/>
                  </a:lnTo>
                  <a:lnTo>
                    <a:pt x="534" y="20"/>
                  </a:lnTo>
                  <a:lnTo>
                    <a:pt x="545" y="20"/>
                  </a:lnTo>
                  <a:lnTo>
                    <a:pt x="554" y="20"/>
                  </a:lnTo>
                  <a:lnTo>
                    <a:pt x="561" y="15"/>
                  </a:lnTo>
                  <a:lnTo>
                    <a:pt x="566" y="9"/>
                  </a:lnTo>
                  <a:lnTo>
                    <a:pt x="569" y="9"/>
                  </a:lnTo>
                  <a:lnTo>
                    <a:pt x="570" y="3"/>
                  </a:lnTo>
                  <a:lnTo>
                    <a:pt x="572" y="2"/>
                  </a:lnTo>
                  <a:lnTo>
                    <a:pt x="579" y="0"/>
                  </a:lnTo>
                  <a:lnTo>
                    <a:pt x="590" y="0"/>
                  </a:lnTo>
                  <a:lnTo>
                    <a:pt x="593" y="0"/>
                  </a:lnTo>
                  <a:lnTo>
                    <a:pt x="601" y="0"/>
                  </a:lnTo>
                  <a:lnTo>
                    <a:pt x="608" y="2"/>
                  </a:lnTo>
                  <a:lnTo>
                    <a:pt x="614" y="3"/>
                  </a:lnTo>
                  <a:lnTo>
                    <a:pt x="623" y="9"/>
                  </a:lnTo>
                  <a:lnTo>
                    <a:pt x="626" y="12"/>
                  </a:lnTo>
                  <a:lnTo>
                    <a:pt x="628" y="20"/>
                  </a:lnTo>
                  <a:lnTo>
                    <a:pt x="628" y="25"/>
                  </a:lnTo>
                  <a:lnTo>
                    <a:pt x="626" y="34"/>
                  </a:lnTo>
                  <a:lnTo>
                    <a:pt x="626" y="40"/>
                  </a:lnTo>
                  <a:lnTo>
                    <a:pt x="614" y="49"/>
                  </a:lnTo>
                  <a:lnTo>
                    <a:pt x="602" y="59"/>
                  </a:lnTo>
                  <a:lnTo>
                    <a:pt x="590" y="61"/>
                  </a:lnTo>
                  <a:lnTo>
                    <a:pt x="579" y="65"/>
                  </a:lnTo>
                  <a:lnTo>
                    <a:pt x="581" y="65"/>
                  </a:lnTo>
                  <a:lnTo>
                    <a:pt x="592" y="61"/>
                  </a:lnTo>
                  <a:lnTo>
                    <a:pt x="599" y="61"/>
                  </a:lnTo>
                  <a:lnTo>
                    <a:pt x="608" y="55"/>
                  </a:lnTo>
                  <a:lnTo>
                    <a:pt x="626" y="47"/>
                  </a:lnTo>
                  <a:lnTo>
                    <a:pt x="637" y="40"/>
                  </a:lnTo>
                  <a:lnTo>
                    <a:pt x="655" y="34"/>
                  </a:lnTo>
                  <a:lnTo>
                    <a:pt x="667" y="25"/>
                  </a:lnTo>
                  <a:lnTo>
                    <a:pt x="684" y="20"/>
                  </a:lnTo>
                  <a:lnTo>
                    <a:pt x="687" y="15"/>
                  </a:lnTo>
                  <a:lnTo>
                    <a:pt x="700" y="9"/>
                  </a:lnTo>
                  <a:lnTo>
                    <a:pt x="706" y="9"/>
                  </a:lnTo>
                  <a:lnTo>
                    <a:pt x="709" y="9"/>
                  </a:lnTo>
                  <a:lnTo>
                    <a:pt x="717" y="12"/>
                  </a:lnTo>
                  <a:lnTo>
                    <a:pt x="723" y="20"/>
                  </a:lnTo>
                  <a:lnTo>
                    <a:pt x="726" y="23"/>
                  </a:lnTo>
                  <a:lnTo>
                    <a:pt x="730" y="26"/>
                  </a:lnTo>
                  <a:lnTo>
                    <a:pt x="737" y="34"/>
                  </a:lnTo>
                  <a:lnTo>
                    <a:pt x="737" y="40"/>
                  </a:lnTo>
                  <a:lnTo>
                    <a:pt x="738" y="49"/>
                  </a:lnTo>
                  <a:lnTo>
                    <a:pt x="738" y="59"/>
                  </a:lnTo>
                  <a:lnTo>
                    <a:pt x="737" y="61"/>
                  </a:lnTo>
                  <a:lnTo>
                    <a:pt x="732" y="73"/>
                  </a:lnTo>
                  <a:lnTo>
                    <a:pt x="726" y="85"/>
                  </a:lnTo>
                  <a:lnTo>
                    <a:pt x="717" y="94"/>
                  </a:lnTo>
                  <a:lnTo>
                    <a:pt x="709" y="106"/>
                  </a:lnTo>
                  <a:lnTo>
                    <a:pt x="696" y="118"/>
                  </a:lnTo>
                  <a:lnTo>
                    <a:pt x="685" y="130"/>
                  </a:lnTo>
                  <a:lnTo>
                    <a:pt x="678" y="145"/>
                  </a:lnTo>
                  <a:lnTo>
                    <a:pt x="672" y="163"/>
                  </a:lnTo>
                  <a:lnTo>
                    <a:pt x="661" y="177"/>
                  </a:lnTo>
                  <a:lnTo>
                    <a:pt x="655" y="198"/>
                  </a:lnTo>
                  <a:lnTo>
                    <a:pt x="650" y="212"/>
                  </a:lnTo>
                  <a:lnTo>
                    <a:pt x="649" y="233"/>
                  </a:lnTo>
                  <a:lnTo>
                    <a:pt x="638" y="247"/>
                  </a:lnTo>
                  <a:lnTo>
                    <a:pt x="629" y="262"/>
                  </a:lnTo>
                  <a:lnTo>
                    <a:pt x="626" y="278"/>
                  </a:lnTo>
                  <a:lnTo>
                    <a:pt x="620" y="290"/>
                  </a:lnTo>
                  <a:lnTo>
                    <a:pt x="608" y="302"/>
                  </a:lnTo>
                  <a:lnTo>
                    <a:pt x="598" y="313"/>
                  </a:lnTo>
                  <a:lnTo>
                    <a:pt x="581" y="320"/>
                  </a:lnTo>
                  <a:lnTo>
                    <a:pt x="569" y="325"/>
                  </a:lnTo>
                  <a:lnTo>
                    <a:pt x="548" y="330"/>
                  </a:lnTo>
                  <a:lnTo>
                    <a:pt x="531" y="330"/>
                  </a:lnTo>
                  <a:lnTo>
                    <a:pt x="515" y="330"/>
                  </a:lnTo>
                  <a:lnTo>
                    <a:pt x="502" y="330"/>
                  </a:lnTo>
                  <a:lnTo>
                    <a:pt x="486" y="330"/>
                  </a:lnTo>
                  <a:lnTo>
                    <a:pt x="475" y="325"/>
                  </a:lnTo>
                  <a:lnTo>
                    <a:pt x="459" y="325"/>
                  </a:lnTo>
                  <a:lnTo>
                    <a:pt x="450" y="322"/>
                  </a:lnTo>
                  <a:lnTo>
                    <a:pt x="439" y="322"/>
                  </a:lnTo>
                  <a:lnTo>
                    <a:pt x="428" y="322"/>
                  </a:lnTo>
                  <a:lnTo>
                    <a:pt x="421" y="322"/>
                  </a:lnTo>
                  <a:lnTo>
                    <a:pt x="407" y="322"/>
                  </a:lnTo>
                  <a:lnTo>
                    <a:pt x="397" y="325"/>
                  </a:lnTo>
                  <a:lnTo>
                    <a:pt x="391" y="330"/>
                  </a:lnTo>
                  <a:lnTo>
                    <a:pt x="383" y="337"/>
                  </a:lnTo>
                  <a:lnTo>
                    <a:pt x="377" y="340"/>
                  </a:lnTo>
                  <a:lnTo>
                    <a:pt x="370" y="345"/>
                  </a:lnTo>
                  <a:lnTo>
                    <a:pt x="351" y="358"/>
                  </a:lnTo>
                  <a:lnTo>
                    <a:pt x="332" y="370"/>
                  </a:lnTo>
                  <a:lnTo>
                    <a:pt x="306" y="384"/>
                  </a:lnTo>
                  <a:lnTo>
                    <a:pt x="282" y="397"/>
                  </a:lnTo>
                  <a:lnTo>
                    <a:pt x="253" y="416"/>
                  </a:lnTo>
                  <a:lnTo>
                    <a:pt x="225" y="432"/>
                  </a:lnTo>
                  <a:lnTo>
                    <a:pt x="191" y="449"/>
                  </a:lnTo>
                  <a:lnTo>
                    <a:pt x="164" y="465"/>
                  </a:lnTo>
                  <a:lnTo>
                    <a:pt x="137" y="484"/>
                  </a:lnTo>
                  <a:lnTo>
                    <a:pt x="108" y="497"/>
                  </a:lnTo>
                  <a:lnTo>
                    <a:pt x="81" y="511"/>
                  </a:lnTo>
                  <a:lnTo>
                    <a:pt x="65" y="523"/>
                  </a:lnTo>
                  <a:lnTo>
                    <a:pt x="49" y="532"/>
                  </a:lnTo>
                  <a:lnTo>
                    <a:pt x="37" y="536"/>
                  </a:lnTo>
                  <a:lnTo>
                    <a:pt x="37" y="541"/>
                  </a:lnTo>
                  <a:lnTo>
                    <a:pt x="0" y="351"/>
                  </a:lnTo>
                  <a:close/>
                </a:path>
              </a:pathLst>
            </a:custGeom>
            <a:solidFill>
              <a:srgbClr val="FFDEB1"/>
            </a:solidFill>
            <a:ln w="42863">
              <a:solidFill>
                <a:srgbClr val="000000"/>
              </a:solidFill>
              <a:prstDash val="solid"/>
              <a:round/>
              <a:headEnd/>
              <a:tailEnd/>
            </a:ln>
          </p:spPr>
          <p:txBody>
            <a:bodyPr/>
            <a:lstStyle/>
            <a:p>
              <a:endParaRPr lang="en-US"/>
            </a:p>
          </p:txBody>
        </p:sp>
        <p:sp>
          <p:nvSpPr>
            <p:cNvPr id="17422" name="Freeform 15"/>
            <p:cNvSpPr>
              <a:spLocks/>
            </p:cNvSpPr>
            <p:nvPr/>
          </p:nvSpPr>
          <p:spPr bwMode="auto">
            <a:xfrm>
              <a:off x="4646" y="2963"/>
              <a:ext cx="102" cy="86"/>
            </a:xfrm>
            <a:custGeom>
              <a:avLst/>
              <a:gdLst>
                <a:gd name="T0" fmla="*/ 0 w 202"/>
                <a:gd name="T1" fmla="*/ 1 h 172"/>
                <a:gd name="T2" fmla="*/ 0 w 202"/>
                <a:gd name="T3" fmla="*/ 1 h 172"/>
                <a:gd name="T4" fmla="*/ 0 w 202"/>
                <a:gd name="T5" fmla="*/ 1 h 172"/>
                <a:gd name="T6" fmla="*/ 0 w 202"/>
                <a:gd name="T7" fmla="*/ 1 h 172"/>
                <a:gd name="T8" fmla="*/ 0 w 202"/>
                <a:gd name="T9" fmla="*/ 1 h 172"/>
                <a:gd name="T10" fmla="*/ 1 w 202"/>
                <a:gd name="T11" fmla="*/ 1 h 172"/>
                <a:gd name="T12" fmla="*/ 1 w 202"/>
                <a:gd name="T13" fmla="*/ 1 h 172"/>
                <a:gd name="T14" fmla="*/ 1 w 202"/>
                <a:gd name="T15" fmla="*/ 1 h 172"/>
                <a:gd name="T16" fmla="*/ 1 w 202"/>
                <a:gd name="T17" fmla="*/ 1 h 172"/>
                <a:gd name="T18" fmla="*/ 1 w 202"/>
                <a:gd name="T19" fmla="*/ 1 h 172"/>
                <a:gd name="T20" fmla="*/ 1 w 202"/>
                <a:gd name="T21" fmla="*/ 1 h 172"/>
                <a:gd name="T22" fmla="*/ 1 w 202"/>
                <a:gd name="T23" fmla="*/ 1 h 172"/>
                <a:gd name="T24" fmla="*/ 1 w 202"/>
                <a:gd name="T25" fmla="*/ 1 h 172"/>
                <a:gd name="T26" fmla="*/ 1 w 202"/>
                <a:gd name="T27" fmla="*/ 1 h 172"/>
                <a:gd name="T28" fmla="*/ 1 w 202"/>
                <a:gd name="T29" fmla="*/ 1 h 172"/>
                <a:gd name="T30" fmla="*/ 1 w 202"/>
                <a:gd name="T31" fmla="*/ 1 h 172"/>
                <a:gd name="T32" fmla="*/ 1 w 202"/>
                <a:gd name="T33" fmla="*/ 1 h 172"/>
                <a:gd name="T34" fmla="*/ 1 w 202"/>
                <a:gd name="T35" fmla="*/ 1 h 172"/>
                <a:gd name="T36" fmla="*/ 1 w 202"/>
                <a:gd name="T37" fmla="*/ 1 h 172"/>
                <a:gd name="T38" fmla="*/ 1 w 202"/>
                <a:gd name="T39" fmla="*/ 1 h 172"/>
                <a:gd name="T40" fmla="*/ 1 w 202"/>
                <a:gd name="T41" fmla="*/ 1 h 172"/>
                <a:gd name="T42" fmla="*/ 1 w 202"/>
                <a:gd name="T43" fmla="*/ 1 h 172"/>
                <a:gd name="T44" fmla="*/ 1 w 202"/>
                <a:gd name="T45" fmla="*/ 1 h 172"/>
                <a:gd name="T46" fmla="*/ 1 w 202"/>
                <a:gd name="T47" fmla="*/ 1 h 172"/>
                <a:gd name="T48" fmla="*/ 1 w 202"/>
                <a:gd name="T49" fmla="*/ 1 h 172"/>
                <a:gd name="T50" fmla="*/ 1 w 202"/>
                <a:gd name="T51" fmla="*/ 1 h 172"/>
                <a:gd name="T52" fmla="*/ 1 w 202"/>
                <a:gd name="T53" fmla="*/ 1 h 172"/>
                <a:gd name="T54" fmla="*/ 1 w 202"/>
                <a:gd name="T55" fmla="*/ 1 h 172"/>
                <a:gd name="T56" fmla="*/ 1 w 202"/>
                <a:gd name="T57" fmla="*/ 1 h 172"/>
                <a:gd name="T58" fmla="*/ 1 w 202"/>
                <a:gd name="T59" fmla="*/ 1 h 172"/>
                <a:gd name="T60" fmla="*/ 1 w 202"/>
                <a:gd name="T61" fmla="*/ 1 h 172"/>
                <a:gd name="T62" fmla="*/ 1 w 202"/>
                <a:gd name="T63" fmla="*/ 1 h 172"/>
                <a:gd name="T64" fmla="*/ 1 w 202"/>
                <a:gd name="T65" fmla="*/ 1 h 172"/>
                <a:gd name="T66" fmla="*/ 1 w 202"/>
                <a:gd name="T67" fmla="*/ 1 h 172"/>
                <a:gd name="T68" fmla="*/ 1 w 202"/>
                <a:gd name="T69" fmla="*/ 1 h 172"/>
                <a:gd name="T70" fmla="*/ 1 w 202"/>
                <a:gd name="T71" fmla="*/ 1 h 172"/>
                <a:gd name="T72" fmla="*/ 1 w 202"/>
                <a:gd name="T73" fmla="*/ 1 h 172"/>
                <a:gd name="T74" fmla="*/ 1 w 202"/>
                <a:gd name="T75" fmla="*/ 1 h 172"/>
                <a:gd name="T76" fmla="*/ 1 w 202"/>
                <a:gd name="T77" fmla="*/ 1 h 172"/>
                <a:gd name="T78" fmla="*/ 1 w 202"/>
                <a:gd name="T79" fmla="*/ 1 h 172"/>
                <a:gd name="T80" fmla="*/ 1 w 202"/>
                <a:gd name="T81" fmla="*/ 1 h 172"/>
                <a:gd name="T82" fmla="*/ 1 w 202"/>
                <a:gd name="T83" fmla="*/ 1 h 172"/>
                <a:gd name="T84" fmla="*/ 1 w 202"/>
                <a:gd name="T85" fmla="*/ 0 h 172"/>
                <a:gd name="T86" fmla="*/ 1 w 202"/>
                <a:gd name="T87" fmla="*/ 0 h 172"/>
                <a:gd name="T88" fmla="*/ 1 w 202"/>
                <a:gd name="T89" fmla="*/ 0 h 172"/>
                <a:gd name="T90" fmla="*/ 1 w 202"/>
                <a:gd name="T91" fmla="*/ 0 h 172"/>
                <a:gd name="T92" fmla="*/ 1 w 202"/>
                <a:gd name="T93" fmla="*/ 1 h 172"/>
                <a:gd name="T94" fmla="*/ 1 w 202"/>
                <a:gd name="T95" fmla="*/ 1 h 172"/>
                <a:gd name="T96" fmla="*/ 1 w 202"/>
                <a:gd name="T97" fmla="*/ 1 h 172"/>
                <a:gd name="T98" fmla="*/ 1 w 202"/>
                <a:gd name="T99" fmla="*/ 1 h 172"/>
                <a:gd name="T100" fmla="*/ 1 w 202"/>
                <a:gd name="T101" fmla="*/ 1 h 172"/>
                <a:gd name="T102" fmla="*/ 1 w 202"/>
                <a:gd name="T103" fmla="*/ 1 h 172"/>
                <a:gd name="T104" fmla="*/ 1 w 202"/>
                <a:gd name="T105" fmla="*/ 1 h 172"/>
                <a:gd name="T106" fmla="*/ 1 w 202"/>
                <a:gd name="T107" fmla="*/ 1 h 172"/>
                <a:gd name="T108" fmla="*/ 1 w 202"/>
                <a:gd name="T109" fmla="*/ 1 h 172"/>
                <a:gd name="T110" fmla="*/ 1 w 202"/>
                <a:gd name="T111" fmla="*/ 1 h 172"/>
                <a:gd name="T112" fmla="*/ 1 w 202"/>
                <a:gd name="T113" fmla="*/ 1 h 172"/>
                <a:gd name="T114" fmla="*/ 1 w 202"/>
                <a:gd name="T115" fmla="*/ 1 h 172"/>
                <a:gd name="T116" fmla="*/ 1 w 202"/>
                <a:gd name="T117" fmla="*/ 1 h 172"/>
                <a:gd name="T118" fmla="*/ 1 w 202"/>
                <a:gd name="T119" fmla="*/ 1 h 172"/>
                <a:gd name="T120" fmla="*/ 1 w 202"/>
                <a:gd name="T121" fmla="*/ 1 h 172"/>
                <a:gd name="T122" fmla="*/ 0 w 202"/>
                <a:gd name="T123" fmla="*/ 1 h 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2" h="172">
                  <a:moveTo>
                    <a:pt x="0" y="172"/>
                  </a:moveTo>
                  <a:lnTo>
                    <a:pt x="0" y="167"/>
                  </a:lnTo>
                  <a:lnTo>
                    <a:pt x="0" y="164"/>
                  </a:lnTo>
                  <a:lnTo>
                    <a:pt x="0" y="157"/>
                  </a:lnTo>
                  <a:lnTo>
                    <a:pt x="0" y="149"/>
                  </a:lnTo>
                  <a:lnTo>
                    <a:pt x="4" y="140"/>
                  </a:lnTo>
                  <a:lnTo>
                    <a:pt x="7" y="130"/>
                  </a:lnTo>
                  <a:lnTo>
                    <a:pt x="10" y="115"/>
                  </a:lnTo>
                  <a:lnTo>
                    <a:pt x="10" y="104"/>
                  </a:lnTo>
                  <a:lnTo>
                    <a:pt x="16" y="80"/>
                  </a:lnTo>
                  <a:lnTo>
                    <a:pt x="16" y="68"/>
                  </a:lnTo>
                  <a:lnTo>
                    <a:pt x="22" y="59"/>
                  </a:lnTo>
                  <a:lnTo>
                    <a:pt x="24" y="48"/>
                  </a:lnTo>
                  <a:lnTo>
                    <a:pt x="27" y="42"/>
                  </a:lnTo>
                  <a:lnTo>
                    <a:pt x="31" y="39"/>
                  </a:lnTo>
                  <a:lnTo>
                    <a:pt x="36" y="33"/>
                  </a:lnTo>
                  <a:lnTo>
                    <a:pt x="40" y="33"/>
                  </a:lnTo>
                  <a:lnTo>
                    <a:pt x="50" y="35"/>
                  </a:lnTo>
                  <a:lnTo>
                    <a:pt x="50" y="39"/>
                  </a:lnTo>
                  <a:lnTo>
                    <a:pt x="56" y="39"/>
                  </a:lnTo>
                  <a:lnTo>
                    <a:pt x="62" y="39"/>
                  </a:lnTo>
                  <a:lnTo>
                    <a:pt x="65" y="45"/>
                  </a:lnTo>
                  <a:lnTo>
                    <a:pt x="72" y="47"/>
                  </a:lnTo>
                  <a:lnTo>
                    <a:pt x="75" y="48"/>
                  </a:lnTo>
                  <a:lnTo>
                    <a:pt x="77" y="56"/>
                  </a:lnTo>
                  <a:lnTo>
                    <a:pt x="83" y="59"/>
                  </a:lnTo>
                  <a:lnTo>
                    <a:pt x="86" y="62"/>
                  </a:lnTo>
                  <a:lnTo>
                    <a:pt x="89" y="68"/>
                  </a:lnTo>
                  <a:lnTo>
                    <a:pt x="93" y="75"/>
                  </a:lnTo>
                  <a:lnTo>
                    <a:pt x="95" y="80"/>
                  </a:lnTo>
                  <a:lnTo>
                    <a:pt x="95" y="87"/>
                  </a:lnTo>
                  <a:lnTo>
                    <a:pt x="95" y="95"/>
                  </a:lnTo>
                  <a:lnTo>
                    <a:pt x="95" y="87"/>
                  </a:lnTo>
                  <a:lnTo>
                    <a:pt x="98" y="80"/>
                  </a:lnTo>
                  <a:lnTo>
                    <a:pt x="102" y="72"/>
                  </a:lnTo>
                  <a:lnTo>
                    <a:pt x="107" y="62"/>
                  </a:lnTo>
                  <a:lnTo>
                    <a:pt x="111" y="56"/>
                  </a:lnTo>
                  <a:lnTo>
                    <a:pt x="113" y="45"/>
                  </a:lnTo>
                  <a:lnTo>
                    <a:pt x="120" y="33"/>
                  </a:lnTo>
                  <a:lnTo>
                    <a:pt x="122" y="24"/>
                  </a:lnTo>
                  <a:lnTo>
                    <a:pt x="133" y="12"/>
                  </a:lnTo>
                  <a:lnTo>
                    <a:pt x="140" y="4"/>
                  </a:lnTo>
                  <a:lnTo>
                    <a:pt x="143" y="0"/>
                  </a:lnTo>
                  <a:lnTo>
                    <a:pt x="155" y="0"/>
                  </a:lnTo>
                  <a:lnTo>
                    <a:pt x="164" y="0"/>
                  </a:lnTo>
                  <a:lnTo>
                    <a:pt x="170" y="0"/>
                  </a:lnTo>
                  <a:lnTo>
                    <a:pt x="176" y="7"/>
                  </a:lnTo>
                  <a:lnTo>
                    <a:pt x="178" y="7"/>
                  </a:lnTo>
                  <a:lnTo>
                    <a:pt x="179" y="7"/>
                  </a:lnTo>
                  <a:lnTo>
                    <a:pt x="179" y="4"/>
                  </a:lnTo>
                  <a:lnTo>
                    <a:pt x="182" y="4"/>
                  </a:lnTo>
                  <a:lnTo>
                    <a:pt x="190" y="4"/>
                  </a:lnTo>
                  <a:lnTo>
                    <a:pt x="191" y="4"/>
                  </a:lnTo>
                  <a:lnTo>
                    <a:pt x="196" y="4"/>
                  </a:lnTo>
                  <a:lnTo>
                    <a:pt x="201" y="7"/>
                  </a:lnTo>
                  <a:lnTo>
                    <a:pt x="202" y="12"/>
                  </a:lnTo>
                  <a:lnTo>
                    <a:pt x="202" y="18"/>
                  </a:lnTo>
                  <a:lnTo>
                    <a:pt x="201" y="25"/>
                  </a:lnTo>
                  <a:lnTo>
                    <a:pt x="201" y="35"/>
                  </a:lnTo>
                  <a:lnTo>
                    <a:pt x="196" y="45"/>
                  </a:lnTo>
                  <a:lnTo>
                    <a:pt x="190" y="57"/>
                  </a:lnTo>
                  <a:lnTo>
                    <a:pt x="0" y="172"/>
                  </a:lnTo>
                  <a:close/>
                </a:path>
              </a:pathLst>
            </a:custGeom>
            <a:solidFill>
              <a:srgbClr val="FFDE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3" name="Freeform 16"/>
            <p:cNvSpPr>
              <a:spLocks/>
            </p:cNvSpPr>
            <p:nvPr/>
          </p:nvSpPr>
          <p:spPr bwMode="auto">
            <a:xfrm>
              <a:off x="4646" y="2963"/>
              <a:ext cx="102" cy="86"/>
            </a:xfrm>
            <a:custGeom>
              <a:avLst/>
              <a:gdLst>
                <a:gd name="T0" fmla="*/ 0 w 202"/>
                <a:gd name="T1" fmla="*/ 1 h 172"/>
                <a:gd name="T2" fmla="*/ 0 w 202"/>
                <a:gd name="T3" fmla="*/ 1 h 172"/>
                <a:gd name="T4" fmla="*/ 0 w 202"/>
                <a:gd name="T5" fmla="*/ 1 h 172"/>
                <a:gd name="T6" fmla="*/ 0 w 202"/>
                <a:gd name="T7" fmla="*/ 1 h 172"/>
                <a:gd name="T8" fmla="*/ 0 w 202"/>
                <a:gd name="T9" fmla="*/ 1 h 172"/>
                <a:gd name="T10" fmla="*/ 1 w 202"/>
                <a:gd name="T11" fmla="*/ 1 h 172"/>
                <a:gd name="T12" fmla="*/ 1 w 202"/>
                <a:gd name="T13" fmla="*/ 1 h 172"/>
                <a:gd name="T14" fmla="*/ 1 w 202"/>
                <a:gd name="T15" fmla="*/ 1 h 172"/>
                <a:gd name="T16" fmla="*/ 1 w 202"/>
                <a:gd name="T17" fmla="*/ 1 h 172"/>
                <a:gd name="T18" fmla="*/ 1 w 202"/>
                <a:gd name="T19" fmla="*/ 1 h 172"/>
                <a:gd name="T20" fmla="*/ 1 w 202"/>
                <a:gd name="T21" fmla="*/ 1 h 172"/>
                <a:gd name="T22" fmla="*/ 1 w 202"/>
                <a:gd name="T23" fmla="*/ 1 h 172"/>
                <a:gd name="T24" fmla="*/ 1 w 202"/>
                <a:gd name="T25" fmla="*/ 1 h 172"/>
                <a:gd name="T26" fmla="*/ 1 w 202"/>
                <a:gd name="T27" fmla="*/ 1 h 172"/>
                <a:gd name="T28" fmla="*/ 1 w 202"/>
                <a:gd name="T29" fmla="*/ 1 h 172"/>
                <a:gd name="T30" fmla="*/ 1 w 202"/>
                <a:gd name="T31" fmla="*/ 1 h 172"/>
                <a:gd name="T32" fmla="*/ 1 w 202"/>
                <a:gd name="T33" fmla="*/ 1 h 172"/>
                <a:gd name="T34" fmla="*/ 1 w 202"/>
                <a:gd name="T35" fmla="*/ 1 h 172"/>
                <a:gd name="T36" fmla="*/ 1 w 202"/>
                <a:gd name="T37" fmla="*/ 1 h 172"/>
                <a:gd name="T38" fmla="*/ 1 w 202"/>
                <a:gd name="T39" fmla="*/ 1 h 172"/>
                <a:gd name="T40" fmla="*/ 1 w 202"/>
                <a:gd name="T41" fmla="*/ 1 h 172"/>
                <a:gd name="T42" fmla="*/ 1 w 202"/>
                <a:gd name="T43" fmla="*/ 1 h 172"/>
                <a:gd name="T44" fmla="*/ 1 w 202"/>
                <a:gd name="T45" fmla="*/ 1 h 172"/>
                <a:gd name="T46" fmla="*/ 1 w 202"/>
                <a:gd name="T47" fmla="*/ 1 h 172"/>
                <a:gd name="T48" fmla="*/ 1 w 202"/>
                <a:gd name="T49" fmla="*/ 1 h 172"/>
                <a:gd name="T50" fmla="*/ 1 w 202"/>
                <a:gd name="T51" fmla="*/ 1 h 172"/>
                <a:gd name="T52" fmla="*/ 1 w 202"/>
                <a:gd name="T53" fmla="*/ 1 h 172"/>
                <a:gd name="T54" fmla="*/ 1 w 202"/>
                <a:gd name="T55" fmla="*/ 1 h 172"/>
                <a:gd name="T56" fmla="*/ 1 w 202"/>
                <a:gd name="T57" fmla="*/ 1 h 172"/>
                <a:gd name="T58" fmla="*/ 1 w 202"/>
                <a:gd name="T59" fmla="*/ 1 h 172"/>
                <a:gd name="T60" fmla="*/ 1 w 202"/>
                <a:gd name="T61" fmla="*/ 1 h 172"/>
                <a:gd name="T62" fmla="*/ 1 w 202"/>
                <a:gd name="T63" fmla="*/ 1 h 172"/>
                <a:gd name="T64" fmla="*/ 1 w 202"/>
                <a:gd name="T65" fmla="*/ 1 h 172"/>
                <a:gd name="T66" fmla="*/ 1 w 202"/>
                <a:gd name="T67" fmla="*/ 1 h 172"/>
                <a:gd name="T68" fmla="*/ 1 w 202"/>
                <a:gd name="T69" fmla="*/ 1 h 172"/>
                <a:gd name="T70" fmla="*/ 1 w 202"/>
                <a:gd name="T71" fmla="*/ 1 h 172"/>
                <a:gd name="T72" fmla="*/ 1 w 202"/>
                <a:gd name="T73" fmla="*/ 1 h 172"/>
                <a:gd name="T74" fmla="*/ 1 w 202"/>
                <a:gd name="T75" fmla="*/ 1 h 172"/>
                <a:gd name="T76" fmla="*/ 1 w 202"/>
                <a:gd name="T77" fmla="*/ 1 h 172"/>
                <a:gd name="T78" fmla="*/ 1 w 202"/>
                <a:gd name="T79" fmla="*/ 1 h 172"/>
                <a:gd name="T80" fmla="*/ 1 w 202"/>
                <a:gd name="T81" fmla="*/ 1 h 172"/>
                <a:gd name="T82" fmla="*/ 1 w 202"/>
                <a:gd name="T83" fmla="*/ 1 h 172"/>
                <a:gd name="T84" fmla="*/ 1 w 202"/>
                <a:gd name="T85" fmla="*/ 0 h 172"/>
                <a:gd name="T86" fmla="*/ 1 w 202"/>
                <a:gd name="T87" fmla="*/ 0 h 172"/>
                <a:gd name="T88" fmla="*/ 1 w 202"/>
                <a:gd name="T89" fmla="*/ 0 h 172"/>
                <a:gd name="T90" fmla="*/ 1 w 202"/>
                <a:gd name="T91" fmla="*/ 0 h 172"/>
                <a:gd name="T92" fmla="*/ 1 w 202"/>
                <a:gd name="T93" fmla="*/ 1 h 172"/>
                <a:gd name="T94" fmla="*/ 1 w 202"/>
                <a:gd name="T95" fmla="*/ 1 h 172"/>
                <a:gd name="T96" fmla="*/ 1 w 202"/>
                <a:gd name="T97" fmla="*/ 1 h 172"/>
                <a:gd name="T98" fmla="*/ 1 w 202"/>
                <a:gd name="T99" fmla="*/ 1 h 172"/>
                <a:gd name="T100" fmla="*/ 1 w 202"/>
                <a:gd name="T101" fmla="*/ 1 h 172"/>
                <a:gd name="T102" fmla="*/ 1 w 202"/>
                <a:gd name="T103" fmla="*/ 1 h 172"/>
                <a:gd name="T104" fmla="*/ 1 w 202"/>
                <a:gd name="T105" fmla="*/ 1 h 172"/>
                <a:gd name="T106" fmla="*/ 1 w 202"/>
                <a:gd name="T107" fmla="*/ 1 h 172"/>
                <a:gd name="T108" fmla="*/ 1 w 202"/>
                <a:gd name="T109" fmla="*/ 1 h 172"/>
                <a:gd name="T110" fmla="*/ 1 w 202"/>
                <a:gd name="T111" fmla="*/ 1 h 172"/>
                <a:gd name="T112" fmla="*/ 1 w 202"/>
                <a:gd name="T113" fmla="*/ 1 h 172"/>
                <a:gd name="T114" fmla="*/ 1 w 202"/>
                <a:gd name="T115" fmla="*/ 1 h 172"/>
                <a:gd name="T116" fmla="*/ 1 w 202"/>
                <a:gd name="T117" fmla="*/ 1 h 172"/>
                <a:gd name="T118" fmla="*/ 1 w 202"/>
                <a:gd name="T119" fmla="*/ 1 h 172"/>
                <a:gd name="T120" fmla="*/ 1 w 202"/>
                <a:gd name="T121" fmla="*/ 1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 h="172">
                  <a:moveTo>
                    <a:pt x="0" y="172"/>
                  </a:moveTo>
                  <a:lnTo>
                    <a:pt x="0" y="167"/>
                  </a:lnTo>
                  <a:lnTo>
                    <a:pt x="0" y="164"/>
                  </a:lnTo>
                  <a:lnTo>
                    <a:pt x="0" y="157"/>
                  </a:lnTo>
                  <a:lnTo>
                    <a:pt x="0" y="149"/>
                  </a:lnTo>
                  <a:lnTo>
                    <a:pt x="4" y="140"/>
                  </a:lnTo>
                  <a:lnTo>
                    <a:pt x="7" y="130"/>
                  </a:lnTo>
                  <a:lnTo>
                    <a:pt x="10" y="115"/>
                  </a:lnTo>
                  <a:lnTo>
                    <a:pt x="10" y="104"/>
                  </a:lnTo>
                  <a:lnTo>
                    <a:pt x="16" y="80"/>
                  </a:lnTo>
                  <a:lnTo>
                    <a:pt x="16" y="68"/>
                  </a:lnTo>
                  <a:lnTo>
                    <a:pt x="22" y="59"/>
                  </a:lnTo>
                  <a:lnTo>
                    <a:pt x="24" y="48"/>
                  </a:lnTo>
                  <a:lnTo>
                    <a:pt x="27" y="42"/>
                  </a:lnTo>
                  <a:lnTo>
                    <a:pt x="31" y="39"/>
                  </a:lnTo>
                  <a:lnTo>
                    <a:pt x="36" y="33"/>
                  </a:lnTo>
                  <a:lnTo>
                    <a:pt x="40" y="33"/>
                  </a:lnTo>
                  <a:lnTo>
                    <a:pt x="50" y="35"/>
                  </a:lnTo>
                  <a:lnTo>
                    <a:pt x="50" y="39"/>
                  </a:lnTo>
                  <a:lnTo>
                    <a:pt x="56" y="39"/>
                  </a:lnTo>
                  <a:lnTo>
                    <a:pt x="62" y="39"/>
                  </a:lnTo>
                  <a:lnTo>
                    <a:pt x="65" y="45"/>
                  </a:lnTo>
                  <a:lnTo>
                    <a:pt x="72" y="47"/>
                  </a:lnTo>
                  <a:lnTo>
                    <a:pt x="75" y="48"/>
                  </a:lnTo>
                  <a:lnTo>
                    <a:pt x="77" y="56"/>
                  </a:lnTo>
                  <a:lnTo>
                    <a:pt x="83" y="59"/>
                  </a:lnTo>
                  <a:lnTo>
                    <a:pt x="86" y="62"/>
                  </a:lnTo>
                  <a:lnTo>
                    <a:pt x="89" y="68"/>
                  </a:lnTo>
                  <a:lnTo>
                    <a:pt x="93" y="75"/>
                  </a:lnTo>
                  <a:lnTo>
                    <a:pt x="95" y="80"/>
                  </a:lnTo>
                  <a:lnTo>
                    <a:pt x="95" y="87"/>
                  </a:lnTo>
                  <a:lnTo>
                    <a:pt x="95" y="95"/>
                  </a:lnTo>
                  <a:lnTo>
                    <a:pt x="95" y="87"/>
                  </a:lnTo>
                  <a:lnTo>
                    <a:pt x="98" y="80"/>
                  </a:lnTo>
                  <a:lnTo>
                    <a:pt x="102" y="72"/>
                  </a:lnTo>
                  <a:lnTo>
                    <a:pt x="107" y="62"/>
                  </a:lnTo>
                  <a:lnTo>
                    <a:pt x="111" y="56"/>
                  </a:lnTo>
                  <a:lnTo>
                    <a:pt x="113" y="45"/>
                  </a:lnTo>
                  <a:lnTo>
                    <a:pt x="120" y="33"/>
                  </a:lnTo>
                  <a:lnTo>
                    <a:pt x="122" y="24"/>
                  </a:lnTo>
                  <a:lnTo>
                    <a:pt x="133" y="12"/>
                  </a:lnTo>
                  <a:lnTo>
                    <a:pt x="140" y="4"/>
                  </a:lnTo>
                  <a:lnTo>
                    <a:pt x="143" y="0"/>
                  </a:lnTo>
                  <a:lnTo>
                    <a:pt x="155" y="0"/>
                  </a:lnTo>
                  <a:lnTo>
                    <a:pt x="164" y="0"/>
                  </a:lnTo>
                  <a:lnTo>
                    <a:pt x="170" y="0"/>
                  </a:lnTo>
                  <a:lnTo>
                    <a:pt x="176" y="7"/>
                  </a:lnTo>
                  <a:lnTo>
                    <a:pt x="178" y="7"/>
                  </a:lnTo>
                  <a:lnTo>
                    <a:pt x="179" y="7"/>
                  </a:lnTo>
                  <a:lnTo>
                    <a:pt x="179" y="4"/>
                  </a:lnTo>
                  <a:lnTo>
                    <a:pt x="182" y="4"/>
                  </a:lnTo>
                  <a:lnTo>
                    <a:pt x="190" y="4"/>
                  </a:lnTo>
                  <a:lnTo>
                    <a:pt x="191" y="4"/>
                  </a:lnTo>
                  <a:lnTo>
                    <a:pt x="196" y="4"/>
                  </a:lnTo>
                  <a:lnTo>
                    <a:pt x="201" y="7"/>
                  </a:lnTo>
                  <a:lnTo>
                    <a:pt x="202" y="12"/>
                  </a:lnTo>
                  <a:lnTo>
                    <a:pt x="202" y="18"/>
                  </a:lnTo>
                  <a:lnTo>
                    <a:pt x="201" y="25"/>
                  </a:lnTo>
                  <a:lnTo>
                    <a:pt x="201" y="35"/>
                  </a:lnTo>
                  <a:lnTo>
                    <a:pt x="196" y="45"/>
                  </a:lnTo>
                  <a:lnTo>
                    <a:pt x="190" y="57"/>
                  </a:lnTo>
                </a:path>
              </a:pathLst>
            </a:custGeom>
            <a:noFill/>
            <a:ln w="428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4" name="Freeform 17"/>
            <p:cNvSpPr>
              <a:spLocks/>
            </p:cNvSpPr>
            <p:nvPr/>
          </p:nvSpPr>
          <p:spPr bwMode="auto">
            <a:xfrm>
              <a:off x="3268" y="3175"/>
              <a:ext cx="416" cy="182"/>
            </a:xfrm>
            <a:custGeom>
              <a:avLst/>
              <a:gdLst>
                <a:gd name="T0" fmla="*/ 0 w 834"/>
                <a:gd name="T1" fmla="*/ 0 h 365"/>
                <a:gd name="T2" fmla="*/ 0 w 834"/>
                <a:gd name="T3" fmla="*/ 0 h 365"/>
                <a:gd name="T4" fmla="*/ 0 w 834"/>
                <a:gd name="T5" fmla="*/ 0 h 365"/>
                <a:gd name="T6" fmla="*/ 0 w 834"/>
                <a:gd name="T7" fmla="*/ 0 h 365"/>
                <a:gd name="T8" fmla="*/ 0 w 834"/>
                <a:gd name="T9" fmla="*/ 0 h 365"/>
                <a:gd name="T10" fmla="*/ 0 w 834"/>
                <a:gd name="T11" fmla="*/ 0 h 365"/>
                <a:gd name="T12" fmla="*/ 0 w 834"/>
                <a:gd name="T13" fmla="*/ 0 h 365"/>
                <a:gd name="T14" fmla="*/ 0 w 834"/>
                <a:gd name="T15" fmla="*/ 0 h 365"/>
                <a:gd name="T16" fmla="*/ 0 w 834"/>
                <a:gd name="T17" fmla="*/ 0 h 365"/>
                <a:gd name="T18" fmla="*/ 0 w 834"/>
                <a:gd name="T19" fmla="*/ 0 h 365"/>
                <a:gd name="T20" fmla="*/ 0 w 834"/>
                <a:gd name="T21" fmla="*/ 0 h 365"/>
                <a:gd name="T22" fmla="*/ 0 w 834"/>
                <a:gd name="T23" fmla="*/ 0 h 365"/>
                <a:gd name="T24" fmla="*/ 0 w 834"/>
                <a:gd name="T25" fmla="*/ 0 h 365"/>
                <a:gd name="T26" fmla="*/ 0 w 834"/>
                <a:gd name="T27" fmla="*/ 0 h 365"/>
                <a:gd name="T28" fmla="*/ 0 w 834"/>
                <a:gd name="T29" fmla="*/ 0 h 365"/>
                <a:gd name="T30" fmla="*/ 0 w 834"/>
                <a:gd name="T31" fmla="*/ 0 h 365"/>
                <a:gd name="T32" fmla="*/ 0 w 834"/>
                <a:gd name="T33" fmla="*/ 0 h 365"/>
                <a:gd name="T34" fmla="*/ 0 w 834"/>
                <a:gd name="T35" fmla="*/ 0 h 365"/>
                <a:gd name="T36" fmla="*/ 0 w 834"/>
                <a:gd name="T37" fmla="*/ 0 h 365"/>
                <a:gd name="T38" fmla="*/ 0 w 834"/>
                <a:gd name="T39" fmla="*/ 0 h 365"/>
                <a:gd name="T40" fmla="*/ 0 w 834"/>
                <a:gd name="T41" fmla="*/ 0 h 365"/>
                <a:gd name="T42" fmla="*/ 0 w 834"/>
                <a:gd name="T43" fmla="*/ 0 h 365"/>
                <a:gd name="T44" fmla="*/ 0 w 834"/>
                <a:gd name="T45" fmla="*/ 0 h 365"/>
                <a:gd name="T46" fmla="*/ 0 w 834"/>
                <a:gd name="T47" fmla="*/ 0 h 365"/>
                <a:gd name="T48" fmla="*/ 0 w 834"/>
                <a:gd name="T49" fmla="*/ 0 h 365"/>
                <a:gd name="T50" fmla="*/ 0 w 834"/>
                <a:gd name="T51" fmla="*/ 0 h 365"/>
                <a:gd name="T52" fmla="*/ 0 w 834"/>
                <a:gd name="T53" fmla="*/ 0 h 365"/>
                <a:gd name="T54" fmla="*/ 0 w 834"/>
                <a:gd name="T55" fmla="*/ 0 h 365"/>
                <a:gd name="T56" fmla="*/ 0 w 834"/>
                <a:gd name="T57" fmla="*/ 0 h 365"/>
                <a:gd name="T58" fmla="*/ 0 w 834"/>
                <a:gd name="T59" fmla="*/ 0 h 365"/>
                <a:gd name="T60" fmla="*/ 0 w 834"/>
                <a:gd name="T61" fmla="*/ 0 h 365"/>
                <a:gd name="T62" fmla="*/ 0 w 834"/>
                <a:gd name="T63" fmla="*/ 0 h 365"/>
                <a:gd name="T64" fmla="*/ 0 w 834"/>
                <a:gd name="T65" fmla="*/ 0 h 365"/>
                <a:gd name="T66" fmla="*/ 0 w 834"/>
                <a:gd name="T67" fmla="*/ 0 h 365"/>
                <a:gd name="T68" fmla="*/ 0 w 834"/>
                <a:gd name="T69" fmla="*/ 0 h 365"/>
                <a:gd name="T70" fmla="*/ 0 w 834"/>
                <a:gd name="T71" fmla="*/ 0 h 365"/>
                <a:gd name="T72" fmla="*/ 0 w 834"/>
                <a:gd name="T73" fmla="*/ 0 h 365"/>
                <a:gd name="T74" fmla="*/ 0 w 834"/>
                <a:gd name="T75" fmla="*/ 0 h 365"/>
                <a:gd name="T76" fmla="*/ 0 w 834"/>
                <a:gd name="T77" fmla="*/ 0 h 365"/>
                <a:gd name="T78" fmla="*/ 0 w 834"/>
                <a:gd name="T79" fmla="*/ 0 h 365"/>
                <a:gd name="T80" fmla="*/ 0 w 834"/>
                <a:gd name="T81" fmla="*/ 0 h 365"/>
                <a:gd name="T82" fmla="*/ 0 w 834"/>
                <a:gd name="T83" fmla="*/ 0 h 365"/>
                <a:gd name="T84" fmla="*/ 0 w 834"/>
                <a:gd name="T85" fmla="*/ 0 h 365"/>
                <a:gd name="T86" fmla="*/ 0 w 834"/>
                <a:gd name="T87" fmla="*/ 0 h 365"/>
                <a:gd name="T88" fmla="*/ 0 w 834"/>
                <a:gd name="T89" fmla="*/ 0 h 365"/>
                <a:gd name="T90" fmla="*/ 0 w 834"/>
                <a:gd name="T91" fmla="*/ 0 h 365"/>
                <a:gd name="T92" fmla="*/ 0 w 834"/>
                <a:gd name="T93" fmla="*/ 0 h 365"/>
                <a:gd name="T94" fmla="*/ 0 w 834"/>
                <a:gd name="T95" fmla="*/ 0 h 365"/>
                <a:gd name="T96" fmla="*/ 0 w 834"/>
                <a:gd name="T97" fmla="*/ 0 h 365"/>
                <a:gd name="T98" fmla="*/ 0 w 834"/>
                <a:gd name="T99" fmla="*/ 0 h 365"/>
                <a:gd name="T100" fmla="*/ 0 w 834"/>
                <a:gd name="T101" fmla="*/ 0 h 365"/>
                <a:gd name="T102" fmla="*/ 0 w 834"/>
                <a:gd name="T103" fmla="*/ 0 h 365"/>
                <a:gd name="T104" fmla="*/ 0 w 834"/>
                <a:gd name="T105" fmla="*/ 0 h 365"/>
                <a:gd name="T106" fmla="*/ 0 w 834"/>
                <a:gd name="T107" fmla="*/ 0 h 365"/>
                <a:gd name="T108" fmla="*/ 0 w 834"/>
                <a:gd name="T109" fmla="*/ 0 h 365"/>
                <a:gd name="T110" fmla="*/ 0 w 834"/>
                <a:gd name="T111" fmla="*/ 0 h 365"/>
                <a:gd name="T112" fmla="*/ 1 w 834"/>
                <a:gd name="T113" fmla="*/ 0 h 365"/>
                <a:gd name="T114" fmla="*/ 1 w 834"/>
                <a:gd name="T115" fmla="*/ 0 h 365"/>
                <a:gd name="T116" fmla="*/ 1 w 834"/>
                <a:gd name="T117" fmla="*/ 0 h 365"/>
                <a:gd name="T118" fmla="*/ 1 w 834"/>
                <a:gd name="T119" fmla="*/ 0 h 365"/>
                <a:gd name="T120" fmla="*/ 1 w 834"/>
                <a:gd name="T121" fmla="*/ 0 h 365"/>
                <a:gd name="T122" fmla="*/ 1 w 834"/>
                <a:gd name="T123" fmla="*/ 0 h 3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34" h="365">
                  <a:moveTo>
                    <a:pt x="801" y="116"/>
                  </a:moveTo>
                  <a:lnTo>
                    <a:pt x="425" y="116"/>
                  </a:lnTo>
                  <a:lnTo>
                    <a:pt x="422" y="116"/>
                  </a:lnTo>
                  <a:lnTo>
                    <a:pt x="417" y="111"/>
                  </a:lnTo>
                  <a:lnTo>
                    <a:pt x="417" y="102"/>
                  </a:lnTo>
                  <a:lnTo>
                    <a:pt x="410" y="95"/>
                  </a:lnTo>
                  <a:lnTo>
                    <a:pt x="402" y="84"/>
                  </a:lnTo>
                  <a:lnTo>
                    <a:pt x="394" y="72"/>
                  </a:lnTo>
                  <a:lnTo>
                    <a:pt x="384" y="60"/>
                  </a:lnTo>
                  <a:lnTo>
                    <a:pt x="375" y="48"/>
                  </a:lnTo>
                  <a:lnTo>
                    <a:pt x="366" y="34"/>
                  </a:lnTo>
                  <a:lnTo>
                    <a:pt x="351" y="19"/>
                  </a:lnTo>
                  <a:lnTo>
                    <a:pt x="340" y="13"/>
                  </a:lnTo>
                  <a:lnTo>
                    <a:pt x="328" y="7"/>
                  </a:lnTo>
                  <a:lnTo>
                    <a:pt x="316" y="1"/>
                  </a:lnTo>
                  <a:lnTo>
                    <a:pt x="304" y="0"/>
                  </a:lnTo>
                  <a:lnTo>
                    <a:pt x="293" y="0"/>
                  </a:lnTo>
                  <a:lnTo>
                    <a:pt x="283" y="7"/>
                  </a:lnTo>
                  <a:lnTo>
                    <a:pt x="272" y="10"/>
                  </a:lnTo>
                  <a:lnTo>
                    <a:pt x="265" y="19"/>
                  </a:lnTo>
                  <a:lnTo>
                    <a:pt x="256" y="27"/>
                  </a:lnTo>
                  <a:lnTo>
                    <a:pt x="242" y="34"/>
                  </a:lnTo>
                  <a:lnTo>
                    <a:pt x="230" y="39"/>
                  </a:lnTo>
                  <a:lnTo>
                    <a:pt x="207" y="57"/>
                  </a:lnTo>
                  <a:lnTo>
                    <a:pt x="197" y="63"/>
                  </a:lnTo>
                  <a:lnTo>
                    <a:pt x="188" y="67"/>
                  </a:lnTo>
                  <a:lnTo>
                    <a:pt x="180" y="72"/>
                  </a:lnTo>
                  <a:lnTo>
                    <a:pt x="169" y="72"/>
                  </a:lnTo>
                  <a:lnTo>
                    <a:pt x="162" y="78"/>
                  </a:lnTo>
                  <a:lnTo>
                    <a:pt x="153" y="81"/>
                  </a:lnTo>
                  <a:lnTo>
                    <a:pt x="147" y="81"/>
                  </a:lnTo>
                  <a:lnTo>
                    <a:pt x="144" y="81"/>
                  </a:lnTo>
                  <a:lnTo>
                    <a:pt x="142" y="78"/>
                  </a:lnTo>
                  <a:lnTo>
                    <a:pt x="136" y="78"/>
                  </a:lnTo>
                  <a:lnTo>
                    <a:pt x="130" y="78"/>
                  </a:lnTo>
                  <a:lnTo>
                    <a:pt x="123" y="81"/>
                  </a:lnTo>
                  <a:lnTo>
                    <a:pt x="120" y="84"/>
                  </a:lnTo>
                  <a:lnTo>
                    <a:pt x="111" y="86"/>
                  </a:lnTo>
                  <a:lnTo>
                    <a:pt x="105" y="95"/>
                  </a:lnTo>
                  <a:lnTo>
                    <a:pt x="97" y="98"/>
                  </a:lnTo>
                  <a:lnTo>
                    <a:pt x="94" y="102"/>
                  </a:lnTo>
                  <a:lnTo>
                    <a:pt x="94" y="111"/>
                  </a:lnTo>
                  <a:lnTo>
                    <a:pt x="91" y="116"/>
                  </a:lnTo>
                  <a:lnTo>
                    <a:pt x="91" y="123"/>
                  </a:lnTo>
                  <a:lnTo>
                    <a:pt x="94" y="129"/>
                  </a:lnTo>
                  <a:lnTo>
                    <a:pt x="94" y="132"/>
                  </a:lnTo>
                  <a:lnTo>
                    <a:pt x="100" y="138"/>
                  </a:lnTo>
                  <a:lnTo>
                    <a:pt x="118" y="138"/>
                  </a:lnTo>
                  <a:lnTo>
                    <a:pt x="127" y="143"/>
                  </a:lnTo>
                  <a:lnTo>
                    <a:pt x="142" y="143"/>
                  </a:lnTo>
                  <a:lnTo>
                    <a:pt x="148" y="143"/>
                  </a:lnTo>
                  <a:lnTo>
                    <a:pt x="153" y="143"/>
                  </a:lnTo>
                  <a:lnTo>
                    <a:pt x="148" y="143"/>
                  </a:lnTo>
                  <a:lnTo>
                    <a:pt x="142" y="143"/>
                  </a:lnTo>
                  <a:lnTo>
                    <a:pt x="135" y="143"/>
                  </a:lnTo>
                  <a:lnTo>
                    <a:pt x="120" y="146"/>
                  </a:lnTo>
                  <a:lnTo>
                    <a:pt x="105" y="146"/>
                  </a:lnTo>
                  <a:lnTo>
                    <a:pt x="59" y="154"/>
                  </a:lnTo>
                  <a:lnTo>
                    <a:pt x="46" y="154"/>
                  </a:lnTo>
                  <a:lnTo>
                    <a:pt x="32" y="154"/>
                  </a:lnTo>
                  <a:lnTo>
                    <a:pt x="17" y="154"/>
                  </a:lnTo>
                  <a:lnTo>
                    <a:pt x="12" y="154"/>
                  </a:lnTo>
                  <a:lnTo>
                    <a:pt x="8" y="154"/>
                  </a:lnTo>
                  <a:lnTo>
                    <a:pt x="8" y="157"/>
                  </a:lnTo>
                  <a:lnTo>
                    <a:pt x="8" y="160"/>
                  </a:lnTo>
                  <a:lnTo>
                    <a:pt x="6" y="164"/>
                  </a:lnTo>
                  <a:lnTo>
                    <a:pt x="0" y="166"/>
                  </a:lnTo>
                  <a:lnTo>
                    <a:pt x="0" y="175"/>
                  </a:lnTo>
                  <a:lnTo>
                    <a:pt x="0" y="178"/>
                  </a:lnTo>
                  <a:lnTo>
                    <a:pt x="0" y="185"/>
                  </a:lnTo>
                  <a:lnTo>
                    <a:pt x="0" y="193"/>
                  </a:lnTo>
                  <a:lnTo>
                    <a:pt x="0" y="202"/>
                  </a:lnTo>
                  <a:lnTo>
                    <a:pt x="6" y="209"/>
                  </a:lnTo>
                  <a:lnTo>
                    <a:pt x="12" y="215"/>
                  </a:lnTo>
                  <a:lnTo>
                    <a:pt x="17" y="220"/>
                  </a:lnTo>
                  <a:lnTo>
                    <a:pt x="32" y="228"/>
                  </a:lnTo>
                  <a:lnTo>
                    <a:pt x="46" y="234"/>
                  </a:lnTo>
                  <a:lnTo>
                    <a:pt x="59" y="238"/>
                  </a:lnTo>
                  <a:lnTo>
                    <a:pt x="77" y="246"/>
                  </a:lnTo>
                  <a:lnTo>
                    <a:pt x="91" y="250"/>
                  </a:lnTo>
                  <a:lnTo>
                    <a:pt x="105" y="258"/>
                  </a:lnTo>
                  <a:lnTo>
                    <a:pt x="120" y="268"/>
                  </a:lnTo>
                  <a:lnTo>
                    <a:pt x="132" y="277"/>
                  </a:lnTo>
                  <a:lnTo>
                    <a:pt x="147" y="294"/>
                  </a:lnTo>
                  <a:lnTo>
                    <a:pt x="169" y="314"/>
                  </a:lnTo>
                  <a:lnTo>
                    <a:pt x="185" y="324"/>
                  </a:lnTo>
                  <a:lnTo>
                    <a:pt x="195" y="339"/>
                  </a:lnTo>
                  <a:lnTo>
                    <a:pt x="206" y="347"/>
                  </a:lnTo>
                  <a:lnTo>
                    <a:pt x="218" y="353"/>
                  </a:lnTo>
                  <a:lnTo>
                    <a:pt x="236" y="363"/>
                  </a:lnTo>
                  <a:lnTo>
                    <a:pt x="248" y="365"/>
                  </a:lnTo>
                  <a:lnTo>
                    <a:pt x="265" y="365"/>
                  </a:lnTo>
                  <a:lnTo>
                    <a:pt x="283" y="363"/>
                  </a:lnTo>
                  <a:lnTo>
                    <a:pt x="293" y="356"/>
                  </a:lnTo>
                  <a:lnTo>
                    <a:pt x="311" y="353"/>
                  </a:lnTo>
                  <a:lnTo>
                    <a:pt x="323" y="347"/>
                  </a:lnTo>
                  <a:lnTo>
                    <a:pt x="340" y="339"/>
                  </a:lnTo>
                  <a:lnTo>
                    <a:pt x="349" y="332"/>
                  </a:lnTo>
                  <a:lnTo>
                    <a:pt x="361" y="324"/>
                  </a:lnTo>
                  <a:lnTo>
                    <a:pt x="373" y="317"/>
                  </a:lnTo>
                  <a:lnTo>
                    <a:pt x="381" y="314"/>
                  </a:lnTo>
                  <a:lnTo>
                    <a:pt x="394" y="309"/>
                  </a:lnTo>
                  <a:lnTo>
                    <a:pt x="400" y="305"/>
                  </a:lnTo>
                  <a:lnTo>
                    <a:pt x="410" y="294"/>
                  </a:lnTo>
                  <a:lnTo>
                    <a:pt x="417" y="294"/>
                  </a:lnTo>
                  <a:lnTo>
                    <a:pt x="426" y="291"/>
                  </a:lnTo>
                  <a:lnTo>
                    <a:pt x="431" y="288"/>
                  </a:lnTo>
                  <a:lnTo>
                    <a:pt x="438" y="288"/>
                  </a:lnTo>
                  <a:lnTo>
                    <a:pt x="446" y="291"/>
                  </a:lnTo>
                  <a:lnTo>
                    <a:pt x="458" y="291"/>
                  </a:lnTo>
                  <a:lnTo>
                    <a:pt x="476" y="291"/>
                  </a:lnTo>
                  <a:lnTo>
                    <a:pt x="499" y="291"/>
                  </a:lnTo>
                  <a:lnTo>
                    <a:pt x="526" y="294"/>
                  </a:lnTo>
                  <a:lnTo>
                    <a:pt x="556" y="294"/>
                  </a:lnTo>
                  <a:lnTo>
                    <a:pt x="594" y="294"/>
                  </a:lnTo>
                  <a:lnTo>
                    <a:pt x="625" y="294"/>
                  </a:lnTo>
                  <a:lnTo>
                    <a:pt x="659" y="294"/>
                  </a:lnTo>
                  <a:lnTo>
                    <a:pt x="692" y="294"/>
                  </a:lnTo>
                  <a:lnTo>
                    <a:pt x="728" y="294"/>
                  </a:lnTo>
                  <a:lnTo>
                    <a:pt x="757" y="297"/>
                  </a:lnTo>
                  <a:lnTo>
                    <a:pt x="780" y="300"/>
                  </a:lnTo>
                  <a:lnTo>
                    <a:pt x="805" y="300"/>
                  </a:lnTo>
                  <a:lnTo>
                    <a:pt x="825" y="305"/>
                  </a:lnTo>
                  <a:lnTo>
                    <a:pt x="834" y="305"/>
                  </a:lnTo>
                  <a:lnTo>
                    <a:pt x="801" y="116"/>
                  </a:lnTo>
                  <a:close/>
                </a:path>
              </a:pathLst>
            </a:custGeom>
            <a:solidFill>
              <a:srgbClr val="FFDEB1"/>
            </a:solidFill>
            <a:ln w="42863">
              <a:solidFill>
                <a:srgbClr val="000000"/>
              </a:solidFill>
              <a:prstDash val="solid"/>
              <a:round/>
              <a:headEnd/>
              <a:tailEnd/>
            </a:ln>
          </p:spPr>
          <p:txBody>
            <a:bodyPr/>
            <a:lstStyle/>
            <a:p>
              <a:endParaRPr lang="en-US"/>
            </a:p>
          </p:txBody>
        </p:sp>
        <p:sp>
          <p:nvSpPr>
            <p:cNvPr id="17425" name="Freeform 18"/>
            <p:cNvSpPr>
              <a:spLocks/>
            </p:cNvSpPr>
            <p:nvPr/>
          </p:nvSpPr>
          <p:spPr bwMode="auto">
            <a:xfrm>
              <a:off x="3311" y="3240"/>
              <a:ext cx="121" cy="49"/>
            </a:xfrm>
            <a:custGeom>
              <a:avLst/>
              <a:gdLst>
                <a:gd name="T0" fmla="*/ 1 w 240"/>
                <a:gd name="T1" fmla="*/ 0 h 99"/>
                <a:gd name="T2" fmla="*/ 1 w 240"/>
                <a:gd name="T3" fmla="*/ 0 h 99"/>
                <a:gd name="T4" fmla="*/ 1 w 240"/>
                <a:gd name="T5" fmla="*/ 0 h 99"/>
                <a:gd name="T6" fmla="*/ 1 w 240"/>
                <a:gd name="T7" fmla="*/ 0 h 99"/>
                <a:gd name="T8" fmla="*/ 1 w 240"/>
                <a:gd name="T9" fmla="*/ 0 h 99"/>
                <a:gd name="T10" fmla="*/ 1 w 240"/>
                <a:gd name="T11" fmla="*/ 0 h 99"/>
                <a:gd name="T12" fmla="*/ 1 w 240"/>
                <a:gd name="T13" fmla="*/ 0 h 99"/>
                <a:gd name="T14" fmla="*/ 1 w 240"/>
                <a:gd name="T15" fmla="*/ 0 h 99"/>
                <a:gd name="T16" fmla="*/ 1 w 240"/>
                <a:gd name="T17" fmla="*/ 0 h 99"/>
                <a:gd name="T18" fmla="*/ 1 w 240"/>
                <a:gd name="T19" fmla="*/ 0 h 99"/>
                <a:gd name="T20" fmla="*/ 1 w 240"/>
                <a:gd name="T21" fmla="*/ 0 h 99"/>
                <a:gd name="T22" fmla="*/ 1 w 240"/>
                <a:gd name="T23" fmla="*/ 0 h 99"/>
                <a:gd name="T24" fmla="*/ 1 w 240"/>
                <a:gd name="T25" fmla="*/ 0 h 99"/>
                <a:gd name="T26" fmla="*/ 1 w 240"/>
                <a:gd name="T27" fmla="*/ 0 h 99"/>
                <a:gd name="T28" fmla="*/ 1 w 240"/>
                <a:gd name="T29" fmla="*/ 0 h 99"/>
                <a:gd name="T30" fmla="*/ 1 w 240"/>
                <a:gd name="T31" fmla="*/ 0 h 99"/>
                <a:gd name="T32" fmla="*/ 1 w 240"/>
                <a:gd name="T33" fmla="*/ 0 h 99"/>
                <a:gd name="T34" fmla="*/ 1 w 240"/>
                <a:gd name="T35" fmla="*/ 0 h 99"/>
                <a:gd name="T36" fmla="*/ 1 w 240"/>
                <a:gd name="T37" fmla="*/ 0 h 99"/>
                <a:gd name="T38" fmla="*/ 1 w 240"/>
                <a:gd name="T39" fmla="*/ 0 h 99"/>
                <a:gd name="T40" fmla="*/ 1 w 240"/>
                <a:gd name="T41" fmla="*/ 0 h 99"/>
                <a:gd name="T42" fmla="*/ 1 w 240"/>
                <a:gd name="T43" fmla="*/ 0 h 99"/>
                <a:gd name="T44" fmla="*/ 1 w 240"/>
                <a:gd name="T45" fmla="*/ 0 h 99"/>
                <a:gd name="T46" fmla="*/ 1 w 240"/>
                <a:gd name="T47" fmla="*/ 0 h 99"/>
                <a:gd name="T48" fmla="*/ 1 w 240"/>
                <a:gd name="T49" fmla="*/ 0 h 99"/>
                <a:gd name="T50" fmla="*/ 1 w 240"/>
                <a:gd name="T51" fmla="*/ 0 h 99"/>
                <a:gd name="T52" fmla="*/ 1 w 240"/>
                <a:gd name="T53" fmla="*/ 0 h 99"/>
                <a:gd name="T54" fmla="*/ 1 w 240"/>
                <a:gd name="T55" fmla="*/ 0 h 99"/>
                <a:gd name="T56" fmla="*/ 1 w 240"/>
                <a:gd name="T57" fmla="*/ 0 h 99"/>
                <a:gd name="T58" fmla="*/ 1 w 240"/>
                <a:gd name="T59" fmla="*/ 0 h 99"/>
                <a:gd name="T60" fmla="*/ 1 w 240"/>
                <a:gd name="T61" fmla="*/ 0 h 99"/>
                <a:gd name="T62" fmla="*/ 1 w 240"/>
                <a:gd name="T63" fmla="*/ 0 h 99"/>
                <a:gd name="T64" fmla="*/ 1 w 240"/>
                <a:gd name="T65" fmla="*/ 0 h 99"/>
                <a:gd name="T66" fmla="*/ 1 w 240"/>
                <a:gd name="T67" fmla="*/ 0 h 99"/>
                <a:gd name="T68" fmla="*/ 1 w 240"/>
                <a:gd name="T69" fmla="*/ 0 h 99"/>
                <a:gd name="T70" fmla="*/ 1 w 240"/>
                <a:gd name="T71" fmla="*/ 0 h 99"/>
                <a:gd name="T72" fmla="*/ 1 w 240"/>
                <a:gd name="T73" fmla="*/ 0 h 99"/>
                <a:gd name="T74" fmla="*/ 1 w 240"/>
                <a:gd name="T75" fmla="*/ 0 h 99"/>
                <a:gd name="T76" fmla="*/ 1 w 240"/>
                <a:gd name="T77" fmla="*/ 0 h 99"/>
                <a:gd name="T78" fmla="*/ 1 w 240"/>
                <a:gd name="T79" fmla="*/ 0 h 99"/>
                <a:gd name="T80" fmla="*/ 1 w 240"/>
                <a:gd name="T81" fmla="*/ 0 h 99"/>
                <a:gd name="T82" fmla="*/ 1 w 240"/>
                <a:gd name="T83" fmla="*/ 0 h 99"/>
                <a:gd name="T84" fmla="*/ 1 w 240"/>
                <a:gd name="T85" fmla="*/ 0 h 99"/>
                <a:gd name="T86" fmla="*/ 1 w 240"/>
                <a:gd name="T87" fmla="*/ 0 h 99"/>
                <a:gd name="T88" fmla="*/ 1 w 240"/>
                <a:gd name="T89" fmla="*/ 0 h 99"/>
                <a:gd name="T90" fmla="*/ 1 w 240"/>
                <a:gd name="T91" fmla="*/ 0 h 99"/>
                <a:gd name="T92" fmla="*/ 1 w 240"/>
                <a:gd name="T93" fmla="*/ 0 h 99"/>
                <a:gd name="T94" fmla="*/ 1 w 240"/>
                <a:gd name="T95" fmla="*/ 0 h 99"/>
                <a:gd name="T96" fmla="*/ 1 w 240"/>
                <a:gd name="T97" fmla="*/ 0 h 99"/>
                <a:gd name="T98" fmla="*/ 1 w 240"/>
                <a:gd name="T99" fmla="*/ 0 h 99"/>
                <a:gd name="T100" fmla="*/ 1 w 240"/>
                <a:gd name="T101" fmla="*/ 0 h 99"/>
                <a:gd name="T102" fmla="*/ 1 w 240"/>
                <a:gd name="T103" fmla="*/ 0 h 99"/>
                <a:gd name="T104" fmla="*/ 1 w 240"/>
                <a:gd name="T105" fmla="*/ 0 h 99"/>
                <a:gd name="T106" fmla="*/ 0 w 240"/>
                <a:gd name="T107" fmla="*/ 0 h 99"/>
                <a:gd name="T108" fmla="*/ 0 w 240"/>
                <a:gd name="T109" fmla="*/ 0 h 99"/>
                <a:gd name="T110" fmla="*/ 1 w 240"/>
                <a:gd name="T111" fmla="*/ 0 h 99"/>
                <a:gd name="T112" fmla="*/ 1 w 240"/>
                <a:gd name="T113" fmla="*/ 0 h 99"/>
                <a:gd name="T114" fmla="*/ 1 w 240"/>
                <a:gd name="T115" fmla="*/ 0 h 99"/>
                <a:gd name="T116" fmla="*/ 1 w 240"/>
                <a:gd name="T117" fmla="*/ 0 h 99"/>
                <a:gd name="T118" fmla="*/ 1 w 240"/>
                <a:gd name="T119" fmla="*/ 0 h 99"/>
                <a:gd name="T120" fmla="*/ 1 w 240"/>
                <a:gd name="T121" fmla="*/ 0 h 99"/>
                <a:gd name="T122" fmla="*/ 1 w 240"/>
                <a:gd name="T123" fmla="*/ 0 h 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0" h="99">
                  <a:moveTo>
                    <a:pt x="240" y="99"/>
                  </a:moveTo>
                  <a:lnTo>
                    <a:pt x="240" y="97"/>
                  </a:lnTo>
                  <a:lnTo>
                    <a:pt x="237" y="91"/>
                  </a:lnTo>
                  <a:lnTo>
                    <a:pt x="232" y="89"/>
                  </a:lnTo>
                  <a:lnTo>
                    <a:pt x="228" y="77"/>
                  </a:lnTo>
                  <a:lnTo>
                    <a:pt x="222" y="64"/>
                  </a:lnTo>
                  <a:lnTo>
                    <a:pt x="216" y="56"/>
                  </a:lnTo>
                  <a:lnTo>
                    <a:pt x="205" y="49"/>
                  </a:lnTo>
                  <a:lnTo>
                    <a:pt x="205" y="37"/>
                  </a:lnTo>
                  <a:lnTo>
                    <a:pt x="195" y="31"/>
                  </a:lnTo>
                  <a:lnTo>
                    <a:pt x="189" y="25"/>
                  </a:lnTo>
                  <a:lnTo>
                    <a:pt x="181" y="14"/>
                  </a:lnTo>
                  <a:lnTo>
                    <a:pt x="177" y="9"/>
                  </a:lnTo>
                  <a:lnTo>
                    <a:pt x="168" y="2"/>
                  </a:lnTo>
                  <a:lnTo>
                    <a:pt x="165" y="0"/>
                  </a:lnTo>
                  <a:lnTo>
                    <a:pt x="157" y="0"/>
                  </a:lnTo>
                  <a:lnTo>
                    <a:pt x="154" y="0"/>
                  </a:lnTo>
                  <a:lnTo>
                    <a:pt x="148" y="3"/>
                  </a:lnTo>
                  <a:lnTo>
                    <a:pt x="142" y="9"/>
                  </a:lnTo>
                  <a:lnTo>
                    <a:pt x="136" y="9"/>
                  </a:lnTo>
                  <a:lnTo>
                    <a:pt x="130" y="14"/>
                  </a:lnTo>
                  <a:lnTo>
                    <a:pt x="130" y="17"/>
                  </a:lnTo>
                  <a:lnTo>
                    <a:pt x="128" y="25"/>
                  </a:lnTo>
                  <a:lnTo>
                    <a:pt x="122" y="28"/>
                  </a:lnTo>
                  <a:lnTo>
                    <a:pt x="122" y="31"/>
                  </a:lnTo>
                  <a:lnTo>
                    <a:pt x="119" y="35"/>
                  </a:lnTo>
                  <a:lnTo>
                    <a:pt x="118" y="37"/>
                  </a:lnTo>
                  <a:lnTo>
                    <a:pt x="118" y="49"/>
                  </a:lnTo>
                  <a:lnTo>
                    <a:pt x="118" y="55"/>
                  </a:lnTo>
                  <a:lnTo>
                    <a:pt x="119" y="59"/>
                  </a:lnTo>
                  <a:lnTo>
                    <a:pt x="122" y="64"/>
                  </a:lnTo>
                  <a:lnTo>
                    <a:pt x="122" y="73"/>
                  </a:lnTo>
                  <a:lnTo>
                    <a:pt x="118" y="71"/>
                  </a:lnTo>
                  <a:lnTo>
                    <a:pt x="113" y="64"/>
                  </a:lnTo>
                  <a:lnTo>
                    <a:pt x="107" y="59"/>
                  </a:lnTo>
                  <a:lnTo>
                    <a:pt x="100" y="49"/>
                  </a:lnTo>
                  <a:lnTo>
                    <a:pt x="92" y="46"/>
                  </a:lnTo>
                  <a:lnTo>
                    <a:pt x="84" y="37"/>
                  </a:lnTo>
                  <a:lnTo>
                    <a:pt x="74" y="31"/>
                  </a:lnTo>
                  <a:lnTo>
                    <a:pt x="65" y="25"/>
                  </a:lnTo>
                  <a:lnTo>
                    <a:pt x="56" y="19"/>
                  </a:lnTo>
                  <a:lnTo>
                    <a:pt x="48" y="17"/>
                  </a:lnTo>
                  <a:lnTo>
                    <a:pt x="39" y="14"/>
                  </a:lnTo>
                  <a:lnTo>
                    <a:pt x="32" y="17"/>
                  </a:lnTo>
                  <a:lnTo>
                    <a:pt x="23" y="19"/>
                  </a:lnTo>
                  <a:lnTo>
                    <a:pt x="21" y="25"/>
                  </a:lnTo>
                  <a:lnTo>
                    <a:pt x="17" y="35"/>
                  </a:lnTo>
                  <a:lnTo>
                    <a:pt x="12" y="35"/>
                  </a:lnTo>
                  <a:lnTo>
                    <a:pt x="9" y="37"/>
                  </a:lnTo>
                  <a:lnTo>
                    <a:pt x="6" y="37"/>
                  </a:lnTo>
                  <a:lnTo>
                    <a:pt x="6" y="46"/>
                  </a:lnTo>
                  <a:lnTo>
                    <a:pt x="3" y="46"/>
                  </a:lnTo>
                  <a:lnTo>
                    <a:pt x="3" y="49"/>
                  </a:lnTo>
                  <a:lnTo>
                    <a:pt x="0" y="49"/>
                  </a:lnTo>
                  <a:lnTo>
                    <a:pt x="0" y="56"/>
                  </a:lnTo>
                  <a:lnTo>
                    <a:pt x="3" y="59"/>
                  </a:lnTo>
                  <a:lnTo>
                    <a:pt x="3" y="70"/>
                  </a:lnTo>
                  <a:lnTo>
                    <a:pt x="6" y="73"/>
                  </a:lnTo>
                  <a:lnTo>
                    <a:pt x="9" y="83"/>
                  </a:lnTo>
                  <a:lnTo>
                    <a:pt x="21" y="89"/>
                  </a:lnTo>
                  <a:lnTo>
                    <a:pt x="32" y="99"/>
                  </a:lnTo>
                  <a:lnTo>
                    <a:pt x="240" y="99"/>
                  </a:lnTo>
                  <a:close/>
                </a:path>
              </a:pathLst>
            </a:custGeom>
            <a:solidFill>
              <a:srgbClr val="FFDE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6" name="Freeform 19"/>
            <p:cNvSpPr>
              <a:spLocks/>
            </p:cNvSpPr>
            <p:nvPr/>
          </p:nvSpPr>
          <p:spPr bwMode="auto">
            <a:xfrm>
              <a:off x="3311" y="3240"/>
              <a:ext cx="121" cy="49"/>
            </a:xfrm>
            <a:custGeom>
              <a:avLst/>
              <a:gdLst>
                <a:gd name="T0" fmla="*/ 1 w 240"/>
                <a:gd name="T1" fmla="*/ 0 h 99"/>
                <a:gd name="T2" fmla="*/ 1 w 240"/>
                <a:gd name="T3" fmla="*/ 0 h 99"/>
                <a:gd name="T4" fmla="*/ 1 w 240"/>
                <a:gd name="T5" fmla="*/ 0 h 99"/>
                <a:gd name="T6" fmla="*/ 1 w 240"/>
                <a:gd name="T7" fmla="*/ 0 h 99"/>
                <a:gd name="T8" fmla="*/ 1 w 240"/>
                <a:gd name="T9" fmla="*/ 0 h 99"/>
                <a:gd name="T10" fmla="*/ 1 w 240"/>
                <a:gd name="T11" fmla="*/ 0 h 99"/>
                <a:gd name="T12" fmla="*/ 1 w 240"/>
                <a:gd name="T13" fmla="*/ 0 h 99"/>
                <a:gd name="T14" fmla="*/ 1 w 240"/>
                <a:gd name="T15" fmla="*/ 0 h 99"/>
                <a:gd name="T16" fmla="*/ 1 w 240"/>
                <a:gd name="T17" fmla="*/ 0 h 99"/>
                <a:gd name="T18" fmla="*/ 1 w 240"/>
                <a:gd name="T19" fmla="*/ 0 h 99"/>
                <a:gd name="T20" fmla="*/ 1 w 240"/>
                <a:gd name="T21" fmla="*/ 0 h 99"/>
                <a:gd name="T22" fmla="*/ 1 w 240"/>
                <a:gd name="T23" fmla="*/ 0 h 99"/>
                <a:gd name="T24" fmla="*/ 1 w 240"/>
                <a:gd name="T25" fmla="*/ 0 h 99"/>
                <a:gd name="T26" fmla="*/ 1 w 240"/>
                <a:gd name="T27" fmla="*/ 0 h 99"/>
                <a:gd name="T28" fmla="*/ 1 w 240"/>
                <a:gd name="T29" fmla="*/ 0 h 99"/>
                <a:gd name="T30" fmla="*/ 1 w 240"/>
                <a:gd name="T31" fmla="*/ 0 h 99"/>
                <a:gd name="T32" fmla="*/ 1 w 240"/>
                <a:gd name="T33" fmla="*/ 0 h 99"/>
                <a:gd name="T34" fmla="*/ 1 w 240"/>
                <a:gd name="T35" fmla="*/ 0 h 99"/>
                <a:gd name="T36" fmla="*/ 1 w 240"/>
                <a:gd name="T37" fmla="*/ 0 h 99"/>
                <a:gd name="T38" fmla="*/ 1 w 240"/>
                <a:gd name="T39" fmla="*/ 0 h 99"/>
                <a:gd name="T40" fmla="*/ 1 w 240"/>
                <a:gd name="T41" fmla="*/ 0 h 99"/>
                <a:gd name="T42" fmla="*/ 1 w 240"/>
                <a:gd name="T43" fmla="*/ 0 h 99"/>
                <a:gd name="T44" fmla="*/ 1 w 240"/>
                <a:gd name="T45" fmla="*/ 0 h 99"/>
                <a:gd name="T46" fmla="*/ 1 w 240"/>
                <a:gd name="T47" fmla="*/ 0 h 99"/>
                <a:gd name="T48" fmla="*/ 1 w 240"/>
                <a:gd name="T49" fmla="*/ 0 h 99"/>
                <a:gd name="T50" fmla="*/ 1 w 240"/>
                <a:gd name="T51" fmla="*/ 0 h 99"/>
                <a:gd name="T52" fmla="*/ 1 w 240"/>
                <a:gd name="T53" fmla="*/ 0 h 99"/>
                <a:gd name="T54" fmla="*/ 1 w 240"/>
                <a:gd name="T55" fmla="*/ 0 h 99"/>
                <a:gd name="T56" fmla="*/ 1 w 240"/>
                <a:gd name="T57" fmla="*/ 0 h 99"/>
                <a:gd name="T58" fmla="*/ 1 w 240"/>
                <a:gd name="T59" fmla="*/ 0 h 99"/>
                <a:gd name="T60" fmla="*/ 1 w 240"/>
                <a:gd name="T61" fmla="*/ 0 h 99"/>
                <a:gd name="T62" fmla="*/ 1 w 240"/>
                <a:gd name="T63" fmla="*/ 0 h 99"/>
                <a:gd name="T64" fmla="*/ 1 w 240"/>
                <a:gd name="T65" fmla="*/ 0 h 99"/>
                <a:gd name="T66" fmla="*/ 1 w 240"/>
                <a:gd name="T67" fmla="*/ 0 h 99"/>
                <a:gd name="T68" fmla="*/ 1 w 240"/>
                <a:gd name="T69" fmla="*/ 0 h 99"/>
                <a:gd name="T70" fmla="*/ 1 w 240"/>
                <a:gd name="T71" fmla="*/ 0 h 99"/>
                <a:gd name="T72" fmla="*/ 1 w 240"/>
                <a:gd name="T73" fmla="*/ 0 h 99"/>
                <a:gd name="T74" fmla="*/ 1 w 240"/>
                <a:gd name="T75" fmla="*/ 0 h 99"/>
                <a:gd name="T76" fmla="*/ 1 w 240"/>
                <a:gd name="T77" fmla="*/ 0 h 99"/>
                <a:gd name="T78" fmla="*/ 1 w 240"/>
                <a:gd name="T79" fmla="*/ 0 h 99"/>
                <a:gd name="T80" fmla="*/ 1 w 240"/>
                <a:gd name="T81" fmla="*/ 0 h 99"/>
                <a:gd name="T82" fmla="*/ 1 w 240"/>
                <a:gd name="T83" fmla="*/ 0 h 99"/>
                <a:gd name="T84" fmla="*/ 1 w 240"/>
                <a:gd name="T85" fmla="*/ 0 h 99"/>
                <a:gd name="T86" fmla="*/ 1 w 240"/>
                <a:gd name="T87" fmla="*/ 0 h 99"/>
                <a:gd name="T88" fmla="*/ 1 w 240"/>
                <a:gd name="T89" fmla="*/ 0 h 99"/>
                <a:gd name="T90" fmla="*/ 1 w 240"/>
                <a:gd name="T91" fmla="*/ 0 h 99"/>
                <a:gd name="T92" fmla="*/ 1 w 240"/>
                <a:gd name="T93" fmla="*/ 0 h 99"/>
                <a:gd name="T94" fmla="*/ 1 w 240"/>
                <a:gd name="T95" fmla="*/ 0 h 99"/>
                <a:gd name="T96" fmla="*/ 1 w 240"/>
                <a:gd name="T97" fmla="*/ 0 h 99"/>
                <a:gd name="T98" fmla="*/ 1 w 240"/>
                <a:gd name="T99" fmla="*/ 0 h 99"/>
                <a:gd name="T100" fmla="*/ 1 w 240"/>
                <a:gd name="T101" fmla="*/ 0 h 99"/>
                <a:gd name="T102" fmla="*/ 1 w 240"/>
                <a:gd name="T103" fmla="*/ 0 h 99"/>
                <a:gd name="T104" fmla="*/ 1 w 240"/>
                <a:gd name="T105" fmla="*/ 0 h 99"/>
                <a:gd name="T106" fmla="*/ 0 w 240"/>
                <a:gd name="T107" fmla="*/ 0 h 99"/>
                <a:gd name="T108" fmla="*/ 0 w 240"/>
                <a:gd name="T109" fmla="*/ 0 h 99"/>
                <a:gd name="T110" fmla="*/ 1 w 240"/>
                <a:gd name="T111" fmla="*/ 0 h 99"/>
                <a:gd name="T112" fmla="*/ 1 w 240"/>
                <a:gd name="T113" fmla="*/ 0 h 99"/>
                <a:gd name="T114" fmla="*/ 1 w 240"/>
                <a:gd name="T115" fmla="*/ 0 h 99"/>
                <a:gd name="T116" fmla="*/ 1 w 240"/>
                <a:gd name="T117" fmla="*/ 0 h 99"/>
                <a:gd name="T118" fmla="*/ 1 w 240"/>
                <a:gd name="T119" fmla="*/ 0 h 99"/>
                <a:gd name="T120" fmla="*/ 1 w 240"/>
                <a:gd name="T121" fmla="*/ 0 h 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 h="99">
                  <a:moveTo>
                    <a:pt x="240" y="99"/>
                  </a:moveTo>
                  <a:lnTo>
                    <a:pt x="240" y="97"/>
                  </a:lnTo>
                  <a:lnTo>
                    <a:pt x="237" y="91"/>
                  </a:lnTo>
                  <a:lnTo>
                    <a:pt x="232" y="89"/>
                  </a:lnTo>
                  <a:lnTo>
                    <a:pt x="228" y="77"/>
                  </a:lnTo>
                  <a:lnTo>
                    <a:pt x="222" y="64"/>
                  </a:lnTo>
                  <a:lnTo>
                    <a:pt x="216" y="56"/>
                  </a:lnTo>
                  <a:lnTo>
                    <a:pt x="205" y="49"/>
                  </a:lnTo>
                  <a:lnTo>
                    <a:pt x="205" y="37"/>
                  </a:lnTo>
                  <a:lnTo>
                    <a:pt x="195" y="31"/>
                  </a:lnTo>
                  <a:lnTo>
                    <a:pt x="189" y="25"/>
                  </a:lnTo>
                  <a:lnTo>
                    <a:pt x="181" y="14"/>
                  </a:lnTo>
                  <a:lnTo>
                    <a:pt x="177" y="9"/>
                  </a:lnTo>
                  <a:lnTo>
                    <a:pt x="168" y="2"/>
                  </a:lnTo>
                  <a:lnTo>
                    <a:pt x="165" y="0"/>
                  </a:lnTo>
                  <a:lnTo>
                    <a:pt x="157" y="0"/>
                  </a:lnTo>
                  <a:lnTo>
                    <a:pt x="154" y="0"/>
                  </a:lnTo>
                  <a:lnTo>
                    <a:pt x="148" y="3"/>
                  </a:lnTo>
                  <a:lnTo>
                    <a:pt x="142" y="9"/>
                  </a:lnTo>
                  <a:lnTo>
                    <a:pt x="136" y="9"/>
                  </a:lnTo>
                  <a:lnTo>
                    <a:pt x="130" y="14"/>
                  </a:lnTo>
                  <a:lnTo>
                    <a:pt x="130" y="17"/>
                  </a:lnTo>
                  <a:lnTo>
                    <a:pt x="128" y="25"/>
                  </a:lnTo>
                  <a:lnTo>
                    <a:pt x="122" y="28"/>
                  </a:lnTo>
                  <a:lnTo>
                    <a:pt x="122" y="31"/>
                  </a:lnTo>
                  <a:lnTo>
                    <a:pt x="119" y="35"/>
                  </a:lnTo>
                  <a:lnTo>
                    <a:pt x="118" y="37"/>
                  </a:lnTo>
                  <a:lnTo>
                    <a:pt x="118" y="49"/>
                  </a:lnTo>
                  <a:lnTo>
                    <a:pt x="118" y="55"/>
                  </a:lnTo>
                  <a:lnTo>
                    <a:pt x="119" y="59"/>
                  </a:lnTo>
                  <a:lnTo>
                    <a:pt x="122" y="64"/>
                  </a:lnTo>
                  <a:lnTo>
                    <a:pt x="122" y="73"/>
                  </a:lnTo>
                  <a:lnTo>
                    <a:pt x="118" y="71"/>
                  </a:lnTo>
                  <a:lnTo>
                    <a:pt x="113" y="64"/>
                  </a:lnTo>
                  <a:lnTo>
                    <a:pt x="107" y="59"/>
                  </a:lnTo>
                  <a:lnTo>
                    <a:pt x="100" y="49"/>
                  </a:lnTo>
                  <a:lnTo>
                    <a:pt x="92" y="46"/>
                  </a:lnTo>
                  <a:lnTo>
                    <a:pt x="84" y="37"/>
                  </a:lnTo>
                  <a:lnTo>
                    <a:pt x="74" y="31"/>
                  </a:lnTo>
                  <a:lnTo>
                    <a:pt x="65" y="25"/>
                  </a:lnTo>
                  <a:lnTo>
                    <a:pt x="56" y="19"/>
                  </a:lnTo>
                  <a:lnTo>
                    <a:pt x="48" y="17"/>
                  </a:lnTo>
                  <a:lnTo>
                    <a:pt x="39" y="14"/>
                  </a:lnTo>
                  <a:lnTo>
                    <a:pt x="32" y="17"/>
                  </a:lnTo>
                  <a:lnTo>
                    <a:pt x="23" y="19"/>
                  </a:lnTo>
                  <a:lnTo>
                    <a:pt x="21" y="25"/>
                  </a:lnTo>
                  <a:lnTo>
                    <a:pt x="17" y="35"/>
                  </a:lnTo>
                  <a:lnTo>
                    <a:pt x="12" y="35"/>
                  </a:lnTo>
                  <a:lnTo>
                    <a:pt x="9" y="37"/>
                  </a:lnTo>
                  <a:lnTo>
                    <a:pt x="6" y="37"/>
                  </a:lnTo>
                  <a:lnTo>
                    <a:pt x="6" y="46"/>
                  </a:lnTo>
                  <a:lnTo>
                    <a:pt x="3" y="46"/>
                  </a:lnTo>
                  <a:lnTo>
                    <a:pt x="3" y="49"/>
                  </a:lnTo>
                  <a:lnTo>
                    <a:pt x="0" y="49"/>
                  </a:lnTo>
                  <a:lnTo>
                    <a:pt x="0" y="56"/>
                  </a:lnTo>
                  <a:lnTo>
                    <a:pt x="3" y="59"/>
                  </a:lnTo>
                  <a:lnTo>
                    <a:pt x="3" y="70"/>
                  </a:lnTo>
                  <a:lnTo>
                    <a:pt x="6" y="73"/>
                  </a:lnTo>
                  <a:lnTo>
                    <a:pt x="9" y="83"/>
                  </a:lnTo>
                  <a:lnTo>
                    <a:pt x="21" y="89"/>
                  </a:lnTo>
                  <a:lnTo>
                    <a:pt x="32" y="99"/>
                  </a:lnTo>
                </a:path>
              </a:pathLst>
            </a:custGeom>
            <a:noFill/>
            <a:ln w="428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7" name="Line 20"/>
            <p:cNvSpPr>
              <a:spLocks noChangeShapeType="1"/>
            </p:cNvSpPr>
            <p:nvPr/>
          </p:nvSpPr>
          <p:spPr bwMode="auto">
            <a:xfrm flipV="1">
              <a:off x="3826" y="2929"/>
              <a:ext cx="19" cy="51"/>
            </a:xfrm>
            <a:prstGeom prst="line">
              <a:avLst/>
            </a:prstGeom>
            <a:noFill/>
            <a:ln w="428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Freeform 21"/>
            <p:cNvSpPr>
              <a:spLocks/>
            </p:cNvSpPr>
            <p:nvPr/>
          </p:nvSpPr>
          <p:spPr bwMode="auto">
            <a:xfrm>
              <a:off x="3793" y="2672"/>
              <a:ext cx="424" cy="464"/>
            </a:xfrm>
            <a:custGeom>
              <a:avLst/>
              <a:gdLst>
                <a:gd name="T0" fmla="*/ 1 w 849"/>
                <a:gd name="T1" fmla="*/ 1 h 927"/>
                <a:gd name="T2" fmla="*/ 1 w 849"/>
                <a:gd name="T3" fmla="*/ 2 h 927"/>
                <a:gd name="T4" fmla="*/ 1 w 849"/>
                <a:gd name="T5" fmla="*/ 2 h 927"/>
                <a:gd name="T6" fmla="*/ 1 w 849"/>
                <a:gd name="T7" fmla="*/ 2 h 927"/>
                <a:gd name="T8" fmla="*/ 1 w 849"/>
                <a:gd name="T9" fmla="*/ 2 h 927"/>
                <a:gd name="T10" fmla="*/ 1 w 849"/>
                <a:gd name="T11" fmla="*/ 2 h 927"/>
                <a:gd name="T12" fmla="*/ 1 w 849"/>
                <a:gd name="T13" fmla="*/ 2 h 927"/>
                <a:gd name="T14" fmla="*/ 1 w 849"/>
                <a:gd name="T15" fmla="*/ 2 h 927"/>
                <a:gd name="T16" fmla="*/ 0 w 849"/>
                <a:gd name="T17" fmla="*/ 2 h 927"/>
                <a:gd name="T18" fmla="*/ 0 w 849"/>
                <a:gd name="T19" fmla="*/ 2 h 927"/>
                <a:gd name="T20" fmla="*/ 0 w 849"/>
                <a:gd name="T21" fmla="*/ 2 h 927"/>
                <a:gd name="T22" fmla="*/ 0 w 849"/>
                <a:gd name="T23" fmla="*/ 2 h 927"/>
                <a:gd name="T24" fmla="*/ 0 w 849"/>
                <a:gd name="T25" fmla="*/ 2 h 927"/>
                <a:gd name="T26" fmla="*/ 0 w 849"/>
                <a:gd name="T27" fmla="*/ 2 h 927"/>
                <a:gd name="T28" fmla="*/ 0 w 849"/>
                <a:gd name="T29" fmla="*/ 2 h 927"/>
                <a:gd name="T30" fmla="*/ 0 w 849"/>
                <a:gd name="T31" fmla="*/ 2 h 927"/>
                <a:gd name="T32" fmla="*/ 0 w 849"/>
                <a:gd name="T33" fmla="*/ 2 h 927"/>
                <a:gd name="T34" fmla="*/ 0 w 849"/>
                <a:gd name="T35" fmla="*/ 2 h 927"/>
                <a:gd name="T36" fmla="*/ 0 w 849"/>
                <a:gd name="T37" fmla="*/ 2 h 927"/>
                <a:gd name="T38" fmla="*/ 0 w 849"/>
                <a:gd name="T39" fmla="*/ 2 h 927"/>
                <a:gd name="T40" fmla="*/ 0 w 849"/>
                <a:gd name="T41" fmla="*/ 2 h 927"/>
                <a:gd name="T42" fmla="*/ 0 w 849"/>
                <a:gd name="T43" fmla="*/ 2 h 927"/>
                <a:gd name="T44" fmla="*/ 0 w 849"/>
                <a:gd name="T45" fmla="*/ 2 h 927"/>
                <a:gd name="T46" fmla="*/ 0 w 849"/>
                <a:gd name="T47" fmla="*/ 2 h 927"/>
                <a:gd name="T48" fmla="*/ 0 w 849"/>
                <a:gd name="T49" fmla="*/ 2 h 927"/>
                <a:gd name="T50" fmla="*/ 0 w 849"/>
                <a:gd name="T51" fmla="*/ 0 h 927"/>
                <a:gd name="T52" fmla="*/ 1 w 849"/>
                <a:gd name="T53" fmla="*/ 1 h 927"/>
                <a:gd name="T54" fmla="*/ 1 w 849"/>
                <a:gd name="T55" fmla="*/ 1 h 927"/>
                <a:gd name="T56" fmla="*/ 1 w 849"/>
                <a:gd name="T57" fmla="*/ 1 h 927"/>
                <a:gd name="T58" fmla="*/ 1 w 849"/>
                <a:gd name="T59" fmla="*/ 1 h 927"/>
                <a:gd name="T60" fmla="*/ 1 w 849"/>
                <a:gd name="T61" fmla="*/ 1 h 927"/>
                <a:gd name="T62" fmla="*/ 1 w 849"/>
                <a:gd name="T63" fmla="*/ 1 h 927"/>
                <a:gd name="T64" fmla="*/ 1 w 849"/>
                <a:gd name="T65" fmla="*/ 1 h 927"/>
                <a:gd name="T66" fmla="*/ 1 w 849"/>
                <a:gd name="T67" fmla="*/ 1 h 9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9" h="927">
                  <a:moveTo>
                    <a:pt x="801" y="418"/>
                  </a:moveTo>
                  <a:lnTo>
                    <a:pt x="849" y="506"/>
                  </a:lnTo>
                  <a:lnTo>
                    <a:pt x="823" y="590"/>
                  </a:lnTo>
                  <a:lnTo>
                    <a:pt x="823" y="640"/>
                  </a:lnTo>
                  <a:lnTo>
                    <a:pt x="805" y="682"/>
                  </a:lnTo>
                  <a:lnTo>
                    <a:pt x="783" y="720"/>
                  </a:lnTo>
                  <a:lnTo>
                    <a:pt x="758" y="755"/>
                  </a:lnTo>
                  <a:lnTo>
                    <a:pt x="734" y="784"/>
                  </a:lnTo>
                  <a:lnTo>
                    <a:pt x="706" y="806"/>
                  </a:lnTo>
                  <a:lnTo>
                    <a:pt x="678" y="833"/>
                  </a:lnTo>
                  <a:lnTo>
                    <a:pt x="651" y="855"/>
                  </a:lnTo>
                  <a:lnTo>
                    <a:pt x="619" y="870"/>
                  </a:lnTo>
                  <a:lnTo>
                    <a:pt x="595" y="883"/>
                  </a:lnTo>
                  <a:lnTo>
                    <a:pt x="568" y="898"/>
                  </a:lnTo>
                  <a:lnTo>
                    <a:pt x="545" y="906"/>
                  </a:lnTo>
                  <a:lnTo>
                    <a:pt x="517" y="916"/>
                  </a:lnTo>
                  <a:lnTo>
                    <a:pt x="491" y="919"/>
                  </a:lnTo>
                  <a:lnTo>
                    <a:pt x="474" y="927"/>
                  </a:lnTo>
                  <a:lnTo>
                    <a:pt x="459" y="927"/>
                  </a:lnTo>
                  <a:lnTo>
                    <a:pt x="447" y="927"/>
                  </a:lnTo>
                  <a:lnTo>
                    <a:pt x="434" y="927"/>
                  </a:lnTo>
                  <a:lnTo>
                    <a:pt x="413" y="919"/>
                  </a:lnTo>
                  <a:lnTo>
                    <a:pt x="390" y="907"/>
                  </a:lnTo>
                  <a:lnTo>
                    <a:pt x="364" y="898"/>
                  </a:lnTo>
                  <a:lnTo>
                    <a:pt x="334" y="883"/>
                  </a:lnTo>
                  <a:lnTo>
                    <a:pt x="308" y="862"/>
                  </a:lnTo>
                  <a:lnTo>
                    <a:pt x="280" y="842"/>
                  </a:lnTo>
                  <a:lnTo>
                    <a:pt x="245" y="824"/>
                  </a:lnTo>
                  <a:lnTo>
                    <a:pt x="213" y="803"/>
                  </a:lnTo>
                  <a:lnTo>
                    <a:pt x="180" y="782"/>
                  </a:lnTo>
                  <a:lnTo>
                    <a:pt x="156" y="761"/>
                  </a:lnTo>
                  <a:lnTo>
                    <a:pt x="129" y="744"/>
                  </a:lnTo>
                  <a:lnTo>
                    <a:pt x="108" y="726"/>
                  </a:lnTo>
                  <a:lnTo>
                    <a:pt x="89" y="717"/>
                  </a:lnTo>
                  <a:lnTo>
                    <a:pt x="77" y="708"/>
                  </a:lnTo>
                  <a:lnTo>
                    <a:pt x="65" y="698"/>
                  </a:lnTo>
                  <a:lnTo>
                    <a:pt x="61" y="695"/>
                  </a:lnTo>
                  <a:lnTo>
                    <a:pt x="58" y="687"/>
                  </a:lnTo>
                  <a:lnTo>
                    <a:pt x="58" y="685"/>
                  </a:lnTo>
                  <a:lnTo>
                    <a:pt x="58" y="678"/>
                  </a:lnTo>
                  <a:lnTo>
                    <a:pt x="58" y="661"/>
                  </a:lnTo>
                  <a:lnTo>
                    <a:pt x="58" y="652"/>
                  </a:lnTo>
                  <a:lnTo>
                    <a:pt x="61" y="645"/>
                  </a:lnTo>
                  <a:lnTo>
                    <a:pt x="61" y="639"/>
                  </a:lnTo>
                  <a:lnTo>
                    <a:pt x="64" y="631"/>
                  </a:lnTo>
                  <a:lnTo>
                    <a:pt x="65" y="628"/>
                  </a:lnTo>
                  <a:lnTo>
                    <a:pt x="65" y="622"/>
                  </a:lnTo>
                  <a:lnTo>
                    <a:pt x="67" y="622"/>
                  </a:lnTo>
                  <a:lnTo>
                    <a:pt x="67" y="616"/>
                  </a:lnTo>
                  <a:lnTo>
                    <a:pt x="0" y="513"/>
                  </a:lnTo>
                  <a:lnTo>
                    <a:pt x="47" y="432"/>
                  </a:lnTo>
                  <a:lnTo>
                    <a:pt x="233" y="0"/>
                  </a:lnTo>
                  <a:lnTo>
                    <a:pt x="647" y="48"/>
                  </a:lnTo>
                  <a:lnTo>
                    <a:pt x="647" y="51"/>
                  </a:lnTo>
                  <a:lnTo>
                    <a:pt x="657" y="59"/>
                  </a:lnTo>
                  <a:lnTo>
                    <a:pt x="663" y="72"/>
                  </a:lnTo>
                  <a:lnTo>
                    <a:pt x="674" y="92"/>
                  </a:lnTo>
                  <a:lnTo>
                    <a:pt x="690" y="116"/>
                  </a:lnTo>
                  <a:lnTo>
                    <a:pt x="704" y="140"/>
                  </a:lnTo>
                  <a:lnTo>
                    <a:pt x="719" y="165"/>
                  </a:lnTo>
                  <a:lnTo>
                    <a:pt x="737" y="199"/>
                  </a:lnTo>
                  <a:lnTo>
                    <a:pt x="754" y="229"/>
                  </a:lnTo>
                  <a:lnTo>
                    <a:pt x="764" y="258"/>
                  </a:lnTo>
                  <a:lnTo>
                    <a:pt x="783" y="290"/>
                  </a:lnTo>
                  <a:lnTo>
                    <a:pt x="790" y="317"/>
                  </a:lnTo>
                  <a:lnTo>
                    <a:pt x="798" y="349"/>
                  </a:lnTo>
                  <a:lnTo>
                    <a:pt x="805" y="377"/>
                  </a:lnTo>
                  <a:lnTo>
                    <a:pt x="805" y="397"/>
                  </a:lnTo>
                  <a:lnTo>
                    <a:pt x="801" y="418"/>
                  </a:lnTo>
                  <a:close/>
                </a:path>
              </a:pathLst>
            </a:custGeom>
            <a:solidFill>
              <a:srgbClr val="FFDEB1"/>
            </a:solidFill>
            <a:ln w="14288">
              <a:solidFill>
                <a:schemeClr val="tx1"/>
              </a:solidFill>
              <a:prstDash val="solid"/>
              <a:round/>
              <a:headEnd/>
              <a:tailEnd/>
            </a:ln>
          </p:spPr>
          <p:txBody>
            <a:bodyPr/>
            <a:lstStyle/>
            <a:p>
              <a:endParaRPr lang="en-US"/>
            </a:p>
          </p:txBody>
        </p:sp>
        <p:sp>
          <p:nvSpPr>
            <p:cNvPr id="17429" name="Freeform 22"/>
            <p:cNvSpPr>
              <a:spLocks/>
            </p:cNvSpPr>
            <p:nvPr/>
          </p:nvSpPr>
          <p:spPr bwMode="auto">
            <a:xfrm>
              <a:off x="3698" y="3121"/>
              <a:ext cx="707" cy="705"/>
            </a:xfrm>
            <a:custGeom>
              <a:avLst/>
              <a:gdLst>
                <a:gd name="T0" fmla="*/ 0 w 1415"/>
                <a:gd name="T1" fmla="*/ 1 h 1409"/>
                <a:gd name="T2" fmla="*/ 0 w 1415"/>
                <a:gd name="T3" fmla="*/ 1 h 1409"/>
                <a:gd name="T4" fmla="*/ 0 w 1415"/>
                <a:gd name="T5" fmla="*/ 1 h 1409"/>
                <a:gd name="T6" fmla="*/ 0 w 1415"/>
                <a:gd name="T7" fmla="*/ 1 h 1409"/>
                <a:gd name="T8" fmla="*/ 0 w 1415"/>
                <a:gd name="T9" fmla="*/ 1 h 1409"/>
                <a:gd name="T10" fmla="*/ 1 w 1415"/>
                <a:gd name="T11" fmla="*/ 1 h 1409"/>
                <a:gd name="T12" fmla="*/ 1 w 1415"/>
                <a:gd name="T13" fmla="*/ 1 h 1409"/>
                <a:gd name="T14" fmla="*/ 1 w 1415"/>
                <a:gd name="T15" fmla="*/ 1 h 1409"/>
                <a:gd name="T16" fmla="*/ 1 w 1415"/>
                <a:gd name="T17" fmla="*/ 1 h 1409"/>
                <a:gd name="T18" fmla="*/ 1 w 1415"/>
                <a:gd name="T19" fmla="*/ 1 h 1409"/>
                <a:gd name="T20" fmla="*/ 1 w 1415"/>
                <a:gd name="T21" fmla="*/ 1 h 1409"/>
                <a:gd name="T22" fmla="*/ 1 w 1415"/>
                <a:gd name="T23" fmla="*/ 1 h 1409"/>
                <a:gd name="T24" fmla="*/ 2 w 1415"/>
                <a:gd name="T25" fmla="*/ 1 h 1409"/>
                <a:gd name="T26" fmla="*/ 2 w 1415"/>
                <a:gd name="T27" fmla="*/ 1 h 1409"/>
                <a:gd name="T28" fmla="*/ 2 w 1415"/>
                <a:gd name="T29" fmla="*/ 1 h 1409"/>
                <a:gd name="T30" fmla="*/ 2 w 1415"/>
                <a:gd name="T31" fmla="*/ 0 h 1409"/>
                <a:gd name="T32" fmla="*/ 2 w 1415"/>
                <a:gd name="T33" fmla="*/ 1 h 1409"/>
                <a:gd name="T34" fmla="*/ 2 w 1415"/>
                <a:gd name="T35" fmla="*/ 1 h 1409"/>
                <a:gd name="T36" fmla="*/ 2 w 1415"/>
                <a:gd name="T37" fmla="*/ 1 h 1409"/>
                <a:gd name="T38" fmla="*/ 2 w 1415"/>
                <a:gd name="T39" fmla="*/ 1 h 1409"/>
                <a:gd name="T40" fmla="*/ 1 w 1415"/>
                <a:gd name="T41" fmla="*/ 2 h 1409"/>
                <a:gd name="T42" fmla="*/ 1 w 1415"/>
                <a:gd name="T43" fmla="*/ 2 h 1409"/>
                <a:gd name="T44" fmla="*/ 1 w 1415"/>
                <a:gd name="T45" fmla="*/ 2 h 1409"/>
                <a:gd name="T46" fmla="*/ 2 w 1415"/>
                <a:gd name="T47" fmla="*/ 2 h 1409"/>
                <a:gd name="T48" fmla="*/ 2 w 1415"/>
                <a:gd name="T49" fmla="*/ 2 h 1409"/>
                <a:gd name="T50" fmla="*/ 2 w 1415"/>
                <a:gd name="T51" fmla="*/ 2 h 1409"/>
                <a:gd name="T52" fmla="*/ 2 w 1415"/>
                <a:gd name="T53" fmla="*/ 2 h 1409"/>
                <a:gd name="T54" fmla="*/ 2 w 1415"/>
                <a:gd name="T55" fmla="*/ 3 h 1409"/>
                <a:gd name="T56" fmla="*/ 2 w 1415"/>
                <a:gd name="T57" fmla="*/ 3 h 1409"/>
                <a:gd name="T58" fmla="*/ 1 w 1415"/>
                <a:gd name="T59" fmla="*/ 3 h 1409"/>
                <a:gd name="T60" fmla="*/ 1 w 1415"/>
                <a:gd name="T61" fmla="*/ 3 h 1409"/>
                <a:gd name="T62" fmla="*/ 1 w 1415"/>
                <a:gd name="T63" fmla="*/ 3 h 1409"/>
                <a:gd name="T64" fmla="*/ 1 w 1415"/>
                <a:gd name="T65" fmla="*/ 3 h 1409"/>
                <a:gd name="T66" fmla="*/ 1 w 1415"/>
                <a:gd name="T67" fmla="*/ 3 h 1409"/>
                <a:gd name="T68" fmla="*/ 1 w 1415"/>
                <a:gd name="T69" fmla="*/ 3 h 1409"/>
                <a:gd name="T70" fmla="*/ 1 w 1415"/>
                <a:gd name="T71" fmla="*/ 3 h 1409"/>
                <a:gd name="T72" fmla="*/ 1 w 1415"/>
                <a:gd name="T73" fmla="*/ 3 h 1409"/>
                <a:gd name="T74" fmla="*/ 1 w 1415"/>
                <a:gd name="T75" fmla="*/ 3 h 1409"/>
                <a:gd name="T76" fmla="*/ 0 w 1415"/>
                <a:gd name="T77" fmla="*/ 3 h 1409"/>
                <a:gd name="T78" fmla="*/ 0 w 1415"/>
                <a:gd name="T79" fmla="*/ 3 h 1409"/>
                <a:gd name="T80" fmla="*/ 0 w 1415"/>
                <a:gd name="T81" fmla="*/ 3 h 1409"/>
                <a:gd name="T82" fmla="*/ 0 w 1415"/>
                <a:gd name="T83" fmla="*/ 2 h 1409"/>
                <a:gd name="T84" fmla="*/ 0 w 1415"/>
                <a:gd name="T85" fmla="*/ 2 h 1409"/>
                <a:gd name="T86" fmla="*/ 0 w 1415"/>
                <a:gd name="T87" fmla="*/ 2 h 1409"/>
                <a:gd name="T88" fmla="*/ 0 w 1415"/>
                <a:gd name="T89" fmla="*/ 2 h 1409"/>
                <a:gd name="T90" fmla="*/ 0 w 1415"/>
                <a:gd name="T91" fmla="*/ 2 h 1409"/>
                <a:gd name="T92" fmla="*/ 0 w 1415"/>
                <a:gd name="T93" fmla="*/ 2 h 1409"/>
                <a:gd name="T94" fmla="*/ 0 w 1415"/>
                <a:gd name="T95" fmla="*/ 1 h 1409"/>
                <a:gd name="T96" fmla="*/ 0 w 1415"/>
                <a:gd name="T97" fmla="*/ 1 h 1409"/>
                <a:gd name="T98" fmla="*/ 0 w 1415"/>
                <a:gd name="T99" fmla="*/ 1 h 1409"/>
                <a:gd name="T100" fmla="*/ 0 w 1415"/>
                <a:gd name="T101" fmla="*/ 1 h 1409"/>
                <a:gd name="T102" fmla="*/ 0 w 1415"/>
                <a:gd name="T103" fmla="*/ 1 h 14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15" h="1409">
                  <a:moveTo>
                    <a:pt x="12" y="210"/>
                  </a:moveTo>
                  <a:lnTo>
                    <a:pt x="15" y="210"/>
                  </a:lnTo>
                  <a:lnTo>
                    <a:pt x="27" y="210"/>
                  </a:lnTo>
                  <a:lnTo>
                    <a:pt x="51" y="209"/>
                  </a:lnTo>
                  <a:lnTo>
                    <a:pt x="77" y="209"/>
                  </a:lnTo>
                  <a:lnTo>
                    <a:pt x="113" y="206"/>
                  </a:lnTo>
                  <a:lnTo>
                    <a:pt x="151" y="206"/>
                  </a:lnTo>
                  <a:lnTo>
                    <a:pt x="192" y="203"/>
                  </a:lnTo>
                  <a:lnTo>
                    <a:pt x="237" y="203"/>
                  </a:lnTo>
                  <a:lnTo>
                    <a:pt x="279" y="203"/>
                  </a:lnTo>
                  <a:lnTo>
                    <a:pt x="325" y="203"/>
                  </a:lnTo>
                  <a:lnTo>
                    <a:pt x="367" y="203"/>
                  </a:lnTo>
                  <a:lnTo>
                    <a:pt x="406" y="203"/>
                  </a:lnTo>
                  <a:lnTo>
                    <a:pt x="449" y="203"/>
                  </a:lnTo>
                  <a:lnTo>
                    <a:pt x="479" y="203"/>
                  </a:lnTo>
                  <a:lnTo>
                    <a:pt x="506" y="209"/>
                  </a:lnTo>
                  <a:lnTo>
                    <a:pt x="532" y="210"/>
                  </a:lnTo>
                  <a:lnTo>
                    <a:pt x="553" y="210"/>
                  </a:lnTo>
                  <a:lnTo>
                    <a:pt x="577" y="213"/>
                  </a:lnTo>
                  <a:lnTo>
                    <a:pt x="601" y="213"/>
                  </a:lnTo>
                  <a:lnTo>
                    <a:pt x="631" y="210"/>
                  </a:lnTo>
                  <a:lnTo>
                    <a:pt x="664" y="210"/>
                  </a:lnTo>
                  <a:lnTo>
                    <a:pt x="701" y="209"/>
                  </a:lnTo>
                  <a:lnTo>
                    <a:pt x="767" y="206"/>
                  </a:lnTo>
                  <a:lnTo>
                    <a:pt x="799" y="203"/>
                  </a:lnTo>
                  <a:lnTo>
                    <a:pt x="834" y="203"/>
                  </a:lnTo>
                  <a:lnTo>
                    <a:pt x="864" y="203"/>
                  </a:lnTo>
                  <a:lnTo>
                    <a:pt x="894" y="197"/>
                  </a:lnTo>
                  <a:lnTo>
                    <a:pt x="915" y="194"/>
                  </a:lnTo>
                  <a:lnTo>
                    <a:pt x="936" y="194"/>
                  </a:lnTo>
                  <a:lnTo>
                    <a:pt x="947" y="194"/>
                  </a:lnTo>
                  <a:lnTo>
                    <a:pt x="954" y="203"/>
                  </a:lnTo>
                  <a:lnTo>
                    <a:pt x="962" y="203"/>
                  </a:lnTo>
                  <a:lnTo>
                    <a:pt x="973" y="197"/>
                  </a:lnTo>
                  <a:lnTo>
                    <a:pt x="980" y="197"/>
                  </a:lnTo>
                  <a:lnTo>
                    <a:pt x="995" y="194"/>
                  </a:lnTo>
                  <a:lnTo>
                    <a:pt x="1009" y="192"/>
                  </a:lnTo>
                  <a:lnTo>
                    <a:pt x="1024" y="189"/>
                  </a:lnTo>
                  <a:lnTo>
                    <a:pt x="1043" y="180"/>
                  </a:lnTo>
                  <a:lnTo>
                    <a:pt x="1066" y="175"/>
                  </a:lnTo>
                  <a:lnTo>
                    <a:pt x="1089" y="165"/>
                  </a:lnTo>
                  <a:lnTo>
                    <a:pt x="1117" y="148"/>
                  </a:lnTo>
                  <a:lnTo>
                    <a:pt x="1146" y="135"/>
                  </a:lnTo>
                  <a:lnTo>
                    <a:pt x="1176" y="115"/>
                  </a:lnTo>
                  <a:lnTo>
                    <a:pt x="1210" y="92"/>
                  </a:lnTo>
                  <a:lnTo>
                    <a:pt x="1241" y="65"/>
                  </a:lnTo>
                  <a:lnTo>
                    <a:pt x="1284" y="34"/>
                  </a:lnTo>
                  <a:lnTo>
                    <a:pt x="1321" y="0"/>
                  </a:lnTo>
                  <a:lnTo>
                    <a:pt x="1415" y="210"/>
                  </a:lnTo>
                  <a:lnTo>
                    <a:pt x="1410" y="216"/>
                  </a:lnTo>
                  <a:lnTo>
                    <a:pt x="1395" y="224"/>
                  </a:lnTo>
                  <a:lnTo>
                    <a:pt x="1379" y="237"/>
                  </a:lnTo>
                  <a:lnTo>
                    <a:pt x="1352" y="262"/>
                  </a:lnTo>
                  <a:lnTo>
                    <a:pt x="1321" y="283"/>
                  </a:lnTo>
                  <a:lnTo>
                    <a:pt x="1285" y="310"/>
                  </a:lnTo>
                  <a:lnTo>
                    <a:pt x="1249" y="336"/>
                  </a:lnTo>
                  <a:lnTo>
                    <a:pt x="1210" y="366"/>
                  </a:lnTo>
                  <a:lnTo>
                    <a:pt x="1170" y="396"/>
                  </a:lnTo>
                  <a:lnTo>
                    <a:pt x="1137" y="425"/>
                  </a:lnTo>
                  <a:lnTo>
                    <a:pt x="1099" y="455"/>
                  </a:lnTo>
                  <a:lnTo>
                    <a:pt x="1066" y="482"/>
                  </a:lnTo>
                  <a:lnTo>
                    <a:pt x="1039" y="506"/>
                  </a:lnTo>
                  <a:lnTo>
                    <a:pt x="1013" y="529"/>
                  </a:lnTo>
                  <a:lnTo>
                    <a:pt x="997" y="545"/>
                  </a:lnTo>
                  <a:lnTo>
                    <a:pt x="991" y="557"/>
                  </a:lnTo>
                  <a:lnTo>
                    <a:pt x="988" y="568"/>
                  </a:lnTo>
                  <a:lnTo>
                    <a:pt x="995" y="579"/>
                  </a:lnTo>
                  <a:lnTo>
                    <a:pt x="1004" y="598"/>
                  </a:lnTo>
                  <a:lnTo>
                    <a:pt x="1012" y="613"/>
                  </a:lnTo>
                  <a:lnTo>
                    <a:pt x="1024" y="639"/>
                  </a:lnTo>
                  <a:lnTo>
                    <a:pt x="1039" y="660"/>
                  </a:lnTo>
                  <a:lnTo>
                    <a:pt x="1050" y="684"/>
                  </a:lnTo>
                  <a:lnTo>
                    <a:pt x="1062" y="713"/>
                  </a:lnTo>
                  <a:lnTo>
                    <a:pt x="1080" y="745"/>
                  </a:lnTo>
                  <a:lnTo>
                    <a:pt x="1089" y="775"/>
                  </a:lnTo>
                  <a:lnTo>
                    <a:pt x="1108" y="808"/>
                  </a:lnTo>
                  <a:lnTo>
                    <a:pt x="1117" y="849"/>
                  </a:lnTo>
                  <a:lnTo>
                    <a:pt x="1128" y="884"/>
                  </a:lnTo>
                  <a:lnTo>
                    <a:pt x="1133" y="920"/>
                  </a:lnTo>
                  <a:lnTo>
                    <a:pt x="1133" y="959"/>
                  </a:lnTo>
                  <a:lnTo>
                    <a:pt x="1133" y="1001"/>
                  </a:lnTo>
                  <a:lnTo>
                    <a:pt x="1128" y="1041"/>
                  </a:lnTo>
                  <a:lnTo>
                    <a:pt x="1113" y="1078"/>
                  </a:lnTo>
                  <a:lnTo>
                    <a:pt x="1099" y="1118"/>
                  </a:lnTo>
                  <a:lnTo>
                    <a:pt x="1078" y="1152"/>
                  </a:lnTo>
                  <a:lnTo>
                    <a:pt x="1054" y="1190"/>
                  </a:lnTo>
                  <a:lnTo>
                    <a:pt x="1024" y="1223"/>
                  </a:lnTo>
                  <a:lnTo>
                    <a:pt x="995" y="1257"/>
                  </a:lnTo>
                  <a:lnTo>
                    <a:pt x="962" y="1282"/>
                  </a:lnTo>
                  <a:lnTo>
                    <a:pt x="927" y="1311"/>
                  </a:lnTo>
                  <a:lnTo>
                    <a:pt x="894" y="1337"/>
                  </a:lnTo>
                  <a:lnTo>
                    <a:pt x="858" y="1359"/>
                  </a:lnTo>
                  <a:lnTo>
                    <a:pt x="825" y="1374"/>
                  </a:lnTo>
                  <a:lnTo>
                    <a:pt x="796" y="1386"/>
                  </a:lnTo>
                  <a:lnTo>
                    <a:pt x="767" y="1398"/>
                  </a:lnTo>
                  <a:lnTo>
                    <a:pt x="741" y="1408"/>
                  </a:lnTo>
                  <a:lnTo>
                    <a:pt x="722" y="1409"/>
                  </a:lnTo>
                  <a:lnTo>
                    <a:pt x="705" y="1409"/>
                  </a:lnTo>
                  <a:lnTo>
                    <a:pt x="695" y="1403"/>
                  </a:lnTo>
                  <a:lnTo>
                    <a:pt x="680" y="1403"/>
                  </a:lnTo>
                  <a:lnTo>
                    <a:pt x="674" y="1403"/>
                  </a:lnTo>
                  <a:lnTo>
                    <a:pt x="672" y="1403"/>
                  </a:lnTo>
                  <a:lnTo>
                    <a:pt x="671" y="1403"/>
                  </a:lnTo>
                  <a:lnTo>
                    <a:pt x="674" y="1403"/>
                  </a:lnTo>
                  <a:lnTo>
                    <a:pt x="677" y="1408"/>
                  </a:lnTo>
                  <a:lnTo>
                    <a:pt x="680" y="1408"/>
                  </a:lnTo>
                  <a:lnTo>
                    <a:pt x="681" y="1409"/>
                  </a:lnTo>
                  <a:lnTo>
                    <a:pt x="692" y="1409"/>
                  </a:lnTo>
                  <a:lnTo>
                    <a:pt x="696" y="1409"/>
                  </a:lnTo>
                  <a:lnTo>
                    <a:pt x="699" y="1409"/>
                  </a:lnTo>
                  <a:lnTo>
                    <a:pt x="692" y="1409"/>
                  </a:lnTo>
                  <a:lnTo>
                    <a:pt x="652" y="1401"/>
                  </a:lnTo>
                  <a:lnTo>
                    <a:pt x="624" y="1397"/>
                  </a:lnTo>
                  <a:lnTo>
                    <a:pt x="590" y="1386"/>
                  </a:lnTo>
                  <a:lnTo>
                    <a:pt x="553" y="1374"/>
                  </a:lnTo>
                  <a:lnTo>
                    <a:pt x="509" y="1359"/>
                  </a:lnTo>
                  <a:lnTo>
                    <a:pt x="470" y="1337"/>
                  </a:lnTo>
                  <a:lnTo>
                    <a:pt x="423" y="1311"/>
                  </a:lnTo>
                  <a:lnTo>
                    <a:pt x="384" y="1282"/>
                  </a:lnTo>
                  <a:lnTo>
                    <a:pt x="346" y="1243"/>
                  </a:lnTo>
                  <a:lnTo>
                    <a:pt x="307" y="1204"/>
                  </a:lnTo>
                  <a:lnTo>
                    <a:pt x="276" y="1158"/>
                  </a:lnTo>
                  <a:lnTo>
                    <a:pt x="248" y="1107"/>
                  </a:lnTo>
                  <a:lnTo>
                    <a:pt x="233" y="1044"/>
                  </a:lnTo>
                  <a:lnTo>
                    <a:pt x="219" y="977"/>
                  </a:lnTo>
                  <a:lnTo>
                    <a:pt x="219" y="974"/>
                  </a:lnTo>
                  <a:lnTo>
                    <a:pt x="221" y="965"/>
                  </a:lnTo>
                  <a:lnTo>
                    <a:pt x="221" y="949"/>
                  </a:lnTo>
                  <a:lnTo>
                    <a:pt x="227" y="930"/>
                  </a:lnTo>
                  <a:lnTo>
                    <a:pt x="228" y="911"/>
                  </a:lnTo>
                  <a:lnTo>
                    <a:pt x="231" y="884"/>
                  </a:lnTo>
                  <a:lnTo>
                    <a:pt x="237" y="853"/>
                  </a:lnTo>
                  <a:lnTo>
                    <a:pt x="242" y="820"/>
                  </a:lnTo>
                  <a:lnTo>
                    <a:pt x="243" y="790"/>
                  </a:lnTo>
                  <a:lnTo>
                    <a:pt x="251" y="749"/>
                  </a:lnTo>
                  <a:lnTo>
                    <a:pt x="257" y="713"/>
                  </a:lnTo>
                  <a:lnTo>
                    <a:pt x="270" y="680"/>
                  </a:lnTo>
                  <a:lnTo>
                    <a:pt x="276" y="642"/>
                  </a:lnTo>
                  <a:lnTo>
                    <a:pt x="291" y="610"/>
                  </a:lnTo>
                  <a:lnTo>
                    <a:pt x="301" y="577"/>
                  </a:lnTo>
                  <a:lnTo>
                    <a:pt x="319" y="545"/>
                  </a:lnTo>
                  <a:lnTo>
                    <a:pt x="0" y="413"/>
                  </a:lnTo>
                  <a:lnTo>
                    <a:pt x="0" y="408"/>
                  </a:lnTo>
                  <a:lnTo>
                    <a:pt x="0" y="402"/>
                  </a:lnTo>
                  <a:lnTo>
                    <a:pt x="0" y="391"/>
                  </a:lnTo>
                  <a:lnTo>
                    <a:pt x="3" y="378"/>
                  </a:lnTo>
                  <a:lnTo>
                    <a:pt x="9" y="364"/>
                  </a:lnTo>
                  <a:lnTo>
                    <a:pt x="12" y="346"/>
                  </a:lnTo>
                  <a:lnTo>
                    <a:pt x="12" y="326"/>
                  </a:lnTo>
                  <a:lnTo>
                    <a:pt x="12" y="310"/>
                  </a:lnTo>
                  <a:lnTo>
                    <a:pt x="15" y="293"/>
                  </a:lnTo>
                  <a:lnTo>
                    <a:pt x="18" y="274"/>
                  </a:lnTo>
                  <a:lnTo>
                    <a:pt x="18" y="256"/>
                  </a:lnTo>
                  <a:lnTo>
                    <a:pt x="18" y="243"/>
                  </a:lnTo>
                  <a:lnTo>
                    <a:pt x="18" y="227"/>
                  </a:lnTo>
                  <a:lnTo>
                    <a:pt x="15" y="219"/>
                  </a:lnTo>
                  <a:lnTo>
                    <a:pt x="15" y="213"/>
                  </a:lnTo>
                  <a:lnTo>
                    <a:pt x="12" y="210"/>
                  </a:lnTo>
                  <a:close/>
                </a:path>
              </a:pathLst>
            </a:custGeom>
            <a:solidFill>
              <a:srgbClr val="FFFFFF"/>
            </a:solidFill>
            <a:ln w="42863">
              <a:solidFill>
                <a:srgbClr val="000000"/>
              </a:solidFill>
              <a:prstDash val="solid"/>
              <a:round/>
              <a:headEnd/>
              <a:tailEnd/>
            </a:ln>
          </p:spPr>
          <p:txBody>
            <a:bodyPr/>
            <a:lstStyle/>
            <a:p>
              <a:endParaRPr lang="en-US"/>
            </a:p>
          </p:txBody>
        </p:sp>
        <p:sp>
          <p:nvSpPr>
            <p:cNvPr id="17430" name="Freeform 23"/>
            <p:cNvSpPr>
              <a:spLocks/>
            </p:cNvSpPr>
            <p:nvPr/>
          </p:nvSpPr>
          <p:spPr bwMode="auto">
            <a:xfrm>
              <a:off x="3933" y="3184"/>
              <a:ext cx="224" cy="179"/>
            </a:xfrm>
            <a:custGeom>
              <a:avLst/>
              <a:gdLst>
                <a:gd name="T0" fmla="*/ 1 w 448"/>
                <a:gd name="T1" fmla="*/ 1 h 358"/>
                <a:gd name="T2" fmla="*/ 1 w 448"/>
                <a:gd name="T3" fmla="*/ 1 h 358"/>
                <a:gd name="T4" fmla="*/ 0 w 448"/>
                <a:gd name="T5" fmla="*/ 1 h 358"/>
                <a:gd name="T6" fmla="*/ 1 w 448"/>
                <a:gd name="T7" fmla="*/ 1 h 358"/>
                <a:gd name="T8" fmla="*/ 1 w 448"/>
                <a:gd name="T9" fmla="*/ 1 h 358"/>
                <a:gd name="T10" fmla="*/ 1 w 448"/>
                <a:gd name="T11" fmla="*/ 1 h 358"/>
                <a:gd name="T12" fmla="*/ 1 w 448"/>
                <a:gd name="T13" fmla="*/ 1 h 358"/>
                <a:gd name="T14" fmla="*/ 1 w 448"/>
                <a:gd name="T15" fmla="*/ 0 h 358"/>
                <a:gd name="T16" fmla="*/ 1 w 448"/>
                <a:gd name="T17" fmla="*/ 1 h 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8" h="358">
                  <a:moveTo>
                    <a:pt x="120" y="13"/>
                  </a:moveTo>
                  <a:lnTo>
                    <a:pt x="84" y="21"/>
                  </a:lnTo>
                  <a:lnTo>
                    <a:pt x="0" y="358"/>
                  </a:lnTo>
                  <a:lnTo>
                    <a:pt x="110" y="210"/>
                  </a:lnTo>
                  <a:lnTo>
                    <a:pt x="229" y="345"/>
                  </a:lnTo>
                  <a:lnTo>
                    <a:pt x="318" y="146"/>
                  </a:lnTo>
                  <a:lnTo>
                    <a:pt x="448" y="210"/>
                  </a:lnTo>
                  <a:lnTo>
                    <a:pt x="265" y="0"/>
                  </a:lnTo>
                  <a:lnTo>
                    <a:pt x="120" y="13"/>
                  </a:lnTo>
                  <a:close/>
                </a:path>
              </a:pathLst>
            </a:custGeom>
            <a:solidFill>
              <a:srgbClr val="FFFFFF"/>
            </a:solidFill>
            <a:ln w="42863">
              <a:solidFill>
                <a:srgbClr val="000000"/>
              </a:solidFill>
              <a:prstDash val="solid"/>
              <a:round/>
              <a:headEnd/>
              <a:tailEnd/>
            </a:ln>
          </p:spPr>
          <p:txBody>
            <a:bodyPr/>
            <a:lstStyle/>
            <a:p>
              <a:endParaRPr lang="en-US"/>
            </a:p>
          </p:txBody>
        </p:sp>
        <p:sp>
          <p:nvSpPr>
            <p:cNvPr id="17431" name="Freeform 24"/>
            <p:cNvSpPr>
              <a:spLocks/>
            </p:cNvSpPr>
            <p:nvPr/>
          </p:nvSpPr>
          <p:spPr bwMode="auto">
            <a:xfrm>
              <a:off x="3999" y="3136"/>
              <a:ext cx="60" cy="221"/>
            </a:xfrm>
            <a:custGeom>
              <a:avLst/>
              <a:gdLst>
                <a:gd name="T0" fmla="*/ 0 w 121"/>
                <a:gd name="T1" fmla="*/ 0 h 442"/>
                <a:gd name="T2" fmla="*/ 0 w 121"/>
                <a:gd name="T3" fmla="*/ 1 h 442"/>
                <a:gd name="T4" fmla="*/ 0 w 121"/>
                <a:gd name="T5" fmla="*/ 1 h 442"/>
                <a:gd name="T6" fmla="*/ 0 w 121"/>
                <a:gd name="T7" fmla="*/ 1 h 442"/>
                <a:gd name="T8" fmla="*/ 0 w 121"/>
                <a:gd name="T9" fmla="*/ 0 h 442"/>
                <a:gd name="T10" fmla="*/ 0 w 121"/>
                <a:gd name="T11" fmla="*/ 0 h 4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 h="442">
                  <a:moveTo>
                    <a:pt x="0" y="0"/>
                  </a:moveTo>
                  <a:lnTo>
                    <a:pt x="14" y="233"/>
                  </a:lnTo>
                  <a:lnTo>
                    <a:pt x="98" y="442"/>
                  </a:lnTo>
                  <a:lnTo>
                    <a:pt x="121" y="233"/>
                  </a:lnTo>
                  <a:lnTo>
                    <a:pt x="121" y="0"/>
                  </a:lnTo>
                  <a:lnTo>
                    <a:pt x="0" y="0"/>
                  </a:lnTo>
                  <a:close/>
                </a:path>
              </a:pathLst>
            </a:custGeom>
            <a:solidFill>
              <a:srgbClr val="FFDEB1"/>
            </a:solidFill>
            <a:ln w="42863">
              <a:solidFill>
                <a:srgbClr val="000000"/>
              </a:solidFill>
              <a:prstDash val="solid"/>
              <a:round/>
              <a:headEnd/>
              <a:tailEnd/>
            </a:ln>
          </p:spPr>
          <p:txBody>
            <a:bodyPr/>
            <a:lstStyle/>
            <a:p>
              <a:endParaRPr lang="en-US"/>
            </a:p>
          </p:txBody>
        </p:sp>
        <p:sp>
          <p:nvSpPr>
            <p:cNvPr id="17432" name="Freeform 25"/>
            <p:cNvSpPr>
              <a:spLocks/>
            </p:cNvSpPr>
            <p:nvPr/>
          </p:nvSpPr>
          <p:spPr bwMode="auto">
            <a:xfrm>
              <a:off x="3593" y="3721"/>
              <a:ext cx="889" cy="480"/>
            </a:xfrm>
            <a:custGeom>
              <a:avLst/>
              <a:gdLst>
                <a:gd name="T0" fmla="*/ 3 w 1777"/>
                <a:gd name="T1" fmla="*/ 1 h 960"/>
                <a:gd name="T2" fmla="*/ 3 w 1777"/>
                <a:gd name="T3" fmla="*/ 1 h 960"/>
                <a:gd name="T4" fmla="*/ 3 w 1777"/>
                <a:gd name="T5" fmla="*/ 1 h 960"/>
                <a:gd name="T6" fmla="*/ 3 w 1777"/>
                <a:gd name="T7" fmla="*/ 1 h 960"/>
                <a:gd name="T8" fmla="*/ 3 w 1777"/>
                <a:gd name="T9" fmla="*/ 2 h 960"/>
                <a:gd name="T10" fmla="*/ 3 w 1777"/>
                <a:gd name="T11" fmla="*/ 2 h 960"/>
                <a:gd name="T12" fmla="*/ 3 w 1777"/>
                <a:gd name="T13" fmla="*/ 2 h 960"/>
                <a:gd name="T14" fmla="*/ 3 w 1777"/>
                <a:gd name="T15" fmla="*/ 2 h 960"/>
                <a:gd name="T16" fmla="*/ 3 w 1777"/>
                <a:gd name="T17" fmla="*/ 2 h 960"/>
                <a:gd name="T18" fmla="*/ 3 w 1777"/>
                <a:gd name="T19" fmla="*/ 2 h 960"/>
                <a:gd name="T20" fmla="*/ 4 w 1777"/>
                <a:gd name="T21" fmla="*/ 2 h 960"/>
                <a:gd name="T22" fmla="*/ 4 w 1777"/>
                <a:gd name="T23" fmla="*/ 2 h 960"/>
                <a:gd name="T24" fmla="*/ 4 w 1777"/>
                <a:gd name="T25" fmla="*/ 2 h 960"/>
                <a:gd name="T26" fmla="*/ 4 w 1777"/>
                <a:gd name="T27" fmla="*/ 2 h 960"/>
                <a:gd name="T28" fmla="*/ 4 w 1777"/>
                <a:gd name="T29" fmla="*/ 2 h 960"/>
                <a:gd name="T30" fmla="*/ 3 w 1777"/>
                <a:gd name="T31" fmla="*/ 2 h 960"/>
                <a:gd name="T32" fmla="*/ 3 w 1777"/>
                <a:gd name="T33" fmla="*/ 2 h 960"/>
                <a:gd name="T34" fmla="*/ 3 w 1777"/>
                <a:gd name="T35" fmla="*/ 2 h 960"/>
                <a:gd name="T36" fmla="*/ 2 w 1777"/>
                <a:gd name="T37" fmla="*/ 2 h 960"/>
                <a:gd name="T38" fmla="*/ 2 w 1777"/>
                <a:gd name="T39" fmla="*/ 2 h 960"/>
                <a:gd name="T40" fmla="*/ 2 w 1777"/>
                <a:gd name="T41" fmla="*/ 2 h 960"/>
                <a:gd name="T42" fmla="*/ 2 w 1777"/>
                <a:gd name="T43" fmla="*/ 2 h 960"/>
                <a:gd name="T44" fmla="*/ 2 w 1777"/>
                <a:gd name="T45" fmla="*/ 2 h 960"/>
                <a:gd name="T46" fmla="*/ 2 w 1777"/>
                <a:gd name="T47" fmla="*/ 2 h 960"/>
                <a:gd name="T48" fmla="*/ 2 w 1777"/>
                <a:gd name="T49" fmla="*/ 1 h 960"/>
                <a:gd name="T50" fmla="*/ 2 w 1777"/>
                <a:gd name="T51" fmla="*/ 1 h 960"/>
                <a:gd name="T52" fmla="*/ 2 w 1777"/>
                <a:gd name="T53" fmla="*/ 1 h 960"/>
                <a:gd name="T54" fmla="*/ 2 w 1777"/>
                <a:gd name="T55" fmla="*/ 1 h 960"/>
                <a:gd name="T56" fmla="*/ 2 w 1777"/>
                <a:gd name="T57" fmla="*/ 1 h 960"/>
                <a:gd name="T58" fmla="*/ 2 w 1777"/>
                <a:gd name="T59" fmla="*/ 1 h 960"/>
                <a:gd name="T60" fmla="*/ 2 w 1777"/>
                <a:gd name="T61" fmla="*/ 1 h 960"/>
                <a:gd name="T62" fmla="*/ 2 w 1777"/>
                <a:gd name="T63" fmla="*/ 2 h 960"/>
                <a:gd name="T64" fmla="*/ 2 w 1777"/>
                <a:gd name="T65" fmla="*/ 2 h 960"/>
                <a:gd name="T66" fmla="*/ 2 w 1777"/>
                <a:gd name="T67" fmla="*/ 2 h 960"/>
                <a:gd name="T68" fmla="*/ 2 w 1777"/>
                <a:gd name="T69" fmla="*/ 2 h 960"/>
                <a:gd name="T70" fmla="*/ 2 w 1777"/>
                <a:gd name="T71" fmla="*/ 2 h 960"/>
                <a:gd name="T72" fmla="*/ 2 w 1777"/>
                <a:gd name="T73" fmla="*/ 2 h 960"/>
                <a:gd name="T74" fmla="*/ 1 w 1777"/>
                <a:gd name="T75" fmla="*/ 2 h 960"/>
                <a:gd name="T76" fmla="*/ 1 w 1777"/>
                <a:gd name="T77" fmla="*/ 2 h 960"/>
                <a:gd name="T78" fmla="*/ 1 w 1777"/>
                <a:gd name="T79" fmla="*/ 2 h 960"/>
                <a:gd name="T80" fmla="*/ 1 w 1777"/>
                <a:gd name="T81" fmla="*/ 2 h 960"/>
                <a:gd name="T82" fmla="*/ 1 w 1777"/>
                <a:gd name="T83" fmla="*/ 2 h 960"/>
                <a:gd name="T84" fmla="*/ 0 w 1777"/>
                <a:gd name="T85" fmla="*/ 2 h 960"/>
                <a:gd name="T86" fmla="*/ 1 w 1777"/>
                <a:gd name="T87" fmla="*/ 2 h 960"/>
                <a:gd name="T88" fmla="*/ 1 w 1777"/>
                <a:gd name="T89" fmla="*/ 2 h 960"/>
                <a:gd name="T90" fmla="*/ 1 w 1777"/>
                <a:gd name="T91" fmla="*/ 2 h 960"/>
                <a:gd name="T92" fmla="*/ 2 w 1777"/>
                <a:gd name="T93" fmla="*/ 2 h 960"/>
                <a:gd name="T94" fmla="*/ 2 w 1777"/>
                <a:gd name="T95" fmla="*/ 2 h 960"/>
                <a:gd name="T96" fmla="*/ 2 w 1777"/>
                <a:gd name="T97" fmla="*/ 2 h 960"/>
                <a:gd name="T98" fmla="*/ 2 w 1777"/>
                <a:gd name="T99" fmla="*/ 2 h 960"/>
                <a:gd name="T100" fmla="*/ 2 w 1777"/>
                <a:gd name="T101" fmla="*/ 1 h 960"/>
                <a:gd name="T102" fmla="*/ 2 w 1777"/>
                <a:gd name="T103" fmla="*/ 1 h 960"/>
                <a:gd name="T104" fmla="*/ 2 w 1777"/>
                <a:gd name="T105" fmla="*/ 1 h 960"/>
                <a:gd name="T106" fmla="*/ 2 w 1777"/>
                <a:gd name="T107" fmla="*/ 1 h 960"/>
                <a:gd name="T108" fmla="*/ 2 w 1777"/>
                <a:gd name="T109" fmla="*/ 0 h 9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77" h="960">
                  <a:moveTo>
                    <a:pt x="1249" y="0"/>
                  </a:moveTo>
                  <a:lnTo>
                    <a:pt x="1249" y="3"/>
                  </a:lnTo>
                  <a:lnTo>
                    <a:pt x="1240" y="21"/>
                  </a:lnTo>
                  <a:lnTo>
                    <a:pt x="1231" y="42"/>
                  </a:lnTo>
                  <a:lnTo>
                    <a:pt x="1222" y="66"/>
                  </a:lnTo>
                  <a:lnTo>
                    <a:pt x="1207" y="93"/>
                  </a:lnTo>
                  <a:lnTo>
                    <a:pt x="1192" y="134"/>
                  </a:lnTo>
                  <a:lnTo>
                    <a:pt x="1176" y="173"/>
                  </a:lnTo>
                  <a:lnTo>
                    <a:pt x="1161" y="211"/>
                  </a:lnTo>
                  <a:lnTo>
                    <a:pt x="1146" y="252"/>
                  </a:lnTo>
                  <a:lnTo>
                    <a:pt x="1131" y="296"/>
                  </a:lnTo>
                  <a:lnTo>
                    <a:pt x="1119" y="336"/>
                  </a:lnTo>
                  <a:lnTo>
                    <a:pt x="1109" y="376"/>
                  </a:lnTo>
                  <a:lnTo>
                    <a:pt x="1098" y="409"/>
                  </a:lnTo>
                  <a:lnTo>
                    <a:pt x="1093" y="442"/>
                  </a:lnTo>
                  <a:lnTo>
                    <a:pt x="1090" y="474"/>
                  </a:lnTo>
                  <a:lnTo>
                    <a:pt x="1095" y="495"/>
                  </a:lnTo>
                  <a:lnTo>
                    <a:pt x="1098" y="498"/>
                  </a:lnTo>
                  <a:lnTo>
                    <a:pt x="1102" y="505"/>
                  </a:lnTo>
                  <a:lnTo>
                    <a:pt x="1106" y="516"/>
                  </a:lnTo>
                  <a:lnTo>
                    <a:pt x="1112" y="530"/>
                  </a:lnTo>
                  <a:lnTo>
                    <a:pt x="1119" y="537"/>
                  </a:lnTo>
                  <a:lnTo>
                    <a:pt x="1128" y="554"/>
                  </a:lnTo>
                  <a:lnTo>
                    <a:pt x="1134" y="569"/>
                  </a:lnTo>
                  <a:lnTo>
                    <a:pt x="1145" y="581"/>
                  </a:lnTo>
                  <a:lnTo>
                    <a:pt x="1148" y="596"/>
                  </a:lnTo>
                  <a:lnTo>
                    <a:pt x="1154" y="611"/>
                  </a:lnTo>
                  <a:lnTo>
                    <a:pt x="1164" y="619"/>
                  </a:lnTo>
                  <a:lnTo>
                    <a:pt x="1172" y="628"/>
                  </a:lnTo>
                  <a:lnTo>
                    <a:pt x="1176" y="638"/>
                  </a:lnTo>
                  <a:lnTo>
                    <a:pt x="1183" y="643"/>
                  </a:lnTo>
                  <a:lnTo>
                    <a:pt x="1187" y="650"/>
                  </a:lnTo>
                  <a:lnTo>
                    <a:pt x="1190" y="650"/>
                  </a:lnTo>
                  <a:lnTo>
                    <a:pt x="1195" y="650"/>
                  </a:lnTo>
                  <a:lnTo>
                    <a:pt x="1214" y="647"/>
                  </a:lnTo>
                  <a:lnTo>
                    <a:pt x="1241" y="643"/>
                  </a:lnTo>
                  <a:lnTo>
                    <a:pt x="1272" y="638"/>
                  </a:lnTo>
                  <a:lnTo>
                    <a:pt x="1318" y="635"/>
                  </a:lnTo>
                  <a:lnTo>
                    <a:pt x="1362" y="628"/>
                  </a:lnTo>
                  <a:lnTo>
                    <a:pt x="1408" y="628"/>
                  </a:lnTo>
                  <a:lnTo>
                    <a:pt x="1462" y="628"/>
                  </a:lnTo>
                  <a:lnTo>
                    <a:pt x="1513" y="635"/>
                  </a:lnTo>
                  <a:lnTo>
                    <a:pt x="1566" y="643"/>
                  </a:lnTo>
                  <a:lnTo>
                    <a:pt x="1611" y="659"/>
                  </a:lnTo>
                  <a:lnTo>
                    <a:pt x="1660" y="684"/>
                  </a:lnTo>
                  <a:lnTo>
                    <a:pt x="1697" y="715"/>
                  </a:lnTo>
                  <a:lnTo>
                    <a:pt x="1734" y="755"/>
                  </a:lnTo>
                  <a:lnTo>
                    <a:pt x="1758" y="809"/>
                  </a:lnTo>
                  <a:lnTo>
                    <a:pt x="1777" y="863"/>
                  </a:lnTo>
                  <a:lnTo>
                    <a:pt x="1777" y="868"/>
                  </a:lnTo>
                  <a:lnTo>
                    <a:pt x="1777" y="872"/>
                  </a:lnTo>
                  <a:lnTo>
                    <a:pt x="1776" y="883"/>
                  </a:lnTo>
                  <a:lnTo>
                    <a:pt x="1767" y="890"/>
                  </a:lnTo>
                  <a:lnTo>
                    <a:pt x="1761" y="903"/>
                  </a:lnTo>
                  <a:lnTo>
                    <a:pt x="1750" y="910"/>
                  </a:lnTo>
                  <a:lnTo>
                    <a:pt x="1734" y="922"/>
                  </a:lnTo>
                  <a:lnTo>
                    <a:pt x="1716" y="930"/>
                  </a:lnTo>
                  <a:lnTo>
                    <a:pt x="1693" y="939"/>
                  </a:lnTo>
                  <a:lnTo>
                    <a:pt x="1660" y="954"/>
                  </a:lnTo>
                  <a:lnTo>
                    <a:pt x="1625" y="955"/>
                  </a:lnTo>
                  <a:lnTo>
                    <a:pt x="1580" y="960"/>
                  </a:lnTo>
                  <a:lnTo>
                    <a:pt x="1531" y="960"/>
                  </a:lnTo>
                  <a:lnTo>
                    <a:pt x="1468" y="960"/>
                  </a:lnTo>
                  <a:lnTo>
                    <a:pt x="1403" y="960"/>
                  </a:lnTo>
                  <a:lnTo>
                    <a:pt x="1382" y="960"/>
                  </a:lnTo>
                  <a:lnTo>
                    <a:pt x="1367" y="960"/>
                  </a:lnTo>
                  <a:lnTo>
                    <a:pt x="1338" y="960"/>
                  </a:lnTo>
                  <a:lnTo>
                    <a:pt x="1309" y="955"/>
                  </a:lnTo>
                  <a:lnTo>
                    <a:pt x="1282" y="955"/>
                  </a:lnTo>
                  <a:lnTo>
                    <a:pt x="1241" y="954"/>
                  </a:lnTo>
                  <a:lnTo>
                    <a:pt x="1205" y="951"/>
                  </a:lnTo>
                  <a:lnTo>
                    <a:pt x="1164" y="939"/>
                  </a:lnTo>
                  <a:lnTo>
                    <a:pt x="1128" y="933"/>
                  </a:lnTo>
                  <a:lnTo>
                    <a:pt x="1089" y="925"/>
                  </a:lnTo>
                  <a:lnTo>
                    <a:pt x="1057" y="915"/>
                  </a:lnTo>
                  <a:lnTo>
                    <a:pt x="1019" y="903"/>
                  </a:lnTo>
                  <a:lnTo>
                    <a:pt x="991" y="887"/>
                  </a:lnTo>
                  <a:lnTo>
                    <a:pt x="968" y="869"/>
                  </a:lnTo>
                  <a:lnTo>
                    <a:pt x="951" y="848"/>
                  </a:lnTo>
                  <a:lnTo>
                    <a:pt x="951" y="839"/>
                  </a:lnTo>
                  <a:lnTo>
                    <a:pt x="951" y="827"/>
                  </a:lnTo>
                  <a:lnTo>
                    <a:pt x="958" y="810"/>
                  </a:lnTo>
                  <a:lnTo>
                    <a:pt x="958" y="789"/>
                  </a:lnTo>
                  <a:lnTo>
                    <a:pt x="961" y="770"/>
                  </a:lnTo>
                  <a:lnTo>
                    <a:pt x="964" y="746"/>
                  </a:lnTo>
                  <a:lnTo>
                    <a:pt x="964" y="717"/>
                  </a:lnTo>
                  <a:lnTo>
                    <a:pt x="968" y="694"/>
                  </a:lnTo>
                  <a:lnTo>
                    <a:pt x="971" y="669"/>
                  </a:lnTo>
                  <a:lnTo>
                    <a:pt x="973" y="641"/>
                  </a:lnTo>
                  <a:lnTo>
                    <a:pt x="977" y="616"/>
                  </a:lnTo>
                  <a:lnTo>
                    <a:pt x="980" y="593"/>
                  </a:lnTo>
                  <a:lnTo>
                    <a:pt x="982" y="570"/>
                  </a:lnTo>
                  <a:lnTo>
                    <a:pt x="986" y="555"/>
                  </a:lnTo>
                  <a:lnTo>
                    <a:pt x="991" y="542"/>
                  </a:lnTo>
                  <a:lnTo>
                    <a:pt x="991" y="531"/>
                  </a:lnTo>
                  <a:lnTo>
                    <a:pt x="986" y="516"/>
                  </a:lnTo>
                  <a:lnTo>
                    <a:pt x="982" y="504"/>
                  </a:lnTo>
                  <a:lnTo>
                    <a:pt x="980" y="489"/>
                  </a:lnTo>
                  <a:lnTo>
                    <a:pt x="977" y="477"/>
                  </a:lnTo>
                  <a:lnTo>
                    <a:pt x="971" y="465"/>
                  </a:lnTo>
                  <a:lnTo>
                    <a:pt x="968" y="450"/>
                  </a:lnTo>
                  <a:lnTo>
                    <a:pt x="961" y="433"/>
                  </a:lnTo>
                  <a:lnTo>
                    <a:pt x="958" y="424"/>
                  </a:lnTo>
                  <a:lnTo>
                    <a:pt x="951" y="413"/>
                  </a:lnTo>
                  <a:lnTo>
                    <a:pt x="945" y="406"/>
                  </a:lnTo>
                  <a:lnTo>
                    <a:pt x="941" y="391"/>
                  </a:lnTo>
                  <a:lnTo>
                    <a:pt x="933" y="388"/>
                  </a:lnTo>
                  <a:lnTo>
                    <a:pt x="927" y="376"/>
                  </a:lnTo>
                  <a:lnTo>
                    <a:pt x="918" y="376"/>
                  </a:lnTo>
                  <a:lnTo>
                    <a:pt x="917" y="371"/>
                  </a:lnTo>
                  <a:lnTo>
                    <a:pt x="847" y="371"/>
                  </a:lnTo>
                  <a:lnTo>
                    <a:pt x="843" y="376"/>
                  </a:lnTo>
                  <a:lnTo>
                    <a:pt x="841" y="376"/>
                  </a:lnTo>
                  <a:lnTo>
                    <a:pt x="837" y="388"/>
                  </a:lnTo>
                  <a:lnTo>
                    <a:pt x="834" y="391"/>
                  </a:lnTo>
                  <a:lnTo>
                    <a:pt x="826" y="406"/>
                  </a:lnTo>
                  <a:lnTo>
                    <a:pt x="822" y="413"/>
                  </a:lnTo>
                  <a:lnTo>
                    <a:pt x="813" y="424"/>
                  </a:lnTo>
                  <a:lnTo>
                    <a:pt x="811" y="433"/>
                  </a:lnTo>
                  <a:lnTo>
                    <a:pt x="805" y="450"/>
                  </a:lnTo>
                  <a:lnTo>
                    <a:pt x="800" y="465"/>
                  </a:lnTo>
                  <a:lnTo>
                    <a:pt x="799" y="477"/>
                  </a:lnTo>
                  <a:lnTo>
                    <a:pt x="794" y="489"/>
                  </a:lnTo>
                  <a:lnTo>
                    <a:pt x="790" y="504"/>
                  </a:lnTo>
                  <a:lnTo>
                    <a:pt x="790" y="516"/>
                  </a:lnTo>
                  <a:lnTo>
                    <a:pt x="790" y="531"/>
                  </a:lnTo>
                  <a:lnTo>
                    <a:pt x="790" y="542"/>
                  </a:lnTo>
                  <a:lnTo>
                    <a:pt x="790" y="555"/>
                  </a:lnTo>
                  <a:lnTo>
                    <a:pt x="790" y="570"/>
                  </a:lnTo>
                  <a:lnTo>
                    <a:pt x="790" y="593"/>
                  </a:lnTo>
                  <a:lnTo>
                    <a:pt x="790" y="616"/>
                  </a:lnTo>
                  <a:lnTo>
                    <a:pt x="794" y="641"/>
                  </a:lnTo>
                  <a:lnTo>
                    <a:pt x="799" y="669"/>
                  </a:lnTo>
                  <a:lnTo>
                    <a:pt x="805" y="717"/>
                  </a:lnTo>
                  <a:lnTo>
                    <a:pt x="805" y="746"/>
                  </a:lnTo>
                  <a:lnTo>
                    <a:pt x="811" y="770"/>
                  </a:lnTo>
                  <a:lnTo>
                    <a:pt x="813" y="789"/>
                  </a:lnTo>
                  <a:lnTo>
                    <a:pt x="813" y="810"/>
                  </a:lnTo>
                  <a:lnTo>
                    <a:pt x="817" y="827"/>
                  </a:lnTo>
                  <a:lnTo>
                    <a:pt x="822" y="839"/>
                  </a:lnTo>
                  <a:lnTo>
                    <a:pt x="822" y="848"/>
                  </a:lnTo>
                  <a:lnTo>
                    <a:pt x="825" y="848"/>
                  </a:lnTo>
                  <a:lnTo>
                    <a:pt x="805" y="869"/>
                  </a:lnTo>
                  <a:lnTo>
                    <a:pt x="782" y="887"/>
                  </a:lnTo>
                  <a:lnTo>
                    <a:pt x="757" y="903"/>
                  </a:lnTo>
                  <a:lnTo>
                    <a:pt x="723" y="915"/>
                  </a:lnTo>
                  <a:lnTo>
                    <a:pt x="686" y="925"/>
                  </a:lnTo>
                  <a:lnTo>
                    <a:pt x="651" y="933"/>
                  </a:lnTo>
                  <a:lnTo>
                    <a:pt x="613" y="939"/>
                  </a:lnTo>
                  <a:lnTo>
                    <a:pt x="571" y="951"/>
                  </a:lnTo>
                  <a:lnTo>
                    <a:pt x="535" y="954"/>
                  </a:lnTo>
                  <a:lnTo>
                    <a:pt x="498" y="955"/>
                  </a:lnTo>
                  <a:lnTo>
                    <a:pt x="464" y="955"/>
                  </a:lnTo>
                  <a:lnTo>
                    <a:pt x="431" y="960"/>
                  </a:lnTo>
                  <a:lnTo>
                    <a:pt x="414" y="960"/>
                  </a:lnTo>
                  <a:lnTo>
                    <a:pt x="393" y="960"/>
                  </a:lnTo>
                  <a:lnTo>
                    <a:pt x="375" y="960"/>
                  </a:lnTo>
                  <a:lnTo>
                    <a:pt x="302" y="960"/>
                  </a:lnTo>
                  <a:lnTo>
                    <a:pt x="245" y="960"/>
                  </a:lnTo>
                  <a:lnTo>
                    <a:pt x="192" y="960"/>
                  </a:lnTo>
                  <a:lnTo>
                    <a:pt x="147" y="955"/>
                  </a:lnTo>
                  <a:lnTo>
                    <a:pt x="110" y="954"/>
                  </a:lnTo>
                  <a:lnTo>
                    <a:pt x="79" y="939"/>
                  </a:lnTo>
                  <a:lnTo>
                    <a:pt x="55" y="930"/>
                  </a:lnTo>
                  <a:lnTo>
                    <a:pt x="35" y="922"/>
                  </a:lnTo>
                  <a:lnTo>
                    <a:pt x="21" y="910"/>
                  </a:lnTo>
                  <a:lnTo>
                    <a:pt x="9" y="903"/>
                  </a:lnTo>
                  <a:lnTo>
                    <a:pt x="2" y="890"/>
                  </a:lnTo>
                  <a:lnTo>
                    <a:pt x="0" y="883"/>
                  </a:lnTo>
                  <a:lnTo>
                    <a:pt x="0" y="872"/>
                  </a:lnTo>
                  <a:lnTo>
                    <a:pt x="0" y="868"/>
                  </a:lnTo>
                  <a:lnTo>
                    <a:pt x="0" y="863"/>
                  </a:lnTo>
                  <a:lnTo>
                    <a:pt x="17" y="809"/>
                  </a:lnTo>
                  <a:lnTo>
                    <a:pt x="39" y="755"/>
                  </a:lnTo>
                  <a:lnTo>
                    <a:pt x="73" y="715"/>
                  </a:lnTo>
                  <a:lnTo>
                    <a:pt x="110" y="684"/>
                  </a:lnTo>
                  <a:lnTo>
                    <a:pt x="154" y="659"/>
                  </a:lnTo>
                  <a:lnTo>
                    <a:pt x="201" y="643"/>
                  </a:lnTo>
                  <a:lnTo>
                    <a:pt x="252" y="635"/>
                  </a:lnTo>
                  <a:lnTo>
                    <a:pt x="302" y="628"/>
                  </a:lnTo>
                  <a:lnTo>
                    <a:pt x="357" y="628"/>
                  </a:lnTo>
                  <a:lnTo>
                    <a:pt x="405" y="628"/>
                  </a:lnTo>
                  <a:lnTo>
                    <a:pt x="453" y="635"/>
                  </a:lnTo>
                  <a:lnTo>
                    <a:pt x="489" y="638"/>
                  </a:lnTo>
                  <a:lnTo>
                    <a:pt x="529" y="643"/>
                  </a:lnTo>
                  <a:lnTo>
                    <a:pt x="556" y="647"/>
                  </a:lnTo>
                  <a:lnTo>
                    <a:pt x="577" y="650"/>
                  </a:lnTo>
                  <a:lnTo>
                    <a:pt x="585" y="650"/>
                  </a:lnTo>
                  <a:lnTo>
                    <a:pt x="588" y="650"/>
                  </a:lnTo>
                  <a:lnTo>
                    <a:pt x="594" y="643"/>
                  </a:lnTo>
                  <a:lnTo>
                    <a:pt x="598" y="638"/>
                  </a:lnTo>
                  <a:lnTo>
                    <a:pt x="606" y="628"/>
                  </a:lnTo>
                  <a:lnTo>
                    <a:pt x="613" y="619"/>
                  </a:lnTo>
                  <a:lnTo>
                    <a:pt x="616" y="611"/>
                  </a:lnTo>
                  <a:lnTo>
                    <a:pt x="627" y="596"/>
                  </a:lnTo>
                  <a:lnTo>
                    <a:pt x="633" y="581"/>
                  </a:lnTo>
                  <a:lnTo>
                    <a:pt x="639" y="569"/>
                  </a:lnTo>
                  <a:lnTo>
                    <a:pt x="645" y="554"/>
                  </a:lnTo>
                  <a:lnTo>
                    <a:pt x="651" y="537"/>
                  </a:lnTo>
                  <a:lnTo>
                    <a:pt x="659" y="530"/>
                  </a:lnTo>
                  <a:lnTo>
                    <a:pt x="662" y="516"/>
                  </a:lnTo>
                  <a:lnTo>
                    <a:pt x="665" y="505"/>
                  </a:lnTo>
                  <a:lnTo>
                    <a:pt x="666" y="498"/>
                  </a:lnTo>
                  <a:lnTo>
                    <a:pt x="669" y="495"/>
                  </a:lnTo>
                  <a:lnTo>
                    <a:pt x="674" y="474"/>
                  </a:lnTo>
                  <a:lnTo>
                    <a:pt x="672" y="442"/>
                  </a:lnTo>
                  <a:lnTo>
                    <a:pt x="669" y="409"/>
                  </a:lnTo>
                  <a:lnTo>
                    <a:pt x="662" y="376"/>
                  </a:lnTo>
                  <a:lnTo>
                    <a:pt x="651" y="336"/>
                  </a:lnTo>
                  <a:lnTo>
                    <a:pt x="639" y="296"/>
                  </a:lnTo>
                  <a:lnTo>
                    <a:pt x="627" y="252"/>
                  </a:lnTo>
                  <a:lnTo>
                    <a:pt x="610" y="211"/>
                  </a:lnTo>
                  <a:lnTo>
                    <a:pt x="594" y="173"/>
                  </a:lnTo>
                  <a:lnTo>
                    <a:pt x="579" y="134"/>
                  </a:lnTo>
                  <a:lnTo>
                    <a:pt x="565" y="93"/>
                  </a:lnTo>
                  <a:lnTo>
                    <a:pt x="551" y="66"/>
                  </a:lnTo>
                  <a:lnTo>
                    <a:pt x="535" y="42"/>
                  </a:lnTo>
                  <a:lnTo>
                    <a:pt x="527" y="21"/>
                  </a:lnTo>
                  <a:lnTo>
                    <a:pt x="520" y="3"/>
                  </a:lnTo>
                  <a:lnTo>
                    <a:pt x="517" y="0"/>
                  </a:lnTo>
                  <a:lnTo>
                    <a:pt x="12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3" name="Freeform 26"/>
            <p:cNvSpPr>
              <a:spLocks/>
            </p:cNvSpPr>
            <p:nvPr/>
          </p:nvSpPr>
          <p:spPr bwMode="auto">
            <a:xfrm>
              <a:off x="3878" y="2723"/>
              <a:ext cx="279" cy="189"/>
            </a:xfrm>
            <a:custGeom>
              <a:avLst/>
              <a:gdLst>
                <a:gd name="T0" fmla="*/ 1 w 557"/>
                <a:gd name="T1" fmla="*/ 1 h 377"/>
                <a:gd name="T2" fmla="*/ 1 w 557"/>
                <a:gd name="T3" fmla="*/ 1 h 377"/>
                <a:gd name="T4" fmla="*/ 1 w 557"/>
                <a:gd name="T5" fmla="*/ 1 h 377"/>
                <a:gd name="T6" fmla="*/ 1 w 557"/>
                <a:gd name="T7" fmla="*/ 1 h 377"/>
                <a:gd name="T8" fmla="*/ 1 w 557"/>
                <a:gd name="T9" fmla="*/ 1 h 377"/>
                <a:gd name="T10" fmla="*/ 1 w 557"/>
                <a:gd name="T11" fmla="*/ 1 h 377"/>
                <a:gd name="T12" fmla="*/ 1 w 557"/>
                <a:gd name="T13" fmla="*/ 1 h 377"/>
                <a:gd name="T14" fmla="*/ 1 w 557"/>
                <a:gd name="T15" fmla="*/ 1 h 377"/>
                <a:gd name="T16" fmla="*/ 2 w 557"/>
                <a:gd name="T17" fmla="*/ 1 h 377"/>
                <a:gd name="T18" fmla="*/ 2 w 557"/>
                <a:gd name="T19" fmla="*/ 1 h 377"/>
                <a:gd name="T20" fmla="*/ 2 w 557"/>
                <a:gd name="T21" fmla="*/ 1 h 377"/>
                <a:gd name="T22" fmla="*/ 2 w 557"/>
                <a:gd name="T23" fmla="*/ 1 h 377"/>
                <a:gd name="T24" fmla="*/ 2 w 557"/>
                <a:gd name="T25" fmla="*/ 1 h 377"/>
                <a:gd name="T26" fmla="*/ 2 w 557"/>
                <a:gd name="T27" fmla="*/ 1 h 377"/>
                <a:gd name="T28" fmla="*/ 1 w 557"/>
                <a:gd name="T29" fmla="*/ 1 h 377"/>
                <a:gd name="T30" fmla="*/ 1 w 557"/>
                <a:gd name="T31" fmla="*/ 1 h 377"/>
                <a:gd name="T32" fmla="*/ 1 w 557"/>
                <a:gd name="T33" fmla="*/ 1 h 377"/>
                <a:gd name="T34" fmla="*/ 1 w 557"/>
                <a:gd name="T35" fmla="*/ 1 h 377"/>
                <a:gd name="T36" fmla="*/ 1 w 557"/>
                <a:gd name="T37" fmla="*/ 1 h 377"/>
                <a:gd name="T38" fmla="*/ 1 w 557"/>
                <a:gd name="T39" fmla="*/ 1 h 377"/>
                <a:gd name="T40" fmla="*/ 1 w 557"/>
                <a:gd name="T41" fmla="*/ 1 h 377"/>
                <a:gd name="T42" fmla="*/ 1 w 557"/>
                <a:gd name="T43" fmla="*/ 1 h 377"/>
                <a:gd name="T44" fmla="*/ 1 w 557"/>
                <a:gd name="T45" fmla="*/ 1 h 377"/>
                <a:gd name="T46" fmla="*/ 1 w 557"/>
                <a:gd name="T47" fmla="*/ 1 h 377"/>
                <a:gd name="T48" fmla="*/ 1 w 557"/>
                <a:gd name="T49" fmla="*/ 1 h 377"/>
                <a:gd name="T50" fmla="*/ 1 w 557"/>
                <a:gd name="T51" fmla="*/ 1 h 377"/>
                <a:gd name="T52" fmla="*/ 1 w 557"/>
                <a:gd name="T53" fmla="*/ 1 h 377"/>
                <a:gd name="T54" fmla="*/ 1 w 557"/>
                <a:gd name="T55" fmla="*/ 1 h 377"/>
                <a:gd name="T56" fmla="*/ 1 w 557"/>
                <a:gd name="T57" fmla="*/ 1 h 377"/>
                <a:gd name="T58" fmla="*/ 1 w 557"/>
                <a:gd name="T59" fmla="*/ 1 h 377"/>
                <a:gd name="T60" fmla="*/ 1 w 557"/>
                <a:gd name="T61" fmla="*/ 1 h 377"/>
                <a:gd name="T62" fmla="*/ 1 w 557"/>
                <a:gd name="T63" fmla="*/ 1 h 377"/>
                <a:gd name="T64" fmla="*/ 1 w 557"/>
                <a:gd name="T65" fmla="*/ 1 h 377"/>
                <a:gd name="T66" fmla="*/ 1 w 557"/>
                <a:gd name="T67" fmla="*/ 1 h 377"/>
                <a:gd name="T68" fmla="*/ 1 w 557"/>
                <a:gd name="T69" fmla="*/ 1 h 377"/>
                <a:gd name="T70" fmla="*/ 1 w 557"/>
                <a:gd name="T71" fmla="*/ 1 h 377"/>
                <a:gd name="T72" fmla="*/ 1 w 557"/>
                <a:gd name="T73" fmla="*/ 1 h 377"/>
                <a:gd name="T74" fmla="*/ 0 w 557"/>
                <a:gd name="T75" fmla="*/ 1 h 377"/>
                <a:gd name="T76" fmla="*/ 1 w 557"/>
                <a:gd name="T77" fmla="*/ 1 h 377"/>
                <a:gd name="T78" fmla="*/ 1 w 557"/>
                <a:gd name="T79" fmla="*/ 1 h 377"/>
                <a:gd name="T80" fmla="*/ 1 w 557"/>
                <a:gd name="T81" fmla="*/ 1 h 377"/>
                <a:gd name="T82" fmla="*/ 1 w 557"/>
                <a:gd name="T83" fmla="*/ 1 h 377"/>
                <a:gd name="T84" fmla="*/ 1 w 557"/>
                <a:gd name="T85" fmla="*/ 1 h 377"/>
                <a:gd name="T86" fmla="*/ 1 w 557"/>
                <a:gd name="T87" fmla="*/ 1 h 377"/>
                <a:gd name="T88" fmla="*/ 1 w 557"/>
                <a:gd name="T89" fmla="*/ 1 h 377"/>
                <a:gd name="T90" fmla="*/ 1 w 557"/>
                <a:gd name="T91" fmla="*/ 1 h 377"/>
                <a:gd name="T92" fmla="*/ 1 w 557"/>
                <a:gd name="T93" fmla="*/ 1 h 377"/>
                <a:gd name="T94" fmla="*/ 1 w 557"/>
                <a:gd name="T95" fmla="*/ 1 h 377"/>
                <a:gd name="T96" fmla="*/ 1 w 557"/>
                <a:gd name="T97" fmla="*/ 1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7" h="377">
                  <a:moveTo>
                    <a:pt x="346" y="306"/>
                  </a:moveTo>
                  <a:lnTo>
                    <a:pt x="356" y="318"/>
                  </a:lnTo>
                  <a:lnTo>
                    <a:pt x="365" y="336"/>
                  </a:lnTo>
                  <a:lnTo>
                    <a:pt x="380" y="345"/>
                  </a:lnTo>
                  <a:lnTo>
                    <a:pt x="390" y="356"/>
                  </a:lnTo>
                  <a:lnTo>
                    <a:pt x="402" y="364"/>
                  </a:lnTo>
                  <a:lnTo>
                    <a:pt x="415" y="370"/>
                  </a:lnTo>
                  <a:lnTo>
                    <a:pt x="427" y="374"/>
                  </a:lnTo>
                  <a:lnTo>
                    <a:pt x="438" y="377"/>
                  </a:lnTo>
                  <a:lnTo>
                    <a:pt x="451" y="377"/>
                  </a:lnTo>
                  <a:lnTo>
                    <a:pt x="464" y="377"/>
                  </a:lnTo>
                  <a:lnTo>
                    <a:pt x="473" y="377"/>
                  </a:lnTo>
                  <a:lnTo>
                    <a:pt x="486" y="377"/>
                  </a:lnTo>
                  <a:lnTo>
                    <a:pt x="489" y="377"/>
                  </a:lnTo>
                  <a:lnTo>
                    <a:pt x="495" y="377"/>
                  </a:lnTo>
                  <a:lnTo>
                    <a:pt x="497" y="377"/>
                  </a:lnTo>
                  <a:lnTo>
                    <a:pt x="498" y="377"/>
                  </a:lnTo>
                  <a:lnTo>
                    <a:pt x="519" y="374"/>
                  </a:lnTo>
                  <a:lnTo>
                    <a:pt x="535" y="365"/>
                  </a:lnTo>
                  <a:lnTo>
                    <a:pt x="548" y="353"/>
                  </a:lnTo>
                  <a:lnTo>
                    <a:pt x="554" y="338"/>
                  </a:lnTo>
                  <a:lnTo>
                    <a:pt x="557" y="318"/>
                  </a:lnTo>
                  <a:lnTo>
                    <a:pt x="557" y="294"/>
                  </a:lnTo>
                  <a:lnTo>
                    <a:pt x="554" y="274"/>
                  </a:lnTo>
                  <a:lnTo>
                    <a:pt x="548" y="246"/>
                  </a:lnTo>
                  <a:lnTo>
                    <a:pt x="541" y="225"/>
                  </a:lnTo>
                  <a:lnTo>
                    <a:pt x="533" y="199"/>
                  </a:lnTo>
                  <a:lnTo>
                    <a:pt x="527" y="179"/>
                  </a:lnTo>
                  <a:lnTo>
                    <a:pt x="519" y="158"/>
                  </a:lnTo>
                  <a:lnTo>
                    <a:pt x="509" y="140"/>
                  </a:lnTo>
                  <a:lnTo>
                    <a:pt x="503" y="126"/>
                  </a:lnTo>
                  <a:lnTo>
                    <a:pt x="498" y="120"/>
                  </a:lnTo>
                  <a:lnTo>
                    <a:pt x="498" y="119"/>
                  </a:lnTo>
                  <a:lnTo>
                    <a:pt x="473" y="78"/>
                  </a:lnTo>
                  <a:lnTo>
                    <a:pt x="448" y="49"/>
                  </a:lnTo>
                  <a:lnTo>
                    <a:pt x="427" y="22"/>
                  </a:lnTo>
                  <a:lnTo>
                    <a:pt x="409" y="13"/>
                  </a:lnTo>
                  <a:lnTo>
                    <a:pt x="390" y="4"/>
                  </a:lnTo>
                  <a:lnTo>
                    <a:pt x="374" y="0"/>
                  </a:lnTo>
                  <a:lnTo>
                    <a:pt x="362" y="3"/>
                  </a:lnTo>
                  <a:lnTo>
                    <a:pt x="346" y="4"/>
                  </a:lnTo>
                  <a:lnTo>
                    <a:pt x="338" y="15"/>
                  </a:lnTo>
                  <a:lnTo>
                    <a:pt x="323" y="22"/>
                  </a:lnTo>
                  <a:lnTo>
                    <a:pt x="316" y="37"/>
                  </a:lnTo>
                  <a:lnTo>
                    <a:pt x="311" y="43"/>
                  </a:lnTo>
                  <a:lnTo>
                    <a:pt x="303" y="49"/>
                  </a:lnTo>
                  <a:lnTo>
                    <a:pt x="303" y="62"/>
                  </a:lnTo>
                  <a:lnTo>
                    <a:pt x="299" y="68"/>
                  </a:lnTo>
                  <a:lnTo>
                    <a:pt x="287" y="81"/>
                  </a:lnTo>
                  <a:lnTo>
                    <a:pt x="287" y="78"/>
                  </a:lnTo>
                  <a:lnTo>
                    <a:pt x="285" y="75"/>
                  </a:lnTo>
                  <a:lnTo>
                    <a:pt x="284" y="63"/>
                  </a:lnTo>
                  <a:lnTo>
                    <a:pt x="281" y="54"/>
                  </a:lnTo>
                  <a:lnTo>
                    <a:pt x="272" y="48"/>
                  </a:lnTo>
                  <a:lnTo>
                    <a:pt x="267" y="37"/>
                  </a:lnTo>
                  <a:lnTo>
                    <a:pt x="258" y="22"/>
                  </a:lnTo>
                  <a:lnTo>
                    <a:pt x="246" y="15"/>
                  </a:lnTo>
                  <a:lnTo>
                    <a:pt x="234" y="7"/>
                  </a:lnTo>
                  <a:lnTo>
                    <a:pt x="223" y="4"/>
                  </a:lnTo>
                  <a:lnTo>
                    <a:pt x="207" y="4"/>
                  </a:lnTo>
                  <a:lnTo>
                    <a:pt x="189" y="15"/>
                  </a:lnTo>
                  <a:lnTo>
                    <a:pt x="163" y="22"/>
                  </a:lnTo>
                  <a:lnTo>
                    <a:pt x="143" y="48"/>
                  </a:lnTo>
                  <a:lnTo>
                    <a:pt x="115" y="69"/>
                  </a:lnTo>
                  <a:lnTo>
                    <a:pt x="88" y="105"/>
                  </a:lnTo>
                  <a:lnTo>
                    <a:pt x="88" y="108"/>
                  </a:lnTo>
                  <a:lnTo>
                    <a:pt x="80" y="117"/>
                  </a:lnTo>
                  <a:lnTo>
                    <a:pt x="69" y="126"/>
                  </a:lnTo>
                  <a:lnTo>
                    <a:pt x="62" y="143"/>
                  </a:lnTo>
                  <a:lnTo>
                    <a:pt x="54" y="161"/>
                  </a:lnTo>
                  <a:lnTo>
                    <a:pt x="42" y="184"/>
                  </a:lnTo>
                  <a:lnTo>
                    <a:pt x="32" y="207"/>
                  </a:lnTo>
                  <a:lnTo>
                    <a:pt x="21" y="229"/>
                  </a:lnTo>
                  <a:lnTo>
                    <a:pt x="9" y="252"/>
                  </a:lnTo>
                  <a:lnTo>
                    <a:pt x="4" y="276"/>
                  </a:lnTo>
                  <a:lnTo>
                    <a:pt x="0" y="296"/>
                  </a:lnTo>
                  <a:lnTo>
                    <a:pt x="0" y="318"/>
                  </a:lnTo>
                  <a:lnTo>
                    <a:pt x="6" y="338"/>
                  </a:lnTo>
                  <a:lnTo>
                    <a:pt x="14" y="347"/>
                  </a:lnTo>
                  <a:lnTo>
                    <a:pt x="32" y="359"/>
                  </a:lnTo>
                  <a:lnTo>
                    <a:pt x="50" y="365"/>
                  </a:lnTo>
                  <a:lnTo>
                    <a:pt x="54" y="365"/>
                  </a:lnTo>
                  <a:lnTo>
                    <a:pt x="56" y="365"/>
                  </a:lnTo>
                  <a:lnTo>
                    <a:pt x="62" y="367"/>
                  </a:lnTo>
                  <a:lnTo>
                    <a:pt x="68" y="367"/>
                  </a:lnTo>
                  <a:lnTo>
                    <a:pt x="78" y="370"/>
                  </a:lnTo>
                  <a:lnTo>
                    <a:pt x="88" y="373"/>
                  </a:lnTo>
                  <a:lnTo>
                    <a:pt x="98" y="373"/>
                  </a:lnTo>
                  <a:lnTo>
                    <a:pt x="109" y="370"/>
                  </a:lnTo>
                  <a:lnTo>
                    <a:pt x="125" y="367"/>
                  </a:lnTo>
                  <a:lnTo>
                    <a:pt x="137" y="365"/>
                  </a:lnTo>
                  <a:lnTo>
                    <a:pt x="152" y="359"/>
                  </a:lnTo>
                  <a:lnTo>
                    <a:pt x="163" y="353"/>
                  </a:lnTo>
                  <a:lnTo>
                    <a:pt x="181" y="345"/>
                  </a:lnTo>
                  <a:lnTo>
                    <a:pt x="193" y="336"/>
                  </a:lnTo>
                  <a:lnTo>
                    <a:pt x="207" y="318"/>
                  </a:lnTo>
                  <a:lnTo>
                    <a:pt x="219" y="306"/>
                  </a:lnTo>
                  <a:lnTo>
                    <a:pt x="346" y="3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4" name="Freeform 27"/>
            <p:cNvSpPr>
              <a:spLocks/>
            </p:cNvSpPr>
            <p:nvPr/>
          </p:nvSpPr>
          <p:spPr bwMode="auto">
            <a:xfrm>
              <a:off x="3878" y="2723"/>
              <a:ext cx="279" cy="189"/>
            </a:xfrm>
            <a:custGeom>
              <a:avLst/>
              <a:gdLst>
                <a:gd name="T0" fmla="*/ 1 w 557"/>
                <a:gd name="T1" fmla="*/ 1 h 377"/>
                <a:gd name="T2" fmla="*/ 1 w 557"/>
                <a:gd name="T3" fmla="*/ 1 h 377"/>
                <a:gd name="T4" fmla="*/ 1 w 557"/>
                <a:gd name="T5" fmla="*/ 1 h 377"/>
                <a:gd name="T6" fmla="*/ 1 w 557"/>
                <a:gd name="T7" fmla="*/ 1 h 377"/>
                <a:gd name="T8" fmla="*/ 1 w 557"/>
                <a:gd name="T9" fmla="*/ 1 h 377"/>
                <a:gd name="T10" fmla="*/ 1 w 557"/>
                <a:gd name="T11" fmla="*/ 1 h 377"/>
                <a:gd name="T12" fmla="*/ 1 w 557"/>
                <a:gd name="T13" fmla="*/ 1 h 377"/>
                <a:gd name="T14" fmla="*/ 1 w 557"/>
                <a:gd name="T15" fmla="*/ 1 h 377"/>
                <a:gd name="T16" fmla="*/ 2 w 557"/>
                <a:gd name="T17" fmla="*/ 1 h 377"/>
                <a:gd name="T18" fmla="*/ 2 w 557"/>
                <a:gd name="T19" fmla="*/ 1 h 377"/>
                <a:gd name="T20" fmla="*/ 2 w 557"/>
                <a:gd name="T21" fmla="*/ 1 h 377"/>
                <a:gd name="T22" fmla="*/ 2 w 557"/>
                <a:gd name="T23" fmla="*/ 1 h 377"/>
                <a:gd name="T24" fmla="*/ 2 w 557"/>
                <a:gd name="T25" fmla="*/ 1 h 377"/>
                <a:gd name="T26" fmla="*/ 2 w 557"/>
                <a:gd name="T27" fmla="*/ 1 h 377"/>
                <a:gd name="T28" fmla="*/ 1 w 557"/>
                <a:gd name="T29" fmla="*/ 1 h 377"/>
                <a:gd name="T30" fmla="*/ 1 w 557"/>
                <a:gd name="T31" fmla="*/ 1 h 377"/>
                <a:gd name="T32" fmla="*/ 1 w 557"/>
                <a:gd name="T33" fmla="*/ 1 h 377"/>
                <a:gd name="T34" fmla="*/ 1 w 557"/>
                <a:gd name="T35" fmla="*/ 1 h 377"/>
                <a:gd name="T36" fmla="*/ 1 w 557"/>
                <a:gd name="T37" fmla="*/ 1 h 377"/>
                <a:gd name="T38" fmla="*/ 1 w 557"/>
                <a:gd name="T39" fmla="*/ 1 h 377"/>
                <a:gd name="T40" fmla="*/ 1 w 557"/>
                <a:gd name="T41" fmla="*/ 1 h 377"/>
                <a:gd name="T42" fmla="*/ 1 w 557"/>
                <a:gd name="T43" fmla="*/ 1 h 377"/>
                <a:gd name="T44" fmla="*/ 1 w 557"/>
                <a:gd name="T45" fmla="*/ 1 h 377"/>
                <a:gd name="T46" fmla="*/ 1 w 557"/>
                <a:gd name="T47" fmla="*/ 1 h 377"/>
                <a:gd name="T48" fmla="*/ 1 w 557"/>
                <a:gd name="T49" fmla="*/ 1 h 377"/>
                <a:gd name="T50" fmla="*/ 1 w 557"/>
                <a:gd name="T51" fmla="*/ 1 h 377"/>
                <a:gd name="T52" fmla="*/ 1 w 557"/>
                <a:gd name="T53" fmla="*/ 1 h 377"/>
                <a:gd name="T54" fmla="*/ 1 w 557"/>
                <a:gd name="T55" fmla="*/ 1 h 377"/>
                <a:gd name="T56" fmla="*/ 1 w 557"/>
                <a:gd name="T57" fmla="*/ 1 h 377"/>
                <a:gd name="T58" fmla="*/ 1 w 557"/>
                <a:gd name="T59" fmla="*/ 1 h 377"/>
                <a:gd name="T60" fmla="*/ 1 w 557"/>
                <a:gd name="T61" fmla="*/ 1 h 377"/>
                <a:gd name="T62" fmla="*/ 1 w 557"/>
                <a:gd name="T63" fmla="*/ 1 h 377"/>
                <a:gd name="T64" fmla="*/ 1 w 557"/>
                <a:gd name="T65" fmla="*/ 1 h 377"/>
                <a:gd name="T66" fmla="*/ 1 w 557"/>
                <a:gd name="T67" fmla="*/ 1 h 377"/>
                <a:gd name="T68" fmla="*/ 1 w 557"/>
                <a:gd name="T69" fmla="*/ 1 h 377"/>
                <a:gd name="T70" fmla="*/ 1 w 557"/>
                <a:gd name="T71" fmla="*/ 1 h 377"/>
                <a:gd name="T72" fmla="*/ 1 w 557"/>
                <a:gd name="T73" fmla="*/ 1 h 377"/>
                <a:gd name="T74" fmla="*/ 0 w 557"/>
                <a:gd name="T75" fmla="*/ 1 h 377"/>
                <a:gd name="T76" fmla="*/ 1 w 557"/>
                <a:gd name="T77" fmla="*/ 1 h 377"/>
                <a:gd name="T78" fmla="*/ 1 w 557"/>
                <a:gd name="T79" fmla="*/ 1 h 377"/>
                <a:gd name="T80" fmla="*/ 1 w 557"/>
                <a:gd name="T81" fmla="*/ 1 h 377"/>
                <a:gd name="T82" fmla="*/ 1 w 557"/>
                <a:gd name="T83" fmla="*/ 1 h 377"/>
                <a:gd name="T84" fmla="*/ 1 w 557"/>
                <a:gd name="T85" fmla="*/ 1 h 377"/>
                <a:gd name="T86" fmla="*/ 1 w 557"/>
                <a:gd name="T87" fmla="*/ 1 h 377"/>
                <a:gd name="T88" fmla="*/ 1 w 557"/>
                <a:gd name="T89" fmla="*/ 1 h 377"/>
                <a:gd name="T90" fmla="*/ 1 w 557"/>
                <a:gd name="T91" fmla="*/ 1 h 377"/>
                <a:gd name="T92" fmla="*/ 1 w 557"/>
                <a:gd name="T93" fmla="*/ 1 h 377"/>
                <a:gd name="T94" fmla="*/ 1 w 557"/>
                <a:gd name="T95" fmla="*/ 1 h 3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57" h="377">
                  <a:moveTo>
                    <a:pt x="346" y="306"/>
                  </a:moveTo>
                  <a:lnTo>
                    <a:pt x="356" y="318"/>
                  </a:lnTo>
                  <a:lnTo>
                    <a:pt x="365" y="336"/>
                  </a:lnTo>
                  <a:lnTo>
                    <a:pt x="380" y="345"/>
                  </a:lnTo>
                  <a:lnTo>
                    <a:pt x="390" y="356"/>
                  </a:lnTo>
                  <a:lnTo>
                    <a:pt x="402" y="364"/>
                  </a:lnTo>
                  <a:lnTo>
                    <a:pt x="415" y="370"/>
                  </a:lnTo>
                  <a:lnTo>
                    <a:pt x="427" y="374"/>
                  </a:lnTo>
                  <a:lnTo>
                    <a:pt x="438" y="377"/>
                  </a:lnTo>
                  <a:lnTo>
                    <a:pt x="451" y="377"/>
                  </a:lnTo>
                  <a:lnTo>
                    <a:pt x="464" y="377"/>
                  </a:lnTo>
                  <a:lnTo>
                    <a:pt x="473" y="377"/>
                  </a:lnTo>
                  <a:lnTo>
                    <a:pt x="486" y="377"/>
                  </a:lnTo>
                  <a:lnTo>
                    <a:pt x="489" y="377"/>
                  </a:lnTo>
                  <a:lnTo>
                    <a:pt x="495" y="377"/>
                  </a:lnTo>
                  <a:lnTo>
                    <a:pt x="497" y="377"/>
                  </a:lnTo>
                  <a:lnTo>
                    <a:pt x="498" y="377"/>
                  </a:lnTo>
                  <a:lnTo>
                    <a:pt x="519" y="374"/>
                  </a:lnTo>
                  <a:lnTo>
                    <a:pt x="535" y="365"/>
                  </a:lnTo>
                  <a:lnTo>
                    <a:pt x="548" y="353"/>
                  </a:lnTo>
                  <a:lnTo>
                    <a:pt x="554" y="338"/>
                  </a:lnTo>
                  <a:lnTo>
                    <a:pt x="557" y="318"/>
                  </a:lnTo>
                  <a:lnTo>
                    <a:pt x="557" y="294"/>
                  </a:lnTo>
                  <a:lnTo>
                    <a:pt x="554" y="274"/>
                  </a:lnTo>
                  <a:lnTo>
                    <a:pt x="548" y="246"/>
                  </a:lnTo>
                  <a:lnTo>
                    <a:pt x="541" y="225"/>
                  </a:lnTo>
                  <a:lnTo>
                    <a:pt x="533" y="199"/>
                  </a:lnTo>
                  <a:lnTo>
                    <a:pt x="527" y="179"/>
                  </a:lnTo>
                  <a:lnTo>
                    <a:pt x="519" y="158"/>
                  </a:lnTo>
                  <a:lnTo>
                    <a:pt x="509" y="140"/>
                  </a:lnTo>
                  <a:lnTo>
                    <a:pt x="503" y="126"/>
                  </a:lnTo>
                  <a:lnTo>
                    <a:pt x="498" y="120"/>
                  </a:lnTo>
                  <a:lnTo>
                    <a:pt x="498" y="119"/>
                  </a:lnTo>
                  <a:lnTo>
                    <a:pt x="473" y="78"/>
                  </a:lnTo>
                  <a:lnTo>
                    <a:pt x="448" y="49"/>
                  </a:lnTo>
                  <a:lnTo>
                    <a:pt x="427" y="22"/>
                  </a:lnTo>
                  <a:lnTo>
                    <a:pt x="409" y="13"/>
                  </a:lnTo>
                  <a:lnTo>
                    <a:pt x="390" y="4"/>
                  </a:lnTo>
                  <a:lnTo>
                    <a:pt x="374" y="0"/>
                  </a:lnTo>
                  <a:lnTo>
                    <a:pt x="362" y="3"/>
                  </a:lnTo>
                  <a:lnTo>
                    <a:pt x="346" y="4"/>
                  </a:lnTo>
                  <a:lnTo>
                    <a:pt x="338" y="15"/>
                  </a:lnTo>
                  <a:lnTo>
                    <a:pt x="323" y="22"/>
                  </a:lnTo>
                  <a:lnTo>
                    <a:pt x="316" y="37"/>
                  </a:lnTo>
                  <a:lnTo>
                    <a:pt x="311" y="43"/>
                  </a:lnTo>
                  <a:lnTo>
                    <a:pt x="303" y="49"/>
                  </a:lnTo>
                  <a:lnTo>
                    <a:pt x="303" y="62"/>
                  </a:lnTo>
                  <a:lnTo>
                    <a:pt x="299" y="68"/>
                  </a:lnTo>
                  <a:lnTo>
                    <a:pt x="287" y="81"/>
                  </a:lnTo>
                  <a:lnTo>
                    <a:pt x="287" y="78"/>
                  </a:lnTo>
                  <a:lnTo>
                    <a:pt x="285" y="75"/>
                  </a:lnTo>
                  <a:lnTo>
                    <a:pt x="284" y="63"/>
                  </a:lnTo>
                  <a:lnTo>
                    <a:pt x="281" y="54"/>
                  </a:lnTo>
                  <a:lnTo>
                    <a:pt x="272" y="48"/>
                  </a:lnTo>
                  <a:lnTo>
                    <a:pt x="267" y="37"/>
                  </a:lnTo>
                  <a:lnTo>
                    <a:pt x="258" y="22"/>
                  </a:lnTo>
                  <a:lnTo>
                    <a:pt x="246" y="15"/>
                  </a:lnTo>
                  <a:lnTo>
                    <a:pt x="234" y="7"/>
                  </a:lnTo>
                  <a:lnTo>
                    <a:pt x="223" y="4"/>
                  </a:lnTo>
                  <a:lnTo>
                    <a:pt x="207" y="4"/>
                  </a:lnTo>
                  <a:lnTo>
                    <a:pt x="189" y="15"/>
                  </a:lnTo>
                  <a:lnTo>
                    <a:pt x="163" y="22"/>
                  </a:lnTo>
                  <a:lnTo>
                    <a:pt x="143" y="48"/>
                  </a:lnTo>
                  <a:lnTo>
                    <a:pt x="115" y="69"/>
                  </a:lnTo>
                  <a:lnTo>
                    <a:pt x="88" y="105"/>
                  </a:lnTo>
                  <a:lnTo>
                    <a:pt x="88" y="108"/>
                  </a:lnTo>
                  <a:lnTo>
                    <a:pt x="80" y="117"/>
                  </a:lnTo>
                  <a:lnTo>
                    <a:pt x="69" y="126"/>
                  </a:lnTo>
                  <a:lnTo>
                    <a:pt x="62" y="143"/>
                  </a:lnTo>
                  <a:lnTo>
                    <a:pt x="54" y="161"/>
                  </a:lnTo>
                  <a:lnTo>
                    <a:pt x="42" y="184"/>
                  </a:lnTo>
                  <a:lnTo>
                    <a:pt x="32" y="207"/>
                  </a:lnTo>
                  <a:lnTo>
                    <a:pt x="21" y="229"/>
                  </a:lnTo>
                  <a:lnTo>
                    <a:pt x="9" y="252"/>
                  </a:lnTo>
                  <a:lnTo>
                    <a:pt x="4" y="276"/>
                  </a:lnTo>
                  <a:lnTo>
                    <a:pt x="0" y="296"/>
                  </a:lnTo>
                  <a:lnTo>
                    <a:pt x="0" y="318"/>
                  </a:lnTo>
                  <a:lnTo>
                    <a:pt x="6" y="338"/>
                  </a:lnTo>
                  <a:lnTo>
                    <a:pt x="14" y="347"/>
                  </a:lnTo>
                  <a:lnTo>
                    <a:pt x="32" y="359"/>
                  </a:lnTo>
                  <a:lnTo>
                    <a:pt x="50" y="365"/>
                  </a:lnTo>
                  <a:lnTo>
                    <a:pt x="54" y="365"/>
                  </a:lnTo>
                  <a:lnTo>
                    <a:pt x="56" y="365"/>
                  </a:lnTo>
                  <a:lnTo>
                    <a:pt x="62" y="367"/>
                  </a:lnTo>
                  <a:lnTo>
                    <a:pt x="68" y="367"/>
                  </a:lnTo>
                  <a:lnTo>
                    <a:pt x="78" y="370"/>
                  </a:lnTo>
                  <a:lnTo>
                    <a:pt x="88" y="373"/>
                  </a:lnTo>
                  <a:lnTo>
                    <a:pt x="98" y="373"/>
                  </a:lnTo>
                  <a:lnTo>
                    <a:pt x="109" y="370"/>
                  </a:lnTo>
                  <a:lnTo>
                    <a:pt x="125" y="367"/>
                  </a:lnTo>
                  <a:lnTo>
                    <a:pt x="137" y="365"/>
                  </a:lnTo>
                  <a:lnTo>
                    <a:pt x="152" y="359"/>
                  </a:lnTo>
                  <a:lnTo>
                    <a:pt x="163" y="353"/>
                  </a:lnTo>
                  <a:lnTo>
                    <a:pt x="181" y="345"/>
                  </a:lnTo>
                  <a:lnTo>
                    <a:pt x="193" y="336"/>
                  </a:lnTo>
                  <a:lnTo>
                    <a:pt x="207" y="318"/>
                  </a:lnTo>
                  <a:lnTo>
                    <a:pt x="219" y="306"/>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5" name="Freeform 28"/>
            <p:cNvSpPr>
              <a:spLocks/>
            </p:cNvSpPr>
            <p:nvPr/>
          </p:nvSpPr>
          <p:spPr bwMode="auto">
            <a:xfrm>
              <a:off x="3646" y="3203"/>
              <a:ext cx="82" cy="142"/>
            </a:xfrm>
            <a:custGeom>
              <a:avLst/>
              <a:gdLst>
                <a:gd name="T0" fmla="*/ 1 w 164"/>
                <a:gd name="T1" fmla="*/ 1 h 282"/>
                <a:gd name="T2" fmla="*/ 0 w 164"/>
                <a:gd name="T3" fmla="*/ 1 h 282"/>
                <a:gd name="T4" fmla="*/ 1 w 164"/>
                <a:gd name="T5" fmla="*/ 1 h 282"/>
                <a:gd name="T6" fmla="*/ 1 w 164"/>
                <a:gd name="T7" fmla="*/ 0 h 282"/>
                <a:gd name="T8" fmla="*/ 1 w 164"/>
                <a:gd name="T9" fmla="*/ 1 h 2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282">
                  <a:moveTo>
                    <a:pt x="23" y="45"/>
                  </a:moveTo>
                  <a:lnTo>
                    <a:pt x="0" y="257"/>
                  </a:lnTo>
                  <a:lnTo>
                    <a:pt x="104" y="282"/>
                  </a:lnTo>
                  <a:lnTo>
                    <a:pt x="164" y="0"/>
                  </a:lnTo>
                  <a:lnTo>
                    <a:pt x="23" y="45"/>
                  </a:lnTo>
                  <a:close/>
                </a:path>
              </a:pathLst>
            </a:custGeom>
            <a:solidFill>
              <a:srgbClr val="FFFFFF"/>
            </a:solidFill>
            <a:ln w="42863">
              <a:solidFill>
                <a:srgbClr val="000000"/>
              </a:solidFill>
              <a:prstDash val="solid"/>
              <a:round/>
              <a:headEnd/>
              <a:tailEnd/>
            </a:ln>
          </p:spPr>
          <p:txBody>
            <a:bodyPr/>
            <a:lstStyle/>
            <a:p>
              <a:endParaRPr lang="en-US"/>
            </a:p>
          </p:txBody>
        </p:sp>
        <p:sp>
          <p:nvSpPr>
            <p:cNvPr id="17436" name="Freeform 29"/>
            <p:cNvSpPr>
              <a:spLocks/>
            </p:cNvSpPr>
            <p:nvPr/>
          </p:nvSpPr>
          <p:spPr bwMode="auto">
            <a:xfrm>
              <a:off x="4341" y="3108"/>
              <a:ext cx="105" cy="149"/>
            </a:xfrm>
            <a:custGeom>
              <a:avLst/>
              <a:gdLst>
                <a:gd name="T0" fmla="*/ 1 w 210"/>
                <a:gd name="T1" fmla="*/ 1 h 297"/>
                <a:gd name="T2" fmla="*/ 0 w 210"/>
                <a:gd name="T3" fmla="*/ 0 h 297"/>
                <a:gd name="T4" fmla="*/ 1 w 210"/>
                <a:gd name="T5" fmla="*/ 0 h 297"/>
                <a:gd name="T6" fmla="*/ 1 w 210"/>
                <a:gd name="T7" fmla="*/ 1 h 297"/>
                <a:gd name="T8" fmla="*/ 1 w 210"/>
                <a:gd name="T9" fmla="*/ 1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297">
                  <a:moveTo>
                    <a:pt x="107" y="297"/>
                  </a:moveTo>
                  <a:lnTo>
                    <a:pt x="0" y="0"/>
                  </a:lnTo>
                  <a:lnTo>
                    <a:pt x="153" y="0"/>
                  </a:lnTo>
                  <a:lnTo>
                    <a:pt x="210" y="200"/>
                  </a:lnTo>
                  <a:lnTo>
                    <a:pt x="107" y="297"/>
                  </a:lnTo>
                  <a:close/>
                </a:path>
              </a:pathLst>
            </a:custGeom>
            <a:solidFill>
              <a:srgbClr val="FFFFFF"/>
            </a:solidFill>
            <a:ln w="42863">
              <a:solidFill>
                <a:srgbClr val="000000"/>
              </a:solidFill>
              <a:prstDash val="solid"/>
              <a:round/>
              <a:headEnd/>
              <a:tailEnd/>
            </a:ln>
          </p:spPr>
          <p:txBody>
            <a:bodyPr/>
            <a:lstStyle/>
            <a:p>
              <a:endParaRPr lang="en-US"/>
            </a:p>
          </p:txBody>
        </p:sp>
        <p:sp>
          <p:nvSpPr>
            <p:cNvPr id="17437" name="Freeform 30"/>
            <p:cNvSpPr>
              <a:spLocks/>
            </p:cNvSpPr>
            <p:nvPr/>
          </p:nvSpPr>
          <p:spPr bwMode="auto">
            <a:xfrm>
              <a:off x="3982" y="2801"/>
              <a:ext cx="35" cy="45"/>
            </a:xfrm>
            <a:custGeom>
              <a:avLst/>
              <a:gdLst>
                <a:gd name="T0" fmla="*/ 1 w 69"/>
                <a:gd name="T1" fmla="*/ 1 h 89"/>
                <a:gd name="T2" fmla="*/ 1 w 69"/>
                <a:gd name="T3" fmla="*/ 1 h 89"/>
                <a:gd name="T4" fmla="*/ 1 w 69"/>
                <a:gd name="T5" fmla="*/ 1 h 89"/>
                <a:gd name="T6" fmla="*/ 1 w 69"/>
                <a:gd name="T7" fmla="*/ 1 h 89"/>
                <a:gd name="T8" fmla="*/ 1 w 69"/>
                <a:gd name="T9" fmla="*/ 1 h 89"/>
                <a:gd name="T10" fmla="*/ 1 w 69"/>
                <a:gd name="T11" fmla="*/ 1 h 89"/>
                <a:gd name="T12" fmla="*/ 1 w 69"/>
                <a:gd name="T13" fmla="*/ 1 h 89"/>
                <a:gd name="T14" fmla="*/ 1 w 69"/>
                <a:gd name="T15" fmla="*/ 1 h 89"/>
                <a:gd name="T16" fmla="*/ 1 w 69"/>
                <a:gd name="T17" fmla="*/ 1 h 89"/>
                <a:gd name="T18" fmla="*/ 1 w 69"/>
                <a:gd name="T19" fmla="*/ 1 h 89"/>
                <a:gd name="T20" fmla="*/ 1 w 69"/>
                <a:gd name="T21" fmla="*/ 1 h 89"/>
                <a:gd name="T22" fmla="*/ 1 w 69"/>
                <a:gd name="T23" fmla="*/ 1 h 89"/>
                <a:gd name="T24" fmla="*/ 1 w 69"/>
                <a:gd name="T25" fmla="*/ 1 h 89"/>
                <a:gd name="T26" fmla="*/ 1 w 69"/>
                <a:gd name="T27" fmla="*/ 1 h 89"/>
                <a:gd name="T28" fmla="*/ 1 w 69"/>
                <a:gd name="T29" fmla="*/ 1 h 89"/>
                <a:gd name="T30" fmla="*/ 1 w 69"/>
                <a:gd name="T31" fmla="*/ 1 h 89"/>
                <a:gd name="T32" fmla="*/ 1 w 69"/>
                <a:gd name="T33" fmla="*/ 1 h 89"/>
                <a:gd name="T34" fmla="*/ 1 w 69"/>
                <a:gd name="T35" fmla="*/ 1 h 89"/>
                <a:gd name="T36" fmla="*/ 1 w 69"/>
                <a:gd name="T37" fmla="*/ 1 h 89"/>
                <a:gd name="T38" fmla="*/ 1 w 69"/>
                <a:gd name="T39" fmla="*/ 1 h 89"/>
                <a:gd name="T40" fmla="*/ 1 w 69"/>
                <a:gd name="T41" fmla="*/ 1 h 89"/>
                <a:gd name="T42" fmla="*/ 1 w 69"/>
                <a:gd name="T43" fmla="*/ 1 h 89"/>
                <a:gd name="T44" fmla="*/ 1 w 69"/>
                <a:gd name="T45" fmla="*/ 1 h 89"/>
                <a:gd name="T46" fmla="*/ 1 w 69"/>
                <a:gd name="T47" fmla="*/ 1 h 89"/>
                <a:gd name="T48" fmla="*/ 1 w 69"/>
                <a:gd name="T49" fmla="*/ 1 h 89"/>
                <a:gd name="T50" fmla="*/ 1 w 69"/>
                <a:gd name="T51" fmla="*/ 0 h 89"/>
                <a:gd name="T52" fmla="*/ 1 w 69"/>
                <a:gd name="T53" fmla="*/ 0 h 89"/>
                <a:gd name="T54" fmla="*/ 1 w 69"/>
                <a:gd name="T55" fmla="*/ 0 h 89"/>
                <a:gd name="T56" fmla="*/ 1 w 69"/>
                <a:gd name="T57" fmla="*/ 0 h 89"/>
                <a:gd name="T58" fmla="*/ 1 w 69"/>
                <a:gd name="T59" fmla="*/ 0 h 89"/>
                <a:gd name="T60" fmla="*/ 1 w 69"/>
                <a:gd name="T61" fmla="*/ 0 h 89"/>
                <a:gd name="T62" fmla="*/ 1 w 69"/>
                <a:gd name="T63" fmla="*/ 1 h 89"/>
                <a:gd name="T64" fmla="*/ 1 w 69"/>
                <a:gd name="T65" fmla="*/ 1 h 89"/>
                <a:gd name="T66" fmla="*/ 1 w 69"/>
                <a:gd name="T67" fmla="*/ 1 h 89"/>
                <a:gd name="T68" fmla="*/ 1 w 69"/>
                <a:gd name="T69" fmla="*/ 1 h 89"/>
                <a:gd name="T70" fmla="*/ 1 w 69"/>
                <a:gd name="T71" fmla="*/ 1 h 89"/>
                <a:gd name="T72" fmla="*/ 1 w 69"/>
                <a:gd name="T73" fmla="*/ 1 h 89"/>
                <a:gd name="T74" fmla="*/ 1 w 69"/>
                <a:gd name="T75" fmla="*/ 1 h 89"/>
                <a:gd name="T76" fmla="*/ 1 w 69"/>
                <a:gd name="T77" fmla="*/ 1 h 89"/>
                <a:gd name="T78" fmla="*/ 0 w 69"/>
                <a:gd name="T79" fmla="*/ 1 h 89"/>
                <a:gd name="T80" fmla="*/ 0 w 69"/>
                <a:gd name="T81" fmla="*/ 1 h 89"/>
                <a:gd name="T82" fmla="*/ 0 w 69"/>
                <a:gd name="T83" fmla="*/ 1 h 89"/>
                <a:gd name="T84" fmla="*/ 0 w 69"/>
                <a:gd name="T85" fmla="*/ 1 h 89"/>
                <a:gd name="T86" fmla="*/ 0 w 69"/>
                <a:gd name="T87" fmla="*/ 1 h 89"/>
                <a:gd name="T88" fmla="*/ 0 w 69"/>
                <a:gd name="T89" fmla="*/ 1 h 89"/>
                <a:gd name="T90" fmla="*/ 0 w 69"/>
                <a:gd name="T91" fmla="*/ 1 h 89"/>
                <a:gd name="T92" fmla="*/ 0 w 69"/>
                <a:gd name="T93" fmla="*/ 1 h 89"/>
                <a:gd name="T94" fmla="*/ 1 w 69"/>
                <a:gd name="T95" fmla="*/ 1 h 89"/>
                <a:gd name="T96" fmla="*/ 1 w 69"/>
                <a:gd name="T97" fmla="*/ 1 h 89"/>
                <a:gd name="T98" fmla="*/ 1 w 69"/>
                <a:gd name="T99" fmla="*/ 1 h 89"/>
                <a:gd name="T100" fmla="*/ 1 w 69"/>
                <a:gd name="T101" fmla="*/ 1 h 89"/>
                <a:gd name="T102" fmla="*/ 1 w 69"/>
                <a:gd name="T103" fmla="*/ 1 h 89"/>
                <a:gd name="T104" fmla="*/ 1 w 69"/>
                <a:gd name="T105" fmla="*/ 1 h 89"/>
                <a:gd name="T106" fmla="*/ 1 w 69"/>
                <a:gd name="T107" fmla="*/ 1 h 89"/>
                <a:gd name="T108" fmla="*/ 1 w 69"/>
                <a:gd name="T109" fmla="*/ 1 h 89"/>
                <a:gd name="T110" fmla="*/ 1 w 69"/>
                <a:gd name="T111" fmla="*/ 1 h 89"/>
                <a:gd name="T112" fmla="*/ 1 w 69"/>
                <a:gd name="T113" fmla="*/ 1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 h="89">
                  <a:moveTo>
                    <a:pt x="33" y="89"/>
                  </a:moveTo>
                  <a:lnTo>
                    <a:pt x="35" y="89"/>
                  </a:lnTo>
                  <a:lnTo>
                    <a:pt x="39" y="89"/>
                  </a:lnTo>
                  <a:lnTo>
                    <a:pt x="47" y="89"/>
                  </a:lnTo>
                  <a:lnTo>
                    <a:pt x="47" y="83"/>
                  </a:lnTo>
                  <a:lnTo>
                    <a:pt x="56" y="79"/>
                  </a:lnTo>
                  <a:lnTo>
                    <a:pt x="59" y="74"/>
                  </a:lnTo>
                  <a:lnTo>
                    <a:pt x="63" y="70"/>
                  </a:lnTo>
                  <a:lnTo>
                    <a:pt x="63" y="64"/>
                  </a:lnTo>
                  <a:lnTo>
                    <a:pt x="63" y="61"/>
                  </a:lnTo>
                  <a:lnTo>
                    <a:pt x="65" y="59"/>
                  </a:lnTo>
                  <a:lnTo>
                    <a:pt x="69" y="58"/>
                  </a:lnTo>
                  <a:lnTo>
                    <a:pt x="69" y="55"/>
                  </a:lnTo>
                  <a:lnTo>
                    <a:pt x="69" y="52"/>
                  </a:lnTo>
                  <a:lnTo>
                    <a:pt x="69" y="45"/>
                  </a:lnTo>
                  <a:lnTo>
                    <a:pt x="69" y="39"/>
                  </a:lnTo>
                  <a:lnTo>
                    <a:pt x="69" y="38"/>
                  </a:lnTo>
                  <a:lnTo>
                    <a:pt x="65" y="32"/>
                  </a:lnTo>
                  <a:lnTo>
                    <a:pt x="63" y="26"/>
                  </a:lnTo>
                  <a:lnTo>
                    <a:pt x="63" y="21"/>
                  </a:lnTo>
                  <a:lnTo>
                    <a:pt x="63" y="18"/>
                  </a:lnTo>
                  <a:lnTo>
                    <a:pt x="59" y="12"/>
                  </a:lnTo>
                  <a:lnTo>
                    <a:pt x="56" y="11"/>
                  </a:lnTo>
                  <a:lnTo>
                    <a:pt x="56" y="6"/>
                  </a:lnTo>
                  <a:lnTo>
                    <a:pt x="47" y="3"/>
                  </a:lnTo>
                  <a:lnTo>
                    <a:pt x="47" y="0"/>
                  </a:lnTo>
                  <a:lnTo>
                    <a:pt x="39" y="0"/>
                  </a:lnTo>
                  <a:lnTo>
                    <a:pt x="35" y="0"/>
                  </a:lnTo>
                  <a:lnTo>
                    <a:pt x="33" y="0"/>
                  </a:lnTo>
                  <a:lnTo>
                    <a:pt x="27" y="0"/>
                  </a:lnTo>
                  <a:lnTo>
                    <a:pt x="22" y="0"/>
                  </a:lnTo>
                  <a:lnTo>
                    <a:pt x="16" y="3"/>
                  </a:lnTo>
                  <a:lnTo>
                    <a:pt x="12" y="3"/>
                  </a:lnTo>
                  <a:lnTo>
                    <a:pt x="12" y="6"/>
                  </a:lnTo>
                  <a:lnTo>
                    <a:pt x="12" y="11"/>
                  </a:lnTo>
                  <a:lnTo>
                    <a:pt x="9" y="12"/>
                  </a:lnTo>
                  <a:lnTo>
                    <a:pt x="1" y="18"/>
                  </a:lnTo>
                  <a:lnTo>
                    <a:pt x="1" y="21"/>
                  </a:lnTo>
                  <a:lnTo>
                    <a:pt x="1" y="26"/>
                  </a:lnTo>
                  <a:lnTo>
                    <a:pt x="0" y="32"/>
                  </a:lnTo>
                  <a:lnTo>
                    <a:pt x="0" y="38"/>
                  </a:lnTo>
                  <a:lnTo>
                    <a:pt x="0" y="39"/>
                  </a:lnTo>
                  <a:lnTo>
                    <a:pt x="0" y="44"/>
                  </a:lnTo>
                  <a:lnTo>
                    <a:pt x="0" y="52"/>
                  </a:lnTo>
                  <a:lnTo>
                    <a:pt x="0" y="55"/>
                  </a:lnTo>
                  <a:lnTo>
                    <a:pt x="0" y="58"/>
                  </a:lnTo>
                  <a:lnTo>
                    <a:pt x="0" y="59"/>
                  </a:lnTo>
                  <a:lnTo>
                    <a:pt x="1" y="61"/>
                  </a:lnTo>
                  <a:lnTo>
                    <a:pt x="1" y="64"/>
                  </a:lnTo>
                  <a:lnTo>
                    <a:pt x="1" y="70"/>
                  </a:lnTo>
                  <a:lnTo>
                    <a:pt x="9" y="74"/>
                  </a:lnTo>
                  <a:lnTo>
                    <a:pt x="12" y="74"/>
                  </a:lnTo>
                  <a:lnTo>
                    <a:pt x="12" y="79"/>
                  </a:lnTo>
                  <a:lnTo>
                    <a:pt x="16" y="83"/>
                  </a:lnTo>
                  <a:lnTo>
                    <a:pt x="22" y="89"/>
                  </a:lnTo>
                  <a:lnTo>
                    <a:pt x="27" y="89"/>
                  </a:lnTo>
                  <a:lnTo>
                    <a:pt x="33"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8" name="Freeform 31"/>
            <p:cNvSpPr>
              <a:spLocks/>
            </p:cNvSpPr>
            <p:nvPr/>
          </p:nvSpPr>
          <p:spPr bwMode="auto">
            <a:xfrm>
              <a:off x="4034" y="2801"/>
              <a:ext cx="35" cy="45"/>
            </a:xfrm>
            <a:custGeom>
              <a:avLst/>
              <a:gdLst>
                <a:gd name="T0" fmla="*/ 1 w 69"/>
                <a:gd name="T1" fmla="*/ 1 h 89"/>
                <a:gd name="T2" fmla="*/ 1 w 69"/>
                <a:gd name="T3" fmla="*/ 1 h 89"/>
                <a:gd name="T4" fmla="*/ 1 w 69"/>
                <a:gd name="T5" fmla="*/ 1 h 89"/>
                <a:gd name="T6" fmla="*/ 1 w 69"/>
                <a:gd name="T7" fmla="*/ 1 h 89"/>
                <a:gd name="T8" fmla="*/ 1 w 69"/>
                <a:gd name="T9" fmla="*/ 1 h 89"/>
                <a:gd name="T10" fmla="*/ 1 w 69"/>
                <a:gd name="T11" fmla="*/ 1 h 89"/>
                <a:gd name="T12" fmla="*/ 1 w 69"/>
                <a:gd name="T13" fmla="*/ 1 h 89"/>
                <a:gd name="T14" fmla="*/ 1 w 69"/>
                <a:gd name="T15" fmla="*/ 1 h 89"/>
                <a:gd name="T16" fmla="*/ 1 w 69"/>
                <a:gd name="T17" fmla="*/ 1 h 89"/>
                <a:gd name="T18" fmla="*/ 1 w 69"/>
                <a:gd name="T19" fmla="*/ 1 h 89"/>
                <a:gd name="T20" fmla="*/ 1 w 69"/>
                <a:gd name="T21" fmla="*/ 1 h 89"/>
                <a:gd name="T22" fmla="*/ 1 w 69"/>
                <a:gd name="T23" fmla="*/ 1 h 89"/>
                <a:gd name="T24" fmla="*/ 1 w 69"/>
                <a:gd name="T25" fmla="*/ 1 h 89"/>
                <a:gd name="T26" fmla="*/ 1 w 69"/>
                <a:gd name="T27" fmla="*/ 1 h 89"/>
                <a:gd name="T28" fmla="*/ 1 w 69"/>
                <a:gd name="T29" fmla="*/ 1 h 89"/>
                <a:gd name="T30" fmla="*/ 1 w 69"/>
                <a:gd name="T31" fmla="*/ 1 h 89"/>
                <a:gd name="T32" fmla="*/ 1 w 69"/>
                <a:gd name="T33" fmla="*/ 1 h 89"/>
                <a:gd name="T34" fmla="*/ 1 w 69"/>
                <a:gd name="T35" fmla="*/ 1 h 89"/>
                <a:gd name="T36" fmla="*/ 1 w 69"/>
                <a:gd name="T37" fmla="*/ 1 h 89"/>
                <a:gd name="T38" fmla="*/ 1 w 69"/>
                <a:gd name="T39" fmla="*/ 1 h 89"/>
                <a:gd name="T40" fmla="*/ 1 w 69"/>
                <a:gd name="T41" fmla="*/ 1 h 89"/>
                <a:gd name="T42" fmla="*/ 1 w 69"/>
                <a:gd name="T43" fmla="*/ 1 h 89"/>
                <a:gd name="T44" fmla="*/ 1 w 69"/>
                <a:gd name="T45" fmla="*/ 1 h 89"/>
                <a:gd name="T46" fmla="*/ 1 w 69"/>
                <a:gd name="T47" fmla="*/ 1 h 89"/>
                <a:gd name="T48" fmla="*/ 1 w 69"/>
                <a:gd name="T49" fmla="*/ 1 h 89"/>
                <a:gd name="T50" fmla="*/ 1 w 69"/>
                <a:gd name="T51" fmla="*/ 0 h 89"/>
                <a:gd name="T52" fmla="*/ 1 w 69"/>
                <a:gd name="T53" fmla="*/ 0 h 89"/>
                <a:gd name="T54" fmla="*/ 1 w 69"/>
                <a:gd name="T55" fmla="*/ 0 h 89"/>
                <a:gd name="T56" fmla="*/ 1 w 69"/>
                <a:gd name="T57" fmla="*/ 0 h 89"/>
                <a:gd name="T58" fmla="*/ 1 w 69"/>
                <a:gd name="T59" fmla="*/ 0 h 89"/>
                <a:gd name="T60" fmla="*/ 1 w 69"/>
                <a:gd name="T61" fmla="*/ 1 h 89"/>
                <a:gd name="T62" fmla="*/ 1 w 69"/>
                <a:gd name="T63" fmla="*/ 1 h 89"/>
                <a:gd name="T64" fmla="*/ 1 w 69"/>
                <a:gd name="T65" fmla="*/ 1 h 89"/>
                <a:gd name="T66" fmla="*/ 1 w 69"/>
                <a:gd name="T67" fmla="*/ 1 h 89"/>
                <a:gd name="T68" fmla="*/ 1 w 69"/>
                <a:gd name="T69" fmla="*/ 1 h 89"/>
                <a:gd name="T70" fmla="*/ 1 w 69"/>
                <a:gd name="T71" fmla="*/ 1 h 89"/>
                <a:gd name="T72" fmla="*/ 1 w 69"/>
                <a:gd name="T73" fmla="*/ 1 h 89"/>
                <a:gd name="T74" fmla="*/ 1 w 69"/>
                <a:gd name="T75" fmla="*/ 1 h 89"/>
                <a:gd name="T76" fmla="*/ 1 w 69"/>
                <a:gd name="T77" fmla="*/ 1 h 89"/>
                <a:gd name="T78" fmla="*/ 0 w 69"/>
                <a:gd name="T79" fmla="*/ 1 h 89"/>
                <a:gd name="T80" fmla="*/ 0 w 69"/>
                <a:gd name="T81" fmla="*/ 1 h 89"/>
                <a:gd name="T82" fmla="*/ 0 w 69"/>
                <a:gd name="T83" fmla="*/ 1 h 89"/>
                <a:gd name="T84" fmla="*/ 0 w 69"/>
                <a:gd name="T85" fmla="*/ 1 h 89"/>
                <a:gd name="T86" fmla="*/ 1 w 69"/>
                <a:gd name="T87" fmla="*/ 1 h 89"/>
                <a:gd name="T88" fmla="*/ 1 w 69"/>
                <a:gd name="T89" fmla="*/ 1 h 89"/>
                <a:gd name="T90" fmla="*/ 1 w 69"/>
                <a:gd name="T91" fmla="*/ 1 h 89"/>
                <a:gd name="T92" fmla="*/ 1 w 69"/>
                <a:gd name="T93" fmla="*/ 1 h 89"/>
                <a:gd name="T94" fmla="*/ 1 w 69"/>
                <a:gd name="T95" fmla="*/ 1 h 89"/>
                <a:gd name="T96" fmla="*/ 1 w 69"/>
                <a:gd name="T97" fmla="*/ 1 h 89"/>
                <a:gd name="T98" fmla="*/ 1 w 69"/>
                <a:gd name="T99" fmla="*/ 1 h 89"/>
                <a:gd name="T100" fmla="*/ 1 w 69"/>
                <a:gd name="T101" fmla="*/ 1 h 89"/>
                <a:gd name="T102" fmla="*/ 1 w 69"/>
                <a:gd name="T103" fmla="*/ 1 h 89"/>
                <a:gd name="T104" fmla="*/ 1 w 69"/>
                <a:gd name="T105" fmla="*/ 1 h 89"/>
                <a:gd name="T106" fmla="*/ 1 w 69"/>
                <a:gd name="T107" fmla="*/ 1 h 89"/>
                <a:gd name="T108" fmla="*/ 1 w 69"/>
                <a:gd name="T109" fmla="*/ 1 h 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9" h="89">
                  <a:moveTo>
                    <a:pt x="35" y="89"/>
                  </a:moveTo>
                  <a:lnTo>
                    <a:pt x="41" y="89"/>
                  </a:lnTo>
                  <a:lnTo>
                    <a:pt x="45" y="83"/>
                  </a:lnTo>
                  <a:lnTo>
                    <a:pt x="51" y="79"/>
                  </a:lnTo>
                  <a:lnTo>
                    <a:pt x="54" y="74"/>
                  </a:lnTo>
                  <a:lnTo>
                    <a:pt x="60" y="74"/>
                  </a:lnTo>
                  <a:lnTo>
                    <a:pt x="63" y="70"/>
                  </a:lnTo>
                  <a:lnTo>
                    <a:pt x="63" y="64"/>
                  </a:lnTo>
                  <a:lnTo>
                    <a:pt x="63" y="61"/>
                  </a:lnTo>
                  <a:lnTo>
                    <a:pt x="69" y="59"/>
                  </a:lnTo>
                  <a:lnTo>
                    <a:pt x="69" y="58"/>
                  </a:lnTo>
                  <a:lnTo>
                    <a:pt x="69" y="52"/>
                  </a:lnTo>
                  <a:lnTo>
                    <a:pt x="69" y="45"/>
                  </a:lnTo>
                  <a:lnTo>
                    <a:pt x="69" y="44"/>
                  </a:lnTo>
                  <a:lnTo>
                    <a:pt x="69" y="39"/>
                  </a:lnTo>
                  <a:lnTo>
                    <a:pt x="69" y="38"/>
                  </a:lnTo>
                  <a:lnTo>
                    <a:pt x="69" y="32"/>
                  </a:lnTo>
                  <a:lnTo>
                    <a:pt x="63" y="26"/>
                  </a:lnTo>
                  <a:lnTo>
                    <a:pt x="63" y="21"/>
                  </a:lnTo>
                  <a:lnTo>
                    <a:pt x="63" y="18"/>
                  </a:lnTo>
                  <a:lnTo>
                    <a:pt x="60" y="12"/>
                  </a:lnTo>
                  <a:lnTo>
                    <a:pt x="54" y="11"/>
                  </a:lnTo>
                  <a:lnTo>
                    <a:pt x="51" y="6"/>
                  </a:lnTo>
                  <a:lnTo>
                    <a:pt x="51" y="3"/>
                  </a:lnTo>
                  <a:lnTo>
                    <a:pt x="45" y="3"/>
                  </a:lnTo>
                  <a:lnTo>
                    <a:pt x="41" y="0"/>
                  </a:lnTo>
                  <a:lnTo>
                    <a:pt x="35" y="0"/>
                  </a:lnTo>
                  <a:lnTo>
                    <a:pt x="33" y="0"/>
                  </a:lnTo>
                  <a:lnTo>
                    <a:pt x="29" y="0"/>
                  </a:lnTo>
                  <a:lnTo>
                    <a:pt x="27" y="0"/>
                  </a:lnTo>
                  <a:lnTo>
                    <a:pt x="23" y="3"/>
                  </a:lnTo>
                  <a:lnTo>
                    <a:pt x="9" y="6"/>
                  </a:lnTo>
                  <a:lnTo>
                    <a:pt x="8" y="11"/>
                  </a:lnTo>
                  <a:lnTo>
                    <a:pt x="8" y="12"/>
                  </a:lnTo>
                  <a:lnTo>
                    <a:pt x="5" y="18"/>
                  </a:lnTo>
                  <a:lnTo>
                    <a:pt x="2" y="21"/>
                  </a:lnTo>
                  <a:lnTo>
                    <a:pt x="2" y="26"/>
                  </a:lnTo>
                  <a:lnTo>
                    <a:pt x="2" y="32"/>
                  </a:lnTo>
                  <a:lnTo>
                    <a:pt x="2" y="38"/>
                  </a:lnTo>
                  <a:lnTo>
                    <a:pt x="0" y="39"/>
                  </a:lnTo>
                  <a:lnTo>
                    <a:pt x="0" y="44"/>
                  </a:lnTo>
                  <a:lnTo>
                    <a:pt x="0" y="52"/>
                  </a:lnTo>
                  <a:lnTo>
                    <a:pt x="0" y="55"/>
                  </a:lnTo>
                  <a:lnTo>
                    <a:pt x="2" y="58"/>
                  </a:lnTo>
                  <a:lnTo>
                    <a:pt x="2" y="59"/>
                  </a:lnTo>
                  <a:lnTo>
                    <a:pt x="2" y="61"/>
                  </a:lnTo>
                  <a:lnTo>
                    <a:pt x="2" y="64"/>
                  </a:lnTo>
                  <a:lnTo>
                    <a:pt x="5" y="70"/>
                  </a:lnTo>
                  <a:lnTo>
                    <a:pt x="8" y="74"/>
                  </a:lnTo>
                  <a:lnTo>
                    <a:pt x="9" y="79"/>
                  </a:lnTo>
                  <a:lnTo>
                    <a:pt x="23" y="83"/>
                  </a:lnTo>
                  <a:lnTo>
                    <a:pt x="27" y="89"/>
                  </a:lnTo>
                  <a:lnTo>
                    <a:pt x="29" y="89"/>
                  </a:lnTo>
                  <a:lnTo>
                    <a:pt x="33" y="89"/>
                  </a:lnTo>
                  <a:lnTo>
                    <a:pt x="35"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9" name="Freeform 32"/>
            <p:cNvSpPr>
              <a:spLocks/>
            </p:cNvSpPr>
            <p:nvPr/>
          </p:nvSpPr>
          <p:spPr bwMode="auto">
            <a:xfrm>
              <a:off x="3962" y="3015"/>
              <a:ext cx="113" cy="63"/>
            </a:xfrm>
            <a:custGeom>
              <a:avLst/>
              <a:gdLst>
                <a:gd name="T0" fmla="*/ 0 w 227"/>
                <a:gd name="T1" fmla="*/ 0 h 125"/>
                <a:gd name="T2" fmla="*/ 0 w 227"/>
                <a:gd name="T3" fmla="*/ 1 h 125"/>
                <a:gd name="T4" fmla="*/ 0 w 227"/>
                <a:gd name="T5" fmla="*/ 1 h 125"/>
                <a:gd name="T6" fmla="*/ 0 w 227"/>
                <a:gd name="T7" fmla="*/ 1 h 125"/>
                <a:gd name="T8" fmla="*/ 0 w 227"/>
                <a:gd name="T9" fmla="*/ 1 h 125"/>
                <a:gd name="T10" fmla="*/ 0 w 227"/>
                <a:gd name="T11" fmla="*/ 1 h 125"/>
                <a:gd name="T12" fmla="*/ 0 w 227"/>
                <a:gd name="T13" fmla="*/ 1 h 125"/>
                <a:gd name="T14" fmla="*/ 0 w 227"/>
                <a:gd name="T15" fmla="*/ 1 h 125"/>
                <a:gd name="T16" fmla="*/ 0 w 227"/>
                <a:gd name="T17" fmla="*/ 1 h 125"/>
                <a:gd name="T18" fmla="*/ 0 w 227"/>
                <a:gd name="T19" fmla="*/ 1 h 125"/>
                <a:gd name="T20" fmla="*/ 0 w 227"/>
                <a:gd name="T21" fmla="*/ 1 h 125"/>
                <a:gd name="T22" fmla="*/ 0 w 227"/>
                <a:gd name="T23" fmla="*/ 1 h 125"/>
                <a:gd name="T24" fmla="*/ 0 w 227"/>
                <a:gd name="T25" fmla="*/ 1 h 125"/>
                <a:gd name="T26" fmla="*/ 0 w 227"/>
                <a:gd name="T27" fmla="*/ 1 h 125"/>
                <a:gd name="T28" fmla="*/ 0 w 227"/>
                <a:gd name="T29" fmla="*/ 1 h 125"/>
                <a:gd name="T30" fmla="*/ 0 w 227"/>
                <a:gd name="T31" fmla="*/ 1 h 125"/>
                <a:gd name="T32" fmla="*/ 0 w 227"/>
                <a:gd name="T33" fmla="*/ 1 h 125"/>
                <a:gd name="T34" fmla="*/ 0 w 227"/>
                <a:gd name="T35" fmla="*/ 1 h 125"/>
                <a:gd name="T36" fmla="*/ 0 w 227"/>
                <a:gd name="T37" fmla="*/ 1 h 125"/>
                <a:gd name="T38" fmla="*/ 0 w 227"/>
                <a:gd name="T39" fmla="*/ 1 h 125"/>
                <a:gd name="T40" fmla="*/ 0 w 227"/>
                <a:gd name="T41" fmla="*/ 1 h 125"/>
                <a:gd name="T42" fmla="*/ 0 w 227"/>
                <a:gd name="T43" fmla="*/ 1 h 125"/>
                <a:gd name="T44" fmla="*/ 0 w 227"/>
                <a:gd name="T45" fmla="*/ 1 h 125"/>
                <a:gd name="T46" fmla="*/ 0 w 227"/>
                <a:gd name="T47" fmla="*/ 1 h 125"/>
                <a:gd name="T48" fmla="*/ 0 w 227"/>
                <a:gd name="T49" fmla="*/ 1 h 125"/>
                <a:gd name="T50" fmla="*/ 0 w 227"/>
                <a:gd name="T51" fmla="*/ 1 h 125"/>
                <a:gd name="T52" fmla="*/ 0 w 227"/>
                <a:gd name="T53" fmla="*/ 1 h 125"/>
                <a:gd name="T54" fmla="*/ 0 w 227"/>
                <a:gd name="T55" fmla="*/ 1 h 125"/>
                <a:gd name="T56" fmla="*/ 0 w 227"/>
                <a:gd name="T57" fmla="*/ 1 h 125"/>
                <a:gd name="T58" fmla="*/ 0 w 227"/>
                <a:gd name="T59" fmla="*/ 1 h 125"/>
                <a:gd name="T60" fmla="*/ 0 w 227"/>
                <a:gd name="T61" fmla="*/ 1 h 125"/>
                <a:gd name="T62" fmla="*/ 0 w 227"/>
                <a:gd name="T63" fmla="*/ 1 h 125"/>
                <a:gd name="T64" fmla="*/ 0 w 227"/>
                <a:gd name="T65" fmla="*/ 1 h 125"/>
                <a:gd name="T66" fmla="*/ 0 w 227"/>
                <a:gd name="T67" fmla="*/ 1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7" h="125">
                  <a:moveTo>
                    <a:pt x="227" y="0"/>
                  </a:moveTo>
                  <a:lnTo>
                    <a:pt x="224" y="0"/>
                  </a:lnTo>
                  <a:lnTo>
                    <a:pt x="214" y="3"/>
                  </a:lnTo>
                  <a:lnTo>
                    <a:pt x="196" y="8"/>
                  </a:lnTo>
                  <a:lnTo>
                    <a:pt x="181" y="9"/>
                  </a:lnTo>
                  <a:lnTo>
                    <a:pt x="174" y="12"/>
                  </a:lnTo>
                  <a:lnTo>
                    <a:pt x="157" y="15"/>
                  </a:lnTo>
                  <a:lnTo>
                    <a:pt x="147" y="21"/>
                  </a:lnTo>
                  <a:lnTo>
                    <a:pt x="133" y="23"/>
                  </a:lnTo>
                  <a:lnTo>
                    <a:pt x="121" y="26"/>
                  </a:lnTo>
                  <a:lnTo>
                    <a:pt x="97" y="33"/>
                  </a:lnTo>
                  <a:lnTo>
                    <a:pt x="88" y="36"/>
                  </a:lnTo>
                  <a:lnTo>
                    <a:pt x="76" y="38"/>
                  </a:lnTo>
                  <a:lnTo>
                    <a:pt x="74" y="38"/>
                  </a:lnTo>
                  <a:lnTo>
                    <a:pt x="68" y="38"/>
                  </a:lnTo>
                  <a:lnTo>
                    <a:pt x="63" y="38"/>
                  </a:lnTo>
                  <a:lnTo>
                    <a:pt x="57" y="36"/>
                  </a:lnTo>
                  <a:lnTo>
                    <a:pt x="53" y="33"/>
                  </a:lnTo>
                  <a:lnTo>
                    <a:pt x="42" y="33"/>
                  </a:lnTo>
                  <a:lnTo>
                    <a:pt x="27" y="26"/>
                  </a:lnTo>
                  <a:lnTo>
                    <a:pt x="26" y="23"/>
                  </a:lnTo>
                  <a:lnTo>
                    <a:pt x="20" y="23"/>
                  </a:lnTo>
                  <a:lnTo>
                    <a:pt x="14" y="23"/>
                  </a:lnTo>
                  <a:lnTo>
                    <a:pt x="6" y="23"/>
                  </a:lnTo>
                  <a:lnTo>
                    <a:pt x="5" y="26"/>
                  </a:lnTo>
                  <a:lnTo>
                    <a:pt x="0" y="33"/>
                  </a:lnTo>
                  <a:lnTo>
                    <a:pt x="5" y="38"/>
                  </a:lnTo>
                  <a:lnTo>
                    <a:pt x="5" y="42"/>
                  </a:lnTo>
                  <a:lnTo>
                    <a:pt x="5" y="47"/>
                  </a:lnTo>
                  <a:lnTo>
                    <a:pt x="5" y="53"/>
                  </a:lnTo>
                  <a:lnTo>
                    <a:pt x="6" y="57"/>
                  </a:lnTo>
                  <a:lnTo>
                    <a:pt x="11" y="63"/>
                  </a:lnTo>
                  <a:lnTo>
                    <a:pt x="14" y="69"/>
                  </a:lnTo>
                  <a:lnTo>
                    <a:pt x="15" y="82"/>
                  </a:lnTo>
                  <a:lnTo>
                    <a:pt x="20" y="85"/>
                  </a:lnTo>
                  <a:lnTo>
                    <a:pt x="23" y="95"/>
                  </a:lnTo>
                  <a:lnTo>
                    <a:pt x="26" y="101"/>
                  </a:lnTo>
                  <a:lnTo>
                    <a:pt x="27" y="104"/>
                  </a:lnTo>
                  <a:lnTo>
                    <a:pt x="32" y="113"/>
                  </a:lnTo>
                  <a:lnTo>
                    <a:pt x="41" y="119"/>
                  </a:lnTo>
                  <a:lnTo>
                    <a:pt x="42" y="119"/>
                  </a:lnTo>
                  <a:lnTo>
                    <a:pt x="53" y="125"/>
                  </a:lnTo>
                  <a:lnTo>
                    <a:pt x="57" y="119"/>
                  </a:lnTo>
                  <a:lnTo>
                    <a:pt x="73" y="116"/>
                  </a:lnTo>
                  <a:lnTo>
                    <a:pt x="85" y="116"/>
                  </a:lnTo>
                  <a:lnTo>
                    <a:pt x="97" y="112"/>
                  </a:lnTo>
                  <a:lnTo>
                    <a:pt x="110" y="104"/>
                  </a:lnTo>
                  <a:lnTo>
                    <a:pt x="122" y="101"/>
                  </a:lnTo>
                  <a:lnTo>
                    <a:pt x="137" y="97"/>
                  </a:lnTo>
                  <a:lnTo>
                    <a:pt x="150" y="89"/>
                  </a:lnTo>
                  <a:lnTo>
                    <a:pt x="165" y="89"/>
                  </a:lnTo>
                  <a:lnTo>
                    <a:pt x="175" y="85"/>
                  </a:lnTo>
                  <a:lnTo>
                    <a:pt x="181" y="82"/>
                  </a:lnTo>
                  <a:lnTo>
                    <a:pt x="196" y="82"/>
                  </a:lnTo>
                  <a:lnTo>
                    <a:pt x="199" y="75"/>
                  </a:lnTo>
                  <a:lnTo>
                    <a:pt x="208" y="75"/>
                  </a:lnTo>
                  <a:lnTo>
                    <a:pt x="214" y="74"/>
                  </a:lnTo>
                  <a:lnTo>
                    <a:pt x="214" y="69"/>
                  </a:lnTo>
                  <a:lnTo>
                    <a:pt x="214" y="68"/>
                  </a:lnTo>
                  <a:lnTo>
                    <a:pt x="221" y="60"/>
                  </a:lnTo>
                  <a:lnTo>
                    <a:pt x="221" y="53"/>
                  </a:lnTo>
                  <a:lnTo>
                    <a:pt x="224" y="47"/>
                  </a:lnTo>
                  <a:lnTo>
                    <a:pt x="224" y="38"/>
                  </a:lnTo>
                  <a:lnTo>
                    <a:pt x="224" y="33"/>
                  </a:lnTo>
                  <a:lnTo>
                    <a:pt x="227" y="26"/>
                  </a:lnTo>
                  <a:lnTo>
                    <a:pt x="227" y="21"/>
                  </a:lnTo>
                  <a:lnTo>
                    <a:pt x="227" y="12"/>
                  </a:lnTo>
                  <a:lnTo>
                    <a:pt x="227" y="9"/>
                  </a:lnTo>
                  <a:lnTo>
                    <a:pt x="2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0" name="Freeform 33"/>
            <p:cNvSpPr>
              <a:spLocks/>
            </p:cNvSpPr>
            <p:nvPr/>
          </p:nvSpPr>
          <p:spPr bwMode="auto">
            <a:xfrm>
              <a:off x="3951" y="2849"/>
              <a:ext cx="146" cy="154"/>
            </a:xfrm>
            <a:custGeom>
              <a:avLst/>
              <a:gdLst>
                <a:gd name="T0" fmla="*/ 0 w 293"/>
                <a:gd name="T1" fmla="*/ 1 h 308"/>
                <a:gd name="T2" fmla="*/ 0 w 293"/>
                <a:gd name="T3" fmla="*/ 1 h 308"/>
                <a:gd name="T4" fmla="*/ 0 w 293"/>
                <a:gd name="T5" fmla="*/ 1 h 308"/>
                <a:gd name="T6" fmla="*/ 0 w 293"/>
                <a:gd name="T7" fmla="*/ 1 h 308"/>
                <a:gd name="T8" fmla="*/ 0 w 293"/>
                <a:gd name="T9" fmla="*/ 1 h 308"/>
                <a:gd name="T10" fmla="*/ 0 w 293"/>
                <a:gd name="T11" fmla="*/ 1 h 308"/>
                <a:gd name="T12" fmla="*/ 0 w 293"/>
                <a:gd name="T13" fmla="*/ 1 h 308"/>
                <a:gd name="T14" fmla="*/ 0 w 293"/>
                <a:gd name="T15" fmla="*/ 1 h 308"/>
                <a:gd name="T16" fmla="*/ 0 w 293"/>
                <a:gd name="T17" fmla="*/ 1 h 308"/>
                <a:gd name="T18" fmla="*/ 0 w 293"/>
                <a:gd name="T19" fmla="*/ 1 h 308"/>
                <a:gd name="T20" fmla="*/ 0 w 293"/>
                <a:gd name="T21" fmla="*/ 1 h 308"/>
                <a:gd name="T22" fmla="*/ 0 w 293"/>
                <a:gd name="T23" fmla="*/ 1 h 308"/>
                <a:gd name="T24" fmla="*/ 0 w 293"/>
                <a:gd name="T25" fmla="*/ 1 h 308"/>
                <a:gd name="T26" fmla="*/ 0 w 293"/>
                <a:gd name="T27" fmla="*/ 1 h 308"/>
                <a:gd name="T28" fmla="*/ 0 w 293"/>
                <a:gd name="T29" fmla="*/ 1 h 308"/>
                <a:gd name="T30" fmla="*/ 0 w 293"/>
                <a:gd name="T31" fmla="*/ 0 h 308"/>
                <a:gd name="T32" fmla="*/ 0 w 293"/>
                <a:gd name="T33" fmla="*/ 0 h 308"/>
                <a:gd name="T34" fmla="*/ 0 w 293"/>
                <a:gd name="T35" fmla="*/ 1 h 308"/>
                <a:gd name="T36" fmla="*/ 0 w 293"/>
                <a:gd name="T37" fmla="*/ 1 h 308"/>
                <a:gd name="T38" fmla="*/ 0 w 293"/>
                <a:gd name="T39" fmla="*/ 1 h 308"/>
                <a:gd name="T40" fmla="*/ 0 w 293"/>
                <a:gd name="T41" fmla="*/ 1 h 308"/>
                <a:gd name="T42" fmla="*/ 0 w 293"/>
                <a:gd name="T43" fmla="*/ 1 h 308"/>
                <a:gd name="T44" fmla="*/ 0 w 293"/>
                <a:gd name="T45" fmla="*/ 1 h 308"/>
                <a:gd name="T46" fmla="*/ 0 w 293"/>
                <a:gd name="T47" fmla="*/ 1 h 308"/>
                <a:gd name="T48" fmla="*/ 0 w 293"/>
                <a:gd name="T49" fmla="*/ 1 h 308"/>
                <a:gd name="T50" fmla="*/ 0 w 293"/>
                <a:gd name="T51" fmla="*/ 1 h 308"/>
                <a:gd name="T52" fmla="*/ 0 w 293"/>
                <a:gd name="T53" fmla="*/ 1 h 308"/>
                <a:gd name="T54" fmla="*/ 0 w 293"/>
                <a:gd name="T55" fmla="*/ 1 h 308"/>
                <a:gd name="T56" fmla="*/ 0 w 293"/>
                <a:gd name="T57" fmla="*/ 1 h 308"/>
                <a:gd name="T58" fmla="*/ 0 w 293"/>
                <a:gd name="T59" fmla="*/ 1 h 308"/>
                <a:gd name="T60" fmla="*/ 0 w 293"/>
                <a:gd name="T61" fmla="*/ 1 h 308"/>
                <a:gd name="T62" fmla="*/ 0 w 293"/>
                <a:gd name="T63" fmla="*/ 1 h 3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3" h="308">
                  <a:moveTo>
                    <a:pt x="154" y="308"/>
                  </a:moveTo>
                  <a:lnTo>
                    <a:pt x="168" y="308"/>
                  </a:lnTo>
                  <a:lnTo>
                    <a:pt x="186" y="306"/>
                  </a:lnTo>
                  <a:lnTo>
                    <a:pt x="199" y="303"/>
                  </a:lnTo>
                  <a:lnTo>
                    <a:pt x="211" y="296"/>
                  </a:lnTo>
                  <a:lnTo>
                    <a:pt x="226" y="290"/>
                  </a:lnTo>
                  <a:lnTo>
                    <a:pt x="235" y="284"/>
                  </a:lnTo>
                  <a:lnTo>
                    <a:pt x="245" y="273"/>
                  </a:lnTo>
                  <a:lnTo>
                    <a:pt x="255" y="263"/>
                  </a:lnTo>
                  <a:lnTo>
                    <a:pt x="264" y="252"/>
                  </a:lnTo>
                  <a:lnTo>
                    <a:pt x="275" y="235"/>
                  </a:lnTo>
                  <a:lnTo>
                    <a:pt x="279" y="228"/>
                  </a:lnTo>
                  <a:lnTo>
                    <a:pt x="285" y="211"/>
                  </a:lnTo>
                  <a:lnTo>
                    <a:pt x="290" y="198"/>
                  </a:lnTo>
                  <a:lnTo>
                    <a:pt x="291" y="182"/>
                  </a:lnTo>
                  <a:lnTo>
                    <a:pt x="293" y="167"/>
                  </a:lnTo>
                  <a:lnTo>
                    <a:pt x="293" y="151"/>
                  </a:lnTo>
                  <a:lnTo>
                    <a:pt x="293" y="136"/>
                  </a:lnTo>
                  <a:lnTo>
                    <a:pt x="291" y="122"/>
                  </a:lnTo>
                  <a:lnTo>
                    <a:pt x="290" y="107"/>
                  </a:lnTo>
                  <a:lnTo>
                    <a:pt x="285" y="93"/>
                  </a:lnTo>
                  <a:lnTo>
                    <a:pt x="279" y="84"/>
                  </a:lnTo>
                  <a:lnTo>
                    <a:pt x="275" y="71"/>
                  </a:lnTo>
                  <a:lnTo>
                    <a:pt x="264" y="59"/>
                  </a:lnTo>
                  <a:lnTo>
                    <a:pt x="255" y="50"/>
                  </a:lnTo>
                  <a:lnTo>
                    <a:pt x="245" y="39"/>
                  </a:lnTo>
                  <a:lnTo>
                    <a:pt x="235" y="28"/>
                  </a:lnTo>
                  <a:lnTo>
                    <a:pt x="226" y="22"/>
                  </a:lnTo>
                  <a:lnTo>
                    <a:pt x="211" y="15"/>
                  </a:lnTo>
                  <a:lnTo>
                    <a:pt x="199" y="9"/>
                  </a:lnTo>
                  <a:lnTo>
                    <a:pt x="186" y="4"/>
                  </a:lnTo>
                  <a:lnTo>
                    <a:pt x="168" y="0"/>
                  </a:lnTo>
                  <a:lnTo>
                    <a:pt x="154" y="0"/>
                  </a:lnTo>
                  <a:lnTo>
                    <a:pt x="139" y="0"/>
                  </a:lnTo>
                  <a:lnTo>
                    <a:pt x="125" y="4"/>
                  </a:lnTo>
                  <a:lnTo>
                    <a:pt x="109" y="9"/>
                  </a:lnTo>
                  <a:lnTo>
                    <a:pt x="95" y="15"/>
                  </a:lnTo>
                  <a:lnTo>
                    <a:pt x="83" y="22"/>
                  </a:lnTo>
                  <a:lnTo>
                    <a:pt x="71" y="28"/>
                  </a:lnTo>
                  <a:lnTo>
                    <a:pt x="53" y="39"/>
                  </a:lnTo>
                  <a:lnTo>
                    <a:pt x="47" y="50"/>
                  </a:lnTo>
                  <a:lnTo>
                    <a:pt x="36" y="59"/>
                  </a:lnTo>
                  <a:lnTo>
                    <a:pt x="26" y="71"/>
                  </a:lnTo>
                  <a:lnTo>
                    <a:pt x="18" y="84"/>
                  </a:lnTo>
                  <a:lnTo>
                    <a:pt x="15" y="93"/>
                  </a:lnTo>
                  <a:lnTo>
                    <a:pt x="7" y="107"/>
                  </a:lnTo>
                  <a:lnTo>
                    <a:pt x="3" y="122"/>
                  </a:lnTo>
                  <a:lnTo>
                    <a:pt x="0" y="136"/>
                  </a:lnTo>
                  <a:lnTo>
                    <a:pt x="0" y="151"/>
                  </a:lnTo>
                  <a:lnTo>
                    <a:pt x="0" y="167"/>
                  </a:lnTo>
                  <a:lnTo>
                    <a:pt x="3" y="182"/>
                  </a:lnTo>
                  <a:lnTo>
                    <a:pt x="7" y="198"/>
                  </a:lnTo>
                  <a:lnTo>
                    <a:pt x="15" y="211"/>
                  </a:lnTo>
                  <a:lnTo>
                    <a:pt x="18" y="228"/>
                  </a:lnTo>
                  <a:lnTo>
                    <a:pt x="26" y="235"/>
                  </a:lnTo>
                  <a:lnTo>
                    <a:pt x="36" y="252"/>
                  </a:lnTo>
                  <a:lnTo>
                    <a:pt x="47" y="263"/>
                  </a:lnTo>
                  <a:lnTo>
                    <a:pt x="53" y="273"/>
                  </a:lnTo>
                  <a:lnTo>
                    <a:pt x="71" y="284"/>
                  </a:lnTo>
                  <a:lnTo>
                    <a:pt x="83" y="290"/>
                  </a:lnTo>
                  <a:lnTo>
                    <a:pt x="95" y="296"/>
                  </a:lnTo>
                  <a:lnTo>
                    <a:pt x="109" y="303"/>
                  </a:lnTo>
                  <a:lnTo>
                    <a:pt x="125" y="306"/>
                  </a:lnTo>
                  <a:lnTo>
                    <a:pt x="139" y="308"/>
                  </a:lnTo>
                  <a:lnTo>
                    <a:pt x="154" y="308"/>
                  </a:lnTo>
                  <a:close/>
                </a:path>
              </a:pathLst>
            </a:custGeom>
            <a:solidFill>
              <a:srgbClr val="FFDEB1"/>
            </a:solidFill>
            <a:ln w="42863">
              <a:solidFill>
                <a:srgbClr val="000000"/>
              </a:solidFill>
              <a:prstDash val="solid"/>
              <a:round/>
              <a:headEnd/>
              <a:tailEnd/>
            </a:ln>
          </p:spPr>
          <p:txBody>
            <a:bodyPr/>
            <a:lstStyle/>
            <a:p>
              <a:endParaRPr lang="en-US"/>
            </a:p>
          </p:txBody>
        </p:sp>
        <p:sp>
          <p:nvSpPr>
            <p:cNvPr id="17441" name="Freeform 34"/>
            <p:cNvSpPr>
              <a:spLocks/>
            </p:cNvSpPr>
            <p:nvPr/>
          </p:nvSpPr>
          <p:spPr bwMode="auto">
            <a:xfrm>
              <a:off x="3945" y="3292"/>
              <a:ext cx="188" cy="204"/>
            </a:xfrm>
            <a:custGeom>
              <a:avLst/>
              <a:gdLst>
                <a:gd name="T0" fmla="*/ 1 w 376"/>
                <a:gd name="T1" fmla="*/ 0 h 407"/>
                <a:gd name="T2" fmla="*/ 1 w 376"/>
                <a:gd name="T3" fmla="*/ 1 h 407"/>
                <a:gd name="T4" fmla="*/ 1 w 376"/>
                <a:gd name="T5" fmla="*/ 1 h 407"/>
                <a:gd name="T6" fmla="*/ 1 w 376"/>
                <a:gd name="T7" fmla="*/ 1 h 407"/>
                <a:gd name="T8" fmla="*/ 1 w 376"/>
                <a:gd name="T9" fmla="*/ 1 h 407"/>
                <a:gd name="T10" fmla="*/ 1 w 376"/>
                <a:gd name="T11" fmla="*/ 1 h 407"/>
                <a:gd name="T12" fmla="*/ 1 w 376"/>
                <a:gd name="T13" fmla="*/ 1 h 407"/>
                <a:gd name="T14" fmla="*/ 1 w 376"/>
                <a:gd name="T15" fmla="*/ 1 h 407"/>
                <a:gd name="T16" fmla="*/ 1 w 376"/>
                <a:gd name="T17" fmla="*/ 1 h 407"/>
                <a:gd name="T18" fmla="*/ 1 w 376"/>
                <a:gd name="T19" fmla="*/ 1 h 407"/>
                <a:gd name="T20" fmla="*/ 0 w 376"/>
                <a:gd name="T21" fmla="*/ 1 h 407"/>
                <a:gd name="T22" fmla="*/ 1 w 376"/>
                <a:gd name="T23" fmla="*/ 1 h 407"/>
                <a:gd name="T24" fmla="*/ 1 w 376"/>
                <a:gd name="T25" fmla="*/ 1 h 407"/>
                <a:gd name="T26" fmla="*/ 1 w 376"/>
                <a:gd name="T27" fmla="*/ 1 h 407"/>
                <a:gd name="T28" fmla="*/ 1 w 376"/>
                <a:gd name="T29" fmla="*/ 1 h 407"/>
                <a:gd name="T30" fmla="*/ 1 w 376"/>
                <a:gd name="T31" fmla="*/ 1 h 407"/>
                <a:gd name="T32" fmla="*/ 1 w 376"/>
                <a:gd name="T33" fmla="*/ 1 h 407"/>
                <a:gd name="T34" fmla="*/ 1 w 376"/>
                <a:gd name="T35" fmla="*/ 1 h 407"/>
                <a:gd name="T36" fmla="*/ 1 w 376"/>
                <a:gd name="T37" fmla="*/ 0 h 407"/>
                <a:gd name="T38" fmla="*/ 1 w 376"/>
                <a:gd name="T39" fmla="*/ 0 h 4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6" h="407">
                  <a:moveTo>
                    <a:pt x="158" y="0"/>
                  </a:moveTo>
                  <a:lnTo>
                    <a:pt x="109" y="52"/>
                  </a:lnTo>
                  <a:lnTo>
                    <a:pt x="90" y="75"/>
                  </a:lnTo>
                  <a:lnTo>
                    <a:pt x="74" y="96"/>
                  </a:lnTo>
                  <a:lnTo>
                    <a:pt x="109" y="135"/>
                  </a:lnTo>
                  <a:lnTo>
                    <a:pt x="109" y="155"/>
                  </a:lnTo>
                  <a:lnTo>
                    <a:pt x="101" y="172"/>
                  </a:lnTo>
                  <a:lnTo>
                    <a:pt x="60" y="217"/>
                  </a:lnTo>
                  <a:lnTo>
                    <a:pt x="48" y="265"/>
                  </a:lnTo>
                  <a:lnTo>
                    <a:pt x="12" y="312"/>
                  </a:lnTo>
                  <a:lnTo>
                    <a:pt x="0" y="348"/>
                  </a:lnTo>
                  <a:lnTo>
                    <a:pt x="364" y="407"/>
                  </a:lnTo>
                  <a:lnTo>
                    <a:pt x="376" y="407"/>
                  </a:lnTo>
                  <a:lnTo>
                    <a:pt x="374" y="318"/>
                  </a:lnTo>
                  <a:lnTo>
                    <a:pt x="338" y="259"/>
                  </a:lnTo>
                  <a:lnTo>
                    <a:pt x="287" y="187"/>
                  </a:lnTo>
                  <a:lnTo>
                    <a:pt x="247" y="161"/>
                  </a:lnTo>
                  <a:lnTo>
                    <a:pt x="323" y="96"/>
                  </a:lnTo>
                  <a:lnTo>
                    <a:pt x="229" y="0"/>
                  </a:lnTo>
                  <a:lnTo>
                    <a:pt x="158"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442" name="Group 35"/>
            <p:cNvGrpSpPr>
              <a:grpSpLocks/>
            </p:cNvGrpSpPr>
            <p:nvPr/>
          </p:nvGrpSpPr>
          <p:grpSpPr bwMode="auto">
            <a:xfrm>
              <a:off x="3933" y="3292"/>
              <a:ext cx="224" cy="412"/>
              <a:chOff x="3933" y="3292"/>
              <a:chExt cx="224" cy="412"/>
            </a:xfrm>
          </p:grpSpPr>
          <p:sp>
            <p:nvSpPr>
              <p:cNvPr id="17466" name="Freeform 36"/>
              <p:cNvSpPr>
                <a:spLocks/>
              </p:cNvSpPr>
              <p:nvPr/>
            </p:nvSpPr>
            <p:spPr bwMode="auto">
              <a:xfrm>
                <a:off x="3945" y="3292"/>
                <a:ext cx="188" cy="204"/>
              </a:xfrm>
              <a:custGeom>
                <a:avLst/>
                <a:gdLst>
                  <a:gd name="T0" fmla="*/ 1 w 376"/>
                  <a:gd name="T1" fmla="*/ 0 h 407"/>
                  <a:gd name="T2" fmla="*/ 1 w 376"/>
                  <a:gd name="T3" fmla="*/ 1 h 407"/>
                  <a:gd name="T4" fmla="*/ 1 w 376"/>
                  <a:gd name="T5" fmla="*/ 1 h 407"/>
                  <a:gd name="T6" fmla="*/ 1 w 376"/>
                  <a:gd name="T7" fmla="*/ 1 h 407"/>
                  <a:gd name="T8" fmla="*/ 1 w 376"/>
                  <a:gd name="T9" fmla="*/ 1 h 407"/>
                  <a:gd name="T10" fmla="*/ 1 w 376"/>
                  <a:gd name="T11" fmla="*/ 1 h 407"/>
                  <a:gd name="T12" fmla="*/ 1 w 376"/>
                  <a:gd name="T13" fmla="*/ 1 h 407"/>
                  <a:gd name="T14" fmla="*/ 1 w 376"/>
                  <a:gd name="T15" fmla="*/ 1 h 407"/>
                  <a:gd name="T16" fmla="*/ 1 w 376"/>
                  <a:gd name="T17" fmla="*/ 1 h 407"/>
                  <a:gd name="T18" fmla="*/ 1 w 376"/>
                  <a:gd name="T19" fmla="*/ 1 h 407"/>
                  <a:gd name="T20" fmla="*/ 0 w 376"/>
                  <a:gd name="T21" fmla="*/ 1 h 407"/>
                  <a:gd name="T22" fmla="*/ 1 w 376"/>
                  <a:gd name="T23" fmla="*/ 1 h 407"/>
                  <a:gd name="T24" fmla="*/ 1 w 376"/>
                  <a:gd name="T25" fmla="*/ 1 h 407"/>
                  <a:gd name="T26" fmla="*/ 1 w 376"/>
                  <a:gd name="T27" fmla="*/ 1 h 407"/>
                  <a:gd name="T28" fmla="*/ 1 w 376"/>
                  <a:gd name="T29" fmla="*/ 1 h 407"/>
                  <a:gd name="T30" fmla="*/ 1 w 376"/>
                  <a:gd name="T31" fmla="*/ 1 h 407"/>
                  <a:gd name="T32" fmla="*/ 1 w 376"/>
                  <a:gd name="T33" fmla="*/ 1 h 407"/>
                  <a:gd name="T34" fmla="*/ 1 w 376"/>
                  <a:gd name="T35" fmla="*/ 1 h 407"/>
                  <a:gd name="T36" fmla="*/ 1 w 376"/>
                  <a:gd name="T37" fmla="*/ 0 h 407"/>
                  <a:gd name="T38" fmla="*/ 1 w 376"/>
                  <a:gd name="T39" fmla="*/ 0 h 4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6" h="407">
                    <a:moveTo>
                      <a:pt x="158" y="0"/>
                    </a:moveTo>
                    <a:lnTo>
                      <a:pt x="109" y="52"/>
                    </a:lnTo>
                    <a:lnTo>
                      <a:pt x="90" y="75"/>
                    </a:lnTo>
                    <a:lnTo>
                      <a:pt x="74" y="96"/>
                    </a:lnTo>
                    <a:lnTo>
                      <a:pt x="109" y="135"/>
                    </a:lnTo>
                    <a:lnTo>
                      <a:pt x="109" y="155"/>
                    </a:lnTo>
                    <a:lnTo>
                      <a:pt x="101" y="172"/>
                    </a:lnTo>
                    <a:lnTo>
                      <a:pt x="60" y="217"/>
                    </a:lnTo>
                    <a:lnTo>
                      <a:pt x="48" y="265"/>
                    </a:lnTo>
                    <a:lnTo>
                      <a:pt x="12" y="312"/>
                    </a:lnTo>
                    <a:lnTo>
                      <a:pt x="0" y="348"/>
                    </a:lnTo>
                    <a:lnTo>
                      <a:pt x="364" y="407"/>
                    </a:lnTo>
                    <a:lnTo>
                      <a:pt x="376" y="407"/>
                    </a:lnTo>
                    <a:lnTo>
                      <a:pt x="374" y="318"/>
                    </a:lnTo>
                    <a:lnTo>
                      <a:pt x="338" y="259"/>
                    </a:lnTo>
                    <a:lnTo>
                      <a:pt x="287" y="187"/>
                    </a:lnTo>
                    <a:lnTo>
                      <a:pt x="247" y="161"/>
                    </a:lnTo>
                    <a:lnTo>
                      <a:pt x="323" y="96"/>
                    </a:lnTo>
                    <a:lnTo>
                      <a:pt x="229" y="0"/>
                    </a:lnTo>
                    <a:lnTo>
                      <a:pt x="158" y="0"/>
                    </a:lnTo>
                    <a:close/>
                  </a:path>
                </a:pathLst>
              </a:custGeom>
              <a:gradFill rotWithShape="0">
                <a:gsLst>
                  <a:gs pos="0">
                    <a:srgbClr val="FFCC00"/>
                  </a:gs>
                  <a:gs pos="100000">
                    <a:srgbClr val="9900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7" name="Freeform 37"/>
              <p:cNvSpPr>
                <a:spLocks/>
              </p:cNvSpPr>
              <p:nvPr/>
            </p:nvSpPr>
            <p:spPr bwMode="auto">
              <a:xfrm>
                <a:off x="3933" y="3367"/>
                <a:ext cx="224" cy="337"/>
              </a:xfrm>
              <a:custGeom>
                <a:avLst/>
                <a:gdLst>
                  <a:gd name="T0" fmla="*/ 1 w 448"/>
                  <a:gd name="T1" fmla="*/ 1 h 673"/>
                  <a:gd name="T2" fmla="*/ 1 w 448"/>
                  <a:gd name="T3" fmla="*/ 1 h 673"/>
                  <a:gd name="T4" fmla="*/ 1 w 448"/>
                  <a:gd name="T5" fmla="*/ 1 h 673"/>
                  <a:gd name="T6" fmla="*/ 1 w 448"/>
                  <a:gd name="T7" fmla="*/ 1 h 673"/>
                  <a:gd name="T8" fmla="*/ 1 w 448"/>
                  <a:gd name="T9" fmla="*/ 1 h 673"/>
                  <a:gd name="T10" fmla="*/ 1 w 448"/>
                  <a:gd name="T11" fmla="*/ 1 h 673"/>
                  <a:gd name="T12" fmla="*/ 1 w 448"/>
                  <a:gd name="T13" fmla="*/ 0 h 673"/>
                  <a:gd name="T14" fmla="*/ 1 w 448"/>
                  <a:gd name="T15" fmla="*/ 1 h 673"/>
                  <a:gd name="T16" fmla="*/ 1 w 448"/>
                  <a:gd name="T17" fmla="*/ 1 h 673"/>
                  <a:gd name="T18" fmla="*/ 1 w 448"/>
                  <a:gd name="T19" fmla="*/ 1 h 673"/>
                  <a:gd name="T20" fmla="*/ 1 w 448"/>
                  <a:gd name="T21" fmla="*/ 1 h 673"/>
                  <a:gd name="T22" fmla="*/ 1 w 448"/>
                  <a:gd name="T23" fmla="*/ 1 h 673"/>
                  <a:gd name="T24" fmla="*/ 1 w 448"/>
                  <a:gd name="T25" fmla="*/ 1 h 673"/>
                  <a:gd name="T26" fmla="*/ 1 w 448"/>
                  <a:gd name="T27" fmla="*/ 1 h 673"/>
                  <a:gd name="T28" fmla="*/ 1 w 448"/>
                  <a:gd name="T29" fmla="*/ 1 h 673"/>
                  <a:gd name="T30" fmla="*/ 1 w 448"/>
                  <a:gd name="T31" fmla="*/ 1 h 673"/>
                  <a:gd name="T32" fmla="*/ 1 w 448"/>
                  <a:gd name="T33" fmla="*/ 1 h 673"/>
                  <a:gd name="T34" fmla="*/ 1 w 448"/>
                  <a:gd name="T35" fmla="*/ 1 h 673"/>
                  <a:gd name="T36" fmla="*/ 1 w 448"/>
                  <a:gd name="T37" fmla="*/ 1 h 673"/>
                  <a:gd name="T38" fmla="*/ 1 w 448"/>
                  <a:gd name="T39" fmla="*/ 1 h 673"/>
                  <a:gd name="T40" fmla="*/ 1 w 448"/>
                  <a:gd name="T41" fmla="*/ 1 h 673"/>
                  <a:gd name="T42" fmla="*/ 0 w 448"/>
                  <a:gd name="T43" fmla="*/ 1 h 673"/>
                  <a:gd name="T44" fmla="*/ 0 w 448"/>
                  <a:gd name="T45" fmla="*/ 1 h 673"/>
                  <a:gd name="T46" fmla="*/ 1 w 448"/>
                  <a:gd name="T47" fmla="*/ 2 h 673"/>
                  <a:gd name="T48" fmla="*/ 1 w 448"/>
                  <a:gd name="T49" fmla="*/ 2 h 673"/>
                  <a:gd name="T50" fmla="*/ 1 w 448"/>
                  <a:gd name="T51" fmla="*/ 2 h 673"/>
                  <a:gd name="T52" fmla="*/ 1 w 448"/>
                  <a:gd name="T53" fmla="*/ 1 h 673"/>
                  <a:gd name="T54" fmla="*/ 1 w 448"/>
                  <a:gd name="T55" fmla="*/ 1 h 673"/>
                  <a:gd name="T56" fmla="*/ 1 w 448"/>
                  <a:gd name="T57" fmla="*/ 1 h 673"/>
                  <a:gd name="T58" fmla="*/ 1 w 448"/>
                  <a:gd name="T59" fmla="*/ 1 h 673"/>
                  <a:gd name="T60" fmla="*/ 1 w 448"/>
                  <a:gd name="T61" fmla="*/ 1 h 673"/>
                  <a:gd name="T62" fmla="*/ 1 w 448"/>
                  <a:gd name="T63" fmla="*/ 1 h 673"/>
                  <a:gd name="T64" fmla="*/ 1 w 448"/>
                  <a:gd name="T65" fmla="*/ 1 h 673"/>
                  <a:gd name="T66" fmla="*/ 1 w 448"/>
                  <a:gd name="T67" fmla="*/ 1 h 6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8" h="673">
                    <a:moveTo>
                      <a:pt x="288" y="25"/>
                    </a:moveTo>
                    <a:lnTo>
                      <a:pt x="284" y="58"/>
                    </a:lnTo>
                    <a:lnTo>
                      <a:pt x="278" y="84"/>
                    </a:lnTo>
                    <a:lnTo>
                      <a:pt x="256" y="80"/>
                    </a:lnTo>
                    <a:lnTo>
                      <a:pt x="253" y="36"/>
                    </a:lnTo>
                    <a:lnTo>
                      <a:pt x="238" y="13"/>
                    </a:lnTo>
                    <a:lnTo>
                      <a:pt x="210" y="0"/>
                    </a:lnTo>
                    <a:lnTo>
                      <a:pt x="210" y="21"/>
                    </a:lnTo>
                    <a:lnTo>
                      <a:pt x="237" y="135"/>
                    </a:lnTo>
                    <a:lnTo>
                      <a:pt x="204" y="146"/>
                    </a:lnTo>
                    <a:lnTo>
                      <a:pt x="204" y="93"/>
                    </a:lnTo>
                    <a:lnTo>
                      <a:pt x="190" y="61"/>
                    </a:lnTo>
                    <a:lnTo>
                      <a:pt x="175" y="4"/>
                    </a:lnTo>
                    <a:lnTo>
                      <a:pt x="158" y="45"/>
                    </a:lnTo>
                    <a:lnTo>
                      <a:pt x="146" y="93"/>
                    </a:lnTo>
                    <a:lnTo>
                      <a:pt x="110" y="117"/>
                    </a:lnTo>
                    <a:lnTo>
                      <a:pt x="84" y="140"/>
                    </a:lnTo>
                    <a:lnTo>
                      <a:pt x="36" y="157"/>
                    </a:lnTo>
                    <a:lnTo>
                      <a:pt x="31" y="161"/>
                    </a:lnTo>
                    <a:lnTo>
                      <a:pt x="3" y="256"/>
                    </a:lnTo>
                    <a:lnTo>
                      <a:pt x="3" y="297"/>
                    </a:lnTo>
                    <a:lnTo>
                      <a:pt x="0" y="360"/>
                    </a:lnTo>
                    <a:lnTo>
                      <a:pt x="0" y="437"/>
                    </a:lnTo>
                    <a:lnTo>
                      <a:pt x="77" y="616"/>
                    </a:lnTo>
                    <a:lnTo>
                      <a:pt x="448" y="673"/>
                    </a:lnTo>
                    <a:lnTo>
                      <a:pt x="432" y="551"/>
                    </a:lnTo>
                    <a:lnTo>
                      <a:pt x="432" y="418"/>
                    </a:lnTo>
                    <a:lnTo>
                      <a:pt x="418" y="341"/>
                    </a:lnTo>
                    <a:lnTo>
                      <a:pt x="398" y="209"/>
                    </a:lnTo>
                    <a:lnTo>
                      <a:pt x="398" y="157"/>
                    </a:lnTo>
                    <a:lnTo>
                      <a:pt x="355" y="105"/>
                    </a:lnTo>
                    <a:lnTo>
                      <a:pt x="326" y="57"/>
                    </a:lnTo>
                    <a:lnTo>
                      <a:pt x="288" y="21"/>
                    </a:lnTo>
                    <a:lnTo>
                      <a:pt x="288" y="25"/>
                    </a:lnTo>
                    <a:close/>
                  </a:path>
                </a:pathLst>
              </a:custGeom>
              <a:gradFill rotWithShape="0">
                <a:gsLst>
                  <a:gs pos="0">
                    <a:srgbClr val="FFCC00"/>
                  </a:gs>
                  <a:gs pos="100000">
                    <a:srgbClr val="9900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443" name="Freeform 38"/>
            <p:cNvSpPr>
              <a:spLocks/>
            </p:cNvSpPr>
            <p:nvPr/>
          </p:nvSpPr>
          <p:spPr bwMode="auto">
            <a:xfrm>
              <a:off x="3933" y="3367"/>
              <a:ext cx="224" cy="337"/>
            </a:xfrm>
            <a:custGeom>
              <a:avLst/>
              <a:gdLst>
                <a:gd name="T0" fmla="*/ 1 w 448"/>
                <a:gd name="T1" fmla="*/ 1 h 673"/>
                <a:gd name="T2" fmla="*/ 1 w 448"/>
                <a:gd name="T3" fmla="*/ 1 h 673"/>
                <a:gd name="T4" fmla="*/ 1 w 448"/>
                <a:gd name="T5" fmla="*/ 1 h 673"/>
                <a:gd name="T6" fmla="*/ 1 w 448"/>
                <a:gd name="T7" fmla="*/ 1 h 673"/>
                <a:gd name="T8" fmla="*/ 1 w 448"/>
                <a:gd name="T9" fmla="*/ 1 h 673"/>
                <a:gd name="T10" fmla="*/ 1 w 448"/>
                <a:gd name="T11" fmla="*/ 1 h 673"/>
                <a:gd name="T12" fmla="*/ 1 w 448"/>
                <a:gd name="T13" fmla="*/ 0 h 673"/>
                <a:gd name="T14" fmla="*/ 1 w 448"/>
                <a:gd name="T15" fmla="*/ 1 h 673"/>
                <a:gd name="T16" fmla="*/ 1 w 448"/>
                <a:gd name="T17" fmla="*/ 1 h 673"/>
                <a:gd name="T18" fmla="*/ 1 w 448"/>
                <a:gd name="T19" fmla="*/ 1 h 673"/>
                <a:gd name="T20" fmla="*/ 1 w 448"/>
                <a:gd name="T21" fmla="*/ 1 h 673"/>
                <a:gd name="T22" fmla="*/ 1 w 448"/>
                <a:gd name="T23" fmla="*/ 1 h 673"/>
                <a:gd name="T24" fmla="*/ 1 w 448"/>
                <a:gd name="T25" fmla="*/ 1 h 673"/>
                <a:gd name="T26" fmla="*/ 1 w 448"/>
                <a:gd name="T27" fmla="*/ 1 h 673"/>
                <a:gd name="T28" fmla="*/ 1 w 448"/>
                <a:gd name="T29" fmla="*/ 1 h 673"/>
                <a:gd name="T30" fmla="*/ 1 w 448"/>
                <a:gd name="T31" fmla="*/ 1 h 673"/>
                <a:gd name="T32" fmla="*/ 1 w 448"/>
                <a:gd name="T33" fmla="*/ 1 h 673"/>
                <a:gd name="T34" fmla="*/ 1 w 448"/>
                <a:gd name="T35" fmla="*/ 1 h 673"/>
                <a:gd name="T36" fmla="*/ 1 w 448"/>
                <a:gd name="T37" fmla="*/ 1 h 673"/>
                <a:gd name="T38" fmla="*/ 1 w 448"/>
                <a:gd name="T39" fmla="*/ 1 h 673"/>
                <a:gd name="T40" fmla="*/ 1 w 448"/>
                <a:gd name="T41" fmla="*/ 1 h 673"/>
                <a:gd name="T42" fmla="*/ 0 w 448"/>
                <a:gd name="T43" fmla="*/ 1 h 673"/>
                <a:gd name="T44" fmla="*/ 0 w 448"/>
                <a:gd name="T45" fmla="*/ 1 h 673"/>
                <a:gd name="T46" fmla="*/ 1 w 448"/>
                <a:gd name="T47" fmla="*/ 2 h 673"/>
                <a:gd name="T48" fmla="*/ 1 w 448"/>
                <a:gd name="T49" fmla="*/ 2 h 673"/>
                <a:gd name="T50" fmla="*/ 1 w 448"/>
                <a:gd name="T51" fmla="*/ 2 h 673"/>
                <a:gd name="T52" fmla="*/ 1 w 448"/>
                <a:gd name="T53" fmla="*/ 1 h 673"/>
                <a:gd name="T54" fmla="*/ 1 w 448"/>
                <a:gd name="T55" fmla="*/ 1 h 673"/>
                <a:gd name="T56" fmla="*/ 1 w 448"/>
                <a:gd name="T57" fmla="*/ 1 h 673"/>
                <a:gd name="T58" fmla="*/ 1 w 448"/>
                <a:gd name="T59" fmla="*/ 1 h 673"/>
                <a:gd name="T60" fmla="*/ 1 w 448"/>
                <a:gd name="T61" fmla="*/ 1 h 673"/>
                <a:gd name="T62" fmla="*/ 1 w 448"/>
                <a:gd name="T63" fmla="*/ 1 h 673"/>
                <a:gd name="T64" fmla="*/ 1 w 448"/>
                <a:gd name="T65" fmla="*/ 1 h 673"/>
                <a:gd name="T66" fmla="*/ 1 w 448"/>
                <a:gd name="T67" fmla="*/ 1 h 6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8" h="673">
                  <a:moveTo>
                    <a:pt x="288" y="25"/>
                  </a:moveTo>
                  <a:lnTo>
                    <a:pt x="284" y="58"/>
                  </a:lnTo>
                  <a:lnTo>
                    <a:pt x="278" y="84"/>
                  </a:lnTo>
                  <a:lnTo>
                    <a:pt x="256" y="80"/>
                  </a:lnTo>
                  <a:lnTo>
                    <a:pt x="253" y="36"/>
                  </a:lnTo>
                  <a:lnTo>
                    <a:pt x="238" y="13"/>
                  </a:lnTo>
                  <a:lnTo>
                    <a:pt x="210" y="0"/>
                  </a:lnTo>
                  <a:lnTo>
                    <a:pt x="210" y="21"/>
                  </a:lnTo>
                  <a:lnTo>
                    <a:pt x="237" y="135"/>
                  </a:lnTo>
                  <a:lnTo>
                    <a:pt x="204" y="146"/>
                  </a:lnTo>
                  <a:lnTo>
                    <a:pt x="204" y="93"/>
                  </a:lnTo>
                  <a:lnTo>
                    <a:pt x="190" y="61"/>
                  </a:lnTo>
                  <a:lnTo>
                    <a:pt x="175" y="4"/>
                  </a:lnTo>
                  <a:lnTo>
                    <a:pt x="158" y="45"/>
                  </a:lnTo>
                  <a:lnTo>
                    <a:pt x="146" y="93"/>
                  </a:lnTo>
                  <a:lnTo>
                    <a:pt x="110" y="117"/>
                  </a:lnTo>
                  <a:lnTo>
                    <a:pt x="84" y="140"/>
                  </a:lnTo>
                  <a:lnTo>
                    <a:pt x="36" y="157"/>
                  </a:lnTo>
                  <a:lnTo>
                    <a:pt x="31" y="161"/>
                  </a:lnTo>
                  <a:lnTo>
                    <a:pt x="3" y="256"/>
                  </a:lnTo>
                  <a:lnTo>
                    <a:pt x="3" y="297"/>
                  </a:lnTo>
                  <a:lnTo>
                    <a:pt x="0" y="360"/>
                  </a:lnTo>
                  <a:lnTo>
                    <a:pt x="0" y="437"/>
                  </a:lnTo>
                  <a:lnTo>
                    <a:pt x="77" y="616"/>
                  </a:lnTo>
                  <a:lnTo>
                    <a:pt x="448" y="673"/>
                  </a:lnTo>
                  <a:lnTo>
                    <a:pt x="432" y="551"/>
                  </a:lnTo>
                  <a:lnTo>
                    <a:pt x="432" y="418"/>
                  </a:lnTo>
                  <a:lnTo>
                    <a:pt x="418" y="341"/>
                  </a:lnTo>
                  <a:lnTo>
                    <a:pt x="398" y="209"/>
                  </a:lnTo>
                  <a:lnTo>
                    <a:pt x="398" y="157"/>
                  </a:lnTo>
                  <a:lnTo>
                    <a:pt x="355" y="105"/>
                  </a:lnTo>
                  <a:lnTo>
                    <a:pt x="326" y="57"/>
                  </a:lnTo>
                  <a:lnTo>
                    <a:pt x="288" y="21"/>
                  </a:lnTo>
                  <a:lnTo>
                    <a:pt x="288" y="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4" name="Oval 39"/>
            <p:cNvSpPr>
              <a:spLocks noChangeArrowheads="1"/>
            </p:cNvSpPr>
            <p:nvPr/>
          </p:nvSpPr>
          <p:spPr bwMode="auto">
            <a:xfrm>
              <a:off x="4057" y="3444"/>
              <a:ext cx="71" cy="86"/>
            </a:xfrm>
            <a:prstGeom prst="ellipse">
              <a:avLst/>
            </a:prstGeom>
            <a:solidFill>
              <a:srgbClr val="00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endParaRPr lang="en-US" altLang="en-US"/>
            </a:p>
          </p:txBody>
        </p:sp>
        <p:sp>
          <p:nvSpPr>
            <p:cNvPr id="17445" name="Oval 40"/>
            <p:cNvSpPr>
              <a:spLocks noChangeArrowheads="1"/>
            </p:cNvSpPr>
            <p:nvPr/>
          </p:nvSpPr>
          <p:spPr bwMode="auto">
            <a:xfrm>
              <a:off x="4043" y="3428"/>
              <a:ext cx="79" cy="96"/>
            </a:xfrm>
            <a:prstGeom prst="ellipse">
              <a:avLst/>
            </a:prstGeom>
            <a:solidFill>
              <a:srgbClr val="00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endParaRPr lang="en-US" altLang="en-US"/>
            </a:p>
          </p:txBody>
        </p:sp>
        <p:sp>
          <p:nvSpPr>
            <p:cNvPr id="17446" name="Freeform 41"/>
            <p:cNvSpPr>
              <a:spLocks/>
            </p:cNvSpPr>
            <p:nvPr/>
          </p:nvSpPr>
          <p:spPr bwMode="auto">
            <a:xfrm>
              <a:off x="4066" y="3475"/>
              <a:ext cx="54" cy="42"/>
            </a:xfrm>
            <a:custGeom>
              <a:avLst/>
              <a:gdLst>
                <a:gd name="T0" fmla="*/ 0 w 109"/>
                <a:gd name="T1" fmla="*/ 0 h 84"/>
                <a:gd name="T2" fmla="*/ 0 w 109"/>
                <a:gd name="T3" fmla="*/ 1 h 84"/>
                <a:gd name="T4" fmla="*/ 0 w 109"/>
                <a:gd name="T5" fmla="*/ 1 h 84"/>
                <a:gd name="T6" fmla="*/ 0 w 109"/>
                <a:gd name="T7" fmla="*/ 1 h 84"/>
                <a:gd name="T8" fmla="*/ 0 w 109"/>
                <a:gd name="T9" fmla="*/ 1 h 84"/>
                <a:gd name="T10" fmla="*/ 0 w 109"/>
                <a:gd name="T11" fmla="*/ 1 h 84"/>
                <a:gd name="T12" fmla="*/ 0 w 109"/>
                <a:gd name="T13" fmla="*/ 1 h 84"/>
                <a:gd name="T14" fmla="*/ 0 w 109"/>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84">
                  <a:moveTo>
                    <a:pt x="109" y="0"/>
                  </a:moveTo>
                  <a:lnTo>
                    <a:pt x="74" y="62"/>
                  </a:lnTo>
                  <a:lnTo>
                    <a:pt x="47" y="74"/>
                  </a:lnTo>
                  <a:lnTo>
                    <a:pt x="0" y="68"/>
                  </a:lnTo>
                  <a:lnTo>
                    <a:pt x="38" y="84"/>
                  </a:lnTo>
                  <a:lnTo>
                    <a:pt x="73" y="76"/>
                  </a:lnTo>
                  <a:lnTo>
                    <a:pt x="99" y="47"/>
                  </a:lnTo>
                  <a:lnTo>
                    <a:pt x="109" y="0"/>
                  </a:lnTo>
                  <a:close/>
                </a:path>
              </a:pathLst>
            </a:custGeom>
            <a:solidFill>
              <a:srgbClr val="00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7" name="Freeform 42"/>
            <p:cNvSpPr>
              <a:spLocks/>
            </p:cNvSpPr>
            <p:nvPr/>
          </p:nvSpPr>
          <p:spPr bwMode="auto">
            <a:xfrm>
              <a:off x="4057" y="3448"/>
              <a:ext cx="32" cy="30"/>
            </a:xfrm>
            <a:custGeom>
              <a:avLst/>
              <a:gdLst>
                <a:gd name="T0" fmla="*/ 1 w 63"/>
                <a:gd name="T1" fmla="*/ 0 h 61"/>
                <a:gd name="T2" fmla="*/ 1 w 63"/>
                <a:gd name="T3" fmla="*/ 0 h 61"/>
                <a:gd name="T4" fmla="*/ 1 w 63"/>
                <a:gd name="T5" fmla="*/ 0 h 61"/>
                <a:gd name="T6" fmla="*/ 0 w 63"/>
                <a:gd name="T7" fmla="*/ 0 h 61"/>
                <a:gd name="T8" fmla="*/ 0 w 63"/>
                <a:gd name="T9" fmla="*/ 0 h 61"/>
                <a:gd name="T10" fmla="*/ 1 w 63"/>
                <a:gd name="T11" fmla="*/ 0 h 61"/>
                <a:gd name="T12" fmla="*/ 1 w 63"/>
                <a:gd name="T13" fmla="*/ 0 h 61"/>
                <a:gd name="T14" fmla="*/ 1 w 63"/>
                <a:gd name="T15" fmla="*/ 0 h 61"/>
                <a:gd name="T16" fmla="*/ 1 w 6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61">
                  <a:moveTo>
                    <a:pt x="35" y="0"/>
                  </a:moveTo>
                  <a:lnTo>
                    <a:pt x="16" y="0"/>
                  </a:lnTo>
                  <a:lnTo>
                    <a:pt x="13" y="12"/>
                  </a:lnTo>
                  <a:lnTo>
                    <a:pt x="0" y="29"/>
                  </a:lnTo>
                  <a:lnTo>
                    <a:pt x="0" y="54"/>
                  </a:lnTo>
                  <a:lnTo>
                    <a:pt x="16" y="61"/>
                  </a:lnTo>
                  <a:lnTo>
                    <a:pt x="45" y="36"/>
                  </a:lnTo>
                  <a:lnTo>
                    <a:pt x="63" y="12"/>
                  </a:lnTo>
                  <a:lnTo>
                    <a:pt x="35" y="0"/>
                  </a:lnTo>
                  <a:close/>
                </a:path>
              </a:pathLst>
            </a:custGeom>
            <a:solidFill>
              <a:srgbClr val="00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8" name="Freeform 43"/>
            <p:cNvSpPr>
              <a:spLocks/>
            </p:cNvSpPr>
            <p:nvPr/>
          </p:nvSpPr>
          <p:spPr bwMode="auto">
            <a:xfrm>
              <a:off x="4061" y="3454"/>
              <a:ext cx="18" cy="17"/>
            </a:xfrm>
            <a:custGeom>
              <a:avLst/>
              <a:gdLst>
                <a:gd name="T0" fmla="*/ 1 w 35"/>
                <a:gd name="T1" fmla="*/ 1 h 33"/>
                <a:gd name="T2" fmla="*/ 1 w 35"/>
                <a:gd name="T3" fmla="*/ 0 h 33"/>
                <a:gd name="T4" fmla="*/ 1 w 35"/>
                <a:gd name="T5" fmla="*/ 0 h 33"/>
                <a:gd name="T6" fmla="*/ 1 w 35"/>
                <a:gd name="T7" fmla="*/ 1 h 33"/>
                <a:gd name="T8" fmla="*/ 1 w 35"/>
                <a:gd name="T9" fmla="*/ 1 h 33"/>
                <a:gd name="T10" fmla="*/ 0 w 35"/>
                <a:gd name="T11" fmla="*/ 1 h 33"/>
                <a:gd name="T12" fmla="*/ 1 w 35"/>
                <a:gd name="T13" fmla="*/ 1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3">
                  <a:moveTo>
                    <a:pt x="2" y="3"/>
                  </a:moveTo>
                  <a:lnTo>
                    <a:pt x="9" y="0"/>
                  </a:lnTo>
                  <a:lnTo>
                    <a:pt x="35" y="0"/>
                  </a:lnTo>
                  <a:lnTo>
                    <a:pt x="22" y="24"/>
                  </a:lnTo>
                  <a:lnTo>
                    <a:pt x="9" y="33"/>
                  </a:lnTo>
                  <a:lnTo>
                    <a:pt x="0" y="24"/>
                  </a:lnTo>
                  <a:lnTo>
                    <a:pt x="2" y="3"/>
                  </a:lnTo>
                  <a:close/>
                </a:path>
              </a:pathLst>
            </a:custGeom>
            <a:solidFill>
              <a:srgbClr val="00C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9" name="Oval 44"/>
            <p:cNvSpPr>
              <a:spLocks noChangeArrowheads="1"/>
            </p:cNvSpPr>
            <p:nvPr/>
          </p:nvSpPr>
          <p:spPr bwMode="auto">
            <a:xfrm>
              <a:off x="4071" y="3567"/>
              <a:ext cx="69" cy="73"/>
            </a:xfrm>
            <a:prstGeom prst="ellipse">
              <a:avLst/>
            </a:prstGeom>
            <a:solidFill>
              <a:srgbClr val="28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endParaRPr lang="en-US" altLang="en-US"/>
            </a:p>
          </p:txBody>
        </p:sp>
        <p:sp>
          <p:nvSpPr>
            <p:cNvPr id="17450" name="Oval 45"/>
            <p:cNvSpPr>
              <a:spLocks noChangeArrowheads="1"/>
            </p:cNvSpPr>
            <p:nvPr/>
          </p:nvSpPr>
          <p:spPr bwMode="auto">
            <a:xfrm>
              <a:off x="4061" y="3555"/>
              <a:ext cx="73" cy="73"/>
            </a:xfrm>
            <a:prstGeom prst="ellipse">
              <a:avLst/>
            </a:prstGeom>
            <a:solidFill>
              <a:srgbClr val="28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endParaRPr lang="en-US" altLang="en-US"/>
            </a:p>
          </p:txBody>
        </p:sp>
        <p:sp>
          <p:nvSpPr>
            <p:cNvPr id="17451" name="Freeform 46"/>
            <p:cNvSpPr>
              <a:spLocks/>
            </p:cNvSpPr>
            <p:nvPr/>
          </p:nvSpPr>
          <p:spPr bwMode="auto">
            <a:xfrm>
              <a:off x="4080" y="3589"/>
              <a:ext cx="50" cy="38"/>
            </a:xfrm>
            <a:custGeom>
              <a:avLst/>
              <a:gdLst>
                <a:gd name="T0" fmla="*/ 1 w 100"/>
                <a:gd name="T1" fmla="*/ 0 h 76"/>
                <a:gd name="T2" fmla="*/ 1 w 100"/>
                <a:gd name="T3" fmla="*/ 1 h 76"/>
                <a:gd name="T4" fmla="*/ 1 w 100"/>
                <a:gd name="T5" fmla="*/ 1 h 76"/>
                <a:gd name="T6" fmla="*/ 1 w 100"/>
                <a:gd name="T7" fmla="*/ 1 h 76"/>
                <a:gd name="T8" fmla="*/ 0 w 100"/>
                <a:gd name="T9" fmla="*/ 1 h 76"/>
                <a:gd name="T10" fmla="*/ 1 w 100"/>
                <a:gd name="T11" fmla="*/ 1 h 76"/>
                <a:gd name="T12" fmla="*/ 1 w 100"/>
                <a:gd name="T13" fmla="*/ 1 h 76"/>
                <a:gd name="T14" fmla="*/ 1 w 100"/>
                <a:gd name="T15" fmla="*/ 0 h 76"/>
                <a:gd name="T16" fmla="*/ 1 w 100"/>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76">
                  <a:moveTo>
                    <a:pt x="95" y="0"/>
                  </a:moveTo>
                  <a:lnTo>
                    <a:pt x="67" y="50"/>
                  </a:lnTo>
                  <a:lnTo>
                    <a:pt x="42" y="62"/>
                  </a:lnTo>
                  <a:lnTo>
                    <a:pt x="24" y="64"/>
                  </a:lnTo>
                  <a:lnTo>
                    <a:pt x="0" y="65"/>
                  </a:lnTo>
                  <a:lnTo>
                    <a:pt x="32" y="76"/>
                  </a:lnTo>
                  <a:lnTo>
                    <a:pt x="64" y="67"/>
                  </a:lnTo>
                  <a:lnTo>
                    <a:pt x="100" y="0"/>
                  </a:lnTo>
                  <a:lnTo>
                    <a:pt x="95" y="0"/>
                  </a:lnTo>
                  <a:close/>
                </a:path>
              </a:pathLst>
            </a:custGeom>
            <a:solidFill>
              <a:srgbClr val="28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2" name="Freeform 47"/>
            <p:cNvSpPr>
              <a:spLocks/>
            </p:cNvSpPr>
            <p:nvPr/>
          </p:nvSpPr>
          <p:spPr bwMode="auto">
            <a:xfrm>
              <a:off x="4071" y="3567"/>
              <a:ext cx="28" cy="25"/>
            </a:xfrm>
            <a:custGeom>
              <a:avLst/>
              <a:gdLst>
                <a:gd name="T0" fmla="*/ 1 w 56"/>
                <a:gd name="T1" fmla="*/ 0 h 49"/>
                <a:gd name="T2" fmla="*/ 1 w 56"/>
                <a:gd name="T3" fmla="*/ 0 h 49"/>
                <a:gd name="T4" fmla="*/ 1 w 56"/>
                <a:gd name="T5" fmla="*/ 1 h 49"/>
                <a:gd name="T6" fmla="*/ 0 w 56"/>
                <a:gd name="T7" fmla="*/ 1 h 49"/>
                <a:gd name="T8" fmla="*/ 0 w 56"/>
                <a:gd name="T9" fmla="*/ 1 h 49"/>
                <a:gd name="T10" fmla="*/ 1 w 56"/>
                <a:gd name="T11" fmla="*/ 1 h 49"/>
                <a:gd name="T12" fmla="*/ 1 w 56"/>
                <a:gd name="T13" fmla="*/ 1 h 49"/>
                <a:gd name="T14" fmla="*/ 1 w 56"/>
                <a:gd name="T15" fmla="*/ 0 h 49"/>
                <a:gd name="T16" fmla="*/ 1 w 56"/>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49">
                  <a:moveTo>
                    <a:pt x="39" y="0"/>
                  </a:moveTo>
                  <a:lnTo>
                    <a:pt x="21" y="0"/>
                  </a:lnTo>
                  <a:lnTo>
                    <a:pt x="15" y="6"/>
                  </a:lnTo>
                  <a:lnTo>
                    <a:pt x="0" y="21"/>
                  </a:lnTo>
                  <a:lnTo>
                    <a:pt x="0" y="43"/>
                  </a:lnTo>
                  <a:lnTo>
                    <a:pt x="24" y="49"/>
                  </a:lnTo>
                  <a:lnTo>
                    <a:pt x="47" y="27"/>
                  </a:lnTo>
                  <a:lnTo>
                    <a:pt x="56" y="0"/>
                  </a:lnTo>
                  <a:lnTo>
                    <a:pt x="39" y="0"/>
                  </a:lnTo>
                  <a:close/>
                </a:path>
              </a:pathLst>
            </a:custGeom>
            <a:solidFill>
              <a:srgbClr val="28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3" name="Freeform 48"/>
            <p:cNvSpPr>
              <a:spLocks/>
            </p:cNvSpPr>
            <p:nvPr/>
          </p:nvSpPr>
          <p:spPr bwMode="auto">
            <a:xfrm>
              <a:off x="4076" y="3570"/>
              <a:ext cx="15" cy="12"/>
            </a:xfrm>
            <a:custGeom>
              <a:avLst/>
              <a:gdLst>
                <a:gd name="T0" fmla="*/ 0 w 30"/>
                <a:gd name="T1" fmla="*/ 1 h 24"/>
                <a:gd name="T2" fmla="*/ 1 w 30"/>
                <a:gd name="T3" fmla="*/ 0 h 24"/>
                <a:gd name="T4" fmla="*/ 1 w 30"/>
                <a:gd name="T5" fmla="*/ 0 h 24"/>
                <a:gd name="T6" fmla="*/ 1 w 30"/>
                <a:gd name="T7" fmla="*/ 1 h 24"/>
                <a:gd name="T8" fmla="*/ 1 w 30"/>
                <a:gd name="T9" fmla="*/ 1 h 24"/>
                <a:gd name="T10" fmla="*/ 0 w 30"/>
                <a:gd name="T11" fmla="*/ 1 h 24"/>
                <a:gd name="T12" fmla="*/ 0 w 30"/>
                <a:gd name="T13" fmla="*/ 1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4">
                  <a:moveTo>
                    <a:pt x="0" y="15"/>
                  </a:moveTo>
                  <a:lnTo>
                    <a:pt x="15" y="0"/>
                  </a:lnTo>
                  <a:lnTo>
                    <a:pt x="30" y="0"/>
                  </a:lnTo>
                  <a:lnTo>
                    <a:pt x="21" y="21"/>
                  </a:lnTo>
                  <a:lnTo>
                    <a:pt x="9" y="24"/>
                  </a:lnTo>
                  <a:lnTo>
                    <a:pt x="0" y="21"/>
                  </a:lnTo>
                  <a:lnTo>
                    <a:pt x="0" y="15"/>
                  </a:lnTo>
                  <a:close/>
                </a:path>
              </a:pathLst>
            </a:custGeom>
            <a:solidFill>
              <a:srgbClr val="28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4" name="Oval 49"/>
            <p:cNvSpPr>
              <a:spLocks noChangeArrowheads="1"/>
            </p:cNvSpPr>
            <p:nvPr/>
          </p:nvSpPr>
          <p:spPr bwMode="auto">
            <a:xfrm>
              <a:off x="3993" y="3581"/>
              <a:ext cx="58" cy="60"/>
            </a:xfrm>
            <a:prstGeom prst="ellipse">
              <a:avLst/>
            </a:prstGeom>
            <a:solidFill>
              <a:srgbClr val="FFAD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endParaRPr lang="en-US" altLang="en-US"/>
            </a:p>
          </p:txBody>
        </p:sp>
        <p:sp>
          <p:nvSpPr>
            <p:cNvPr id="17455" name="Oval 50"/>
            <p:cNvSpPr>
              <a:spLocks noChangeArrowheads="1"/>
            </p:cNvSpPr>
            <p:nvPr/>
          </p:nvSpPr>
          <p:spPr bwMode="auto">
            <a:xfrm>
              <a:off x="3983" y="3582"/>
              <a:ext cx="61" cy="72"/>
            </a:xfrm>
            <a:prstGeom prst="ellipse">
              <a:avLst/>
            </a:prstGeom>
            <a:solidFill>
              <a:srgbClr val="FFAD2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endParaRPr lang="en-US" altLang="en-US"/>
            </a:p>
          </p:txBody>
        </p:sp>
        <p:sp>
          <p:nvSpPr>
            <p:cNvPr id="17456" name="Freeform 51"/>
            <p:cNvSpPr>
              <a:spLocks/>
            </p:cNvSpPr>
            <p:nvPr/>
          </p:nvSpPr>
          <p:spPr bwMode="auto">
            <a:xfrm>
              <a:off x="4002" y="3589"/>
              <a:ext cx="41" cy="33"/>
            </a:xfrm>
            <a:custGeom>
              <a:avLst/>
              <a:gdLst>
                <a:gd name="T0" fmla="*/ 0 w 83"/>
                <a:gd name="T1" fmla="*/ 0 h 67"/>
                <a:gd name="T2" fmla="*/ 0 w 83"/>
                <a:gd name="T3" fmla="*/ 0 h 67"/>
                <a:gd name="T4" fmla="*/ 0 w 83"/>
                <a:gd name="T5" fmla="*/ 0 h 67"/>
                <a:gd name="T6" fmla="*/ 0 w 83"/>
                <a:gd name="T7" fmla="*/ 0 h 67"/>
                <a:gd name="T8" fmla="*/ 0 w 83"/>
                <a:gd name="T9" fmla="*/ 0 h 67"/>
                <a:gd name="T10" fmla="*/ 0 w 83"/>
                <a:gd name="T11" fmla="*/ 0 h 67"/>
                <a:gd name="T12" fmla="*/ 0 w 83"/>
                <a:gd name="T13" fmla="*/ 0 h 67"/>
                <a:gd name="T14" fmla="*/ 0 w 83"/>
                <a:gd name="T15" fmla="*/ 0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67">
                  <a:moveTo>
                    <a:pt x="77" y="67"/>
                  </a:moveTo>
                  <a:lnTo>
                    <a:pt x="53" y="16"/>
                  </a:lnTo>
                  <a:lnTo>
                    <a:pt x="32" y="5"/>
                  </a:lnTo>
                  <a:lnTo>
                    <a:pt x="0" y="11"/>
                  </a:lnTo>
                  <a:lnTo>
                    <a:pt x="24" y="0"/>
                  </a:lnTo>
                  <a:lnTo>
                    <a:pt x="50" y="6"/>
                  </a:lnTo>
                  <a:lnTo>
                    <a:pt x="83" y="67"/>
                  </a:lnTo>
                  <a:lnTo>
                    <a:pt x="77" y="67"/>
                  </a:lnTo>
                  <a:close/>
                </a:path>
              </a:pathLst>
            </a:custGeom>
            <a:solidFill>
              <a:srgbClr val="FFAD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7" name="Freeform 52"/>
            <p:cNvSpPr>
              <a:spLocks/>
            </p:cNvSpPr>
            <p:nvPr/>
          </p:nvSpPr>
          <p:spPr bwMode="auto">
            <a:xfrm>
              <a:off x="3990" y="3622"/>
              <a:ext cx="27" cy="16"/>
            </a:xfrm>
            <a:custGeom>
              <a:avLst/>
              <a:gdLst>
                <a:gd name="T0" fmla="*/ 1 w 53"/>
                <a:gd name="T1" fmla="*/ 1 h 32"/>
                <a:gd name="T2" fmla="*/ 1 w 53"/>
                <a:gd name="T3" fmla="*/ 1 h 32"/>
                <a:gd name="T4" fmla="*/ 1 w 53"/>
                <a:gd name="T5" fmla="*/ 1 h 32"/>
                <a:gd name="T6" fmla="*/ 1 w 53"/>
                <a:gd name="T7" fmla="*/ 1 h 32"/>
                <a:gd name="T8" fmla="*/ 0 w 53"/>
                <a:gd name="T9" fmla="*/ 0 h 32"/>
                <a:gd name="T10" fmla="*/ 1 w 53"/>
                <a:gd name="T11" fmla="*/ 0 h 32"/>
                <a:gd name="T12" fmla="*/ 1 w 53"/>
                <a:gd name="T13" fmla="*/ 0 h 32"/>
                <a:gd name="T14" fmla="*/ 1 w 53"/>
                <a:gd name="T15" fmla="*/ 1 h 32"/>
                <a:gd name="T16" fmla="*/ 1 w 53"/>
                <a:gd name="T17" fmla="*/ 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32">
                  <a:moveTo>
                    <a:pt x="31" y="32"/>
                  </a:moveTo>
                  <a:lnTo>
                    <a:pt x="23" y="32"/>
                  </a:lnTo>
                  <a:lnTo>
                    <a:pt x="11" y="27"/>
                  </a:lnTo>
                  <a:lnTo>
                    <a:pt x="6" y="12"/>
                  </a:lnTo>
                  <a:lnTo>
                    <a:pt x="0" y="0"/>
                  </a:lnTo>
                  <a:lnTo>
                    <a:pt x="23" y="0"/>
                  </a:lnTo>
                  <a:lnTo>
                    <a:pt x="40" y="0"/>
                  </a:lnTo>
                  <a:lnTo>
                    <a:pt x="53" y="27"/>
                  </a:lnTo>
                  <a:lnTo>
                    <a:pt x="31" y="32"/>
                  </a:lnTo>
                  <a:close/>
                </a:path>
              </a:pathLst>
            </a:custGeom>
            <a:solidFill>
              <a:srgbClr val="FFAD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8" name="Freeform 53"/>
            <p:cNvSpPr>
              <a:spLocks/>
            </p:cNvSpPr>
            <p:nvPr/>
          </p:nvSpPr>
          <p:spPr bwMode="auto">
            <a:xfrm>
              <a:off x="3996" y="3622"/>
              <a:ext cx="14" cy="14"/>
            </a:xfrm>
            <a:custGeom>
              <a:avLst/>
              <a:gdLst>
                <a:gd name="T0" fmla="*/ 0 w 29"/>
                <a:gd name="T1" fmla="*/ 1 h 27"/>
                <a:gd name="T2" fmla="*/ 0 w 29"/>
                <a:gd name="T3" fmla="*/ 1 h 27"/>
                <a:gd name="T4" fmla="*/ 0 w 29"/>
                <a:gd name="T5" fmla="*/ 1 h 27"/>
                <a:gd name="T6" fmla="*/ 0 w 29"/>
                <a:gd name="T7" fmla="*/ 1 h 27"/>
                <a:gd name="T8" fmla="*/ 0 w 29"/>
                <a:gd name="T9" fmla="*/ 0 h 27"/>
                <a:gd name="T10" fmla="*/ 0 w 29"/>
                <a:gd name="T11" fmla="*/ 0 h 27"/>
                <a:gd name="T12" fmla="*/ 0 w 29"/>
                <a:gd name="T13" fmla="*/ 1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7">
                  <a:moveTo>
                    <a:pt x="0" y="12"/>
                  </a:moveTo>
                  <a:lnTo>
                    <a:pt x="12" y="27"/>
                  </a:lnTo>
                  <a:lnTo>
                    <a:pt x="29" y="27"/>
                  </a:lnTo>
                  <a:lnTo>
                    <a:pt x="12" y="4"/>
                  </a:lnTo>
                  <a:lnTo>
                    <a:pt x="6" y="0"/>
                  </a:lnTo>
                  <a:lnTo>
                    <a:pt x="0" y="0"/>
                  </a:lnTo>
                  <a:lnTo>
                    <a:pt x="0" y="12"/>
                  </a:lnTo>
                  <a:close/>
                </a:path>
              </a:pathLst>
            </a:custGeom>
            <a:solidFill>
              <a:srgbClr val="FFAD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59" name="Oval 54"/>
            <p:cNvSpPr>
              <a:spLocks noChangeArrowheads="1"/>
            </p:cNvSpPr>
            <p:nvPr/>
          </p:nvSpPr>
          <p:spPr bwMode="auto">
            <a:xfrm>
              <a:off x="3975" y="3484"/>
              <a:ext cx="64" cy="64"/>
            </a:xfrm>
            <a:prstGeom prst="ellipse">
              <a:avLst/>
            </a:prstGeom>
            <a:solidFill>
              <a:srgbClr val="FF956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endParaRPr lang="en-US" altLang="en-US"/>
            </a:p>
          </p:txBody>
        </p:sp>
        <p:sp>
          <p:nvSpPr>
            <p:cNvPr id="17460" name="Oval 55"/>
            <p:cNvSpPr>
              <a:spLocks noChangeArrowheads="1"/>
            </p:cNvSpPr>
            <p:nvPr/>
          </p:nvSpPr>
          <p:spPr bwMode="auto">
            <a:xfrm>
              <a:off x="3964" y="3472"/>
              <a:ext cx="69" cy="73"/>
            </a:xfrm>
            <a:prstGeom prst="ellipse">
              <a:avLst/>
            </a:prstGeom>
            <a:solidFill>
              <a:srgbClr val="FF956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endParaRPr lang="en-US" altLang="en-US"/>
            </a:p>
          </p:txBody>
        </p:sp>
        <p:sp>
          <p:nvSpPr>
            <p:cNvPr id="17461" name="Freeform 56"/>
            <p:cNvSpPr>
              <a:spLocks/>
            </p:cNvSpPr>
            <p:nvPr/>
          </p:nvSpPr>
          <p:spPr bwMode="auto">
            <a:xfrm>
              <a:off x="3983" y="3507"/>
              <a:ext cx="47" cy="30"/>
            </a:xfrm>
            <a:custGeom>
              <a:avLst/>
              <a:gdLst>
                <a:gd name="T0" fmla="*/ 0 w 95"/>
                <a:gd name="T1" fmla="*/ 0 h 60"/>
                <a:gd name="T2" fmla="*/ 0 w 95"/>
                <a:gd name="T3" fmla="*/ 1 h 60"/>
                <a:gd name="T4" fmla="*/ 0 w 95"/>
                <a:gd name="T5" fmla="*/ 1 h 60"/>
                <a:gd name="T6" fmla="*/ 0 w 95"/>
                <a:gd name="T7" fmla="*/ 1 h 60"/>
                <a:gd name="T8" fmla="*/ 0 w 95"/>
                <a:gd name="T9" fmla="*/ 1 h 60"/>
                <a:gd name="T10" fmla="*/ 0 w 95"/>
                <a:gd name="T11" fmla="*/ 1 h 60"/>
                <a:gd name="T12" fmla="*/ 0 w 95"/>
                <a:gd name="T13" fmla="*/ 1 h 60"/>
                <a:gd name="T14" fmla="*/ 0 w 95"/>
                <a:gd name="T15" fmla="*/ 1 h 60"/>
                <a:gd name="T16" fmla="*/ 0 w 95"/>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60">
                  <a:moveTo>
                    <a:pt x="95" y="0"/>
                  </a:moveTo>
                  <a:lnTo>
                    <a:pt x="64" y="44"/>
                  </a:lnTo>
                  <a:lnTo>
                    <a:pt x="40" y="54"/>
                  </a:lnTo>
                  <a:lnTo>
                    <a:pt x="23" y="56"/>
                  </a:lnTo>
                  <a:lnTo>
                    <a:pt x="0" y="51"/>
                  </a:lnTo>
                  <a:lnTo>
                    <a:pt x="31" y="60"/>
                  </a:lnTo>
                  <a:lnTo>
                    <a:pt x="61" y="54"/>
                  </a:lnTo>
                  <a:lnTo>
                    <a:pt x="85" y="35"/>
                  </a:lnTo>
                  <a:lnTo>
                    <a:pt x="95" y="0"/>
                  </a:lnTo>
                  <a:close/>
                </a:path>
              </a:pathLst>
            </a:custGeom>
            <a:solidFill>
              <a:srgbClr val="FF95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2" name="Freeform 57"/>
            <p:cNvSpPr>
              <a:spLocks/>
            </p:cNvSpPr>
            <p:nvPr/>
          </p:nvSpPr>
          <p:spPr bwMode="auto">
            <a:xfrm>
              <a:off x="3975" y="3487"/>
              <a:ext cx="27" cy="22"/>
            </a:xfrm>
            <a:custGeom>
              <a:avLst/>
              <a:gdLst>
                <a:gd name="T0" fmla="*/ 1 w 53"/>
                <a:gd name="T1" fmla="*/ 0 h 45"/>
                <a:gd name="T2" fmla="*/ 1 w 53"/>
                <a:gd name="T3" fmla="*/ 0 h 45"/>
                <a:gd name="T4" fmla="*/ 1 w 53"/>
                <a:gd name="T5" fmla="*/ 0 h 45"/>
                <a:gd name="T6" fmla="*/ 0 w 53"/>
                <a:gd name="T7" fmla="*/ 0 h 45"/>
                <a:gd name="T8" fmla="*/ 0 w 53"/>
                <a:gd name="T9" fmla="*/ 0 h 45"/>
                <a:gd name="T10" fmla="*/ 1 w 53"/>
                <a:gd name="T11" fmla="*/ 0 h 45"/>
                <a:gd name="T12" fmla="*/ 1 w 53"/>
                <a:gd name="T13" fmla="*/ 0 h 45"/>
                <a:gd name="T14" fmla="*/ 1 w 53"/>
                <a:gd name="T15" fmla="*/ 0 h 45"/>
                <a:gd name="T16" fmla="*/ 1 w 53"/>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45">
                  <a:moveTo>
                    <a:pt x="30" y="0"/>
                  </a:moveTo>
                  <a:lnTo>
                    <a:pt x="15" y="0"/>
                  </a:lnTo>
                  <a:lnTo>
                    <a:pt x="5" y="5"/>
                  </a:lnTo>
                  <a:lnTo>
                    <a:pt x="0" y="18"/>
                  </a:lnTo>
                  <a:lnTo>
                    <a:pt x="0" y="41"/>
                  </a:lnTo>
                  <a:lnTo>
                    <a:pt x="15" y="45"/>
                  </a:lnTo>
                  <a:lnTo>
                    <a:pt x="46" y="26"/>
                  </a:lnTo>
                  <a:lnTo>
                    <a:pt x="53" y="5"/>
                  </a:lnTo>
                  <a:lnTo>
                    <a:pt x="30" y="0"/>
                  </a:lnTo>
                  <a:close/>
                </a:path>
              </a:pathLst>
            </a:custGeom>
            <a:solidFill>
              <a:srgbClr val="FF95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63" name="Freeform 58"/>
            <p:cNvSpPr>
              <a:spLocks/>
            </p:cNvSpPr>
            <p:nvPr/>
          </p:nvSpPr>
          <p:spPr bwMode="auto">
            <a:xfrm>
              <a:off x="3977" y="3489"/>
              <a:ext cx="13" cy="12"/>
            </a:xfrm>
            <a:custGeom>
              <a:avLst/>
              <a:gdLst>
                <a:gd name="T0" fmla="*/ 0 w 27"/>
                <a:gd name="T1" fmla="*/ 1 h 24"/>
                <a:gd name="T2" fmla="*/ 0 w 27"/>
                <a:gd name="T3" fmla="*/ 0 h 24"/>
                <a:gd name="T4" fmla="*/ 0 w 27"/>
                <a:gd name="T5" fmla="*/ 0 h 24"/>
                <a:gd name="T6" fmla="*/ 0 w 27"/>
                <a:gd name="T7" fmla="*/ 1 h 24"/>
                <a:gd name="T8" fmla="*/ 0 w 27"/>
                <a:gd name="T9" fmla="*/ 1 h 24"/>
                <a:gd name="T10" fmla="*/ 0 w 27"/>
                <a:gd name="T11" fmla="*/ 1 h 24"/>
                <a:gd name="T12" fmla="*/ 0 w 27"/>
                <a:gd name="T13" fmla="*/ 1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4">
                  <a:moveTo>
                    <a:pt x="2" y="13"/>
                  </a:moveTo>
                  <a:lnTo>
                    <a:pt x="12" y="0"/>
                  </a:lnTo>
                  <a:lnTo>
                    <a:pt x="27" y="0"/>
                  </a:lnTo>
                  <a:lnTo>
                    <a:pt x="23" y="21"/>
                  </a:lnTo>
                  <a:lnTo>
                    <a:pt x="9" y="24"/>
                  </a:lnTo>
                  <a:lnTo>
                    <a:pt x="0" y="21"/>
                  </a:lnTo>
                  <a:lnTo>
                    <a:pt x="2" y="13"/>
                  </a:lnTo>
                  <a:close/>
                </a:path>
              </a:pathLst>
            </a:custGeom>
            <a:solidFill>
              <a:srgbClr val="FF95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8075" name="Text Box 59"/>
            <p:cNvSpPr txBox="1">
              <a:spLocks noChangeArrowheads="1"/>
            </p:cNvSpPr>
            <p:nvPr/>
          </p:nvSpPr>
          <p:spPr bwMode="auto">
            <a:xfrm>
              <a:off x="4808" y="2496"/>
              <a:ext cx="434"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r>
                <a:rPr lang="en-US" altLang="en-US" sz="1200" b="1" i="1">
                  <a:effectLst>
                    <a:outerShdw blurRad="38100" dist="38100" dir="2700000" algn="tl">
                      <a:srgbClr val="C0C0C0"/>
                    </a:outerShdw>
                  </a:effectLst>
                </a:rPr>
                <a:t>Policy</a:t>
              </a:r>
            </a:p>
          </p:txBody>
        </p:sp>
        <p:sp>
          <p:nvSpPr>
            <p:cNvPr id="17465" name="Oval 60"/>
            <p:cNvSpPr>
              <a:spLocks noChangeArrowheads="1"/>
            </p:cNvSpPr>
            <p:nvPr/>
          </p:nvSpPr>
          <p:spPr bwMode="auto">
            <a:xfrm>
              <a:off x="4030" y="3340"/>
              <a:ext cx="54" cy="61"/>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eaLnBrk="1" hangingPunct="1"/>
              <a:endParaRPr lang="en-US" alt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t>Bottom Line</a:t>
            </a:r>
          </a:p>
        </p:txBody>
      </p:sp>
      <p:sp>
        <p:nvSpPr>
          <p:cNvPr id="3" name="Content Placeholder 2"/>
          <p:cNvSpPr>
            <a:spLocks noGrp="1"/>
          </p:cNvSpPr>
          <p:nvPr>
            <p:ph idx="1"/>
          </p:nvPr>
        </p:nvSpPr>
        <p:spPr>
          <a:xfrm>
            <a:off x="457200" y="1219200"/>
            <a:ext cx="8229600" cy="4906963"/>
          </a:xfrm>
        </p:spPr>
        <p:txBody>
          <a:bodyPr/>
          <a:lstStyle/>
          <a:p>
            <a:pPr>
              <a:buClr>
                <a:srgbClr val="000090"/>
              </a:buClr>
              <a:defRPr/>
            </a:pPr>
            <a:r>
              <a:rPr lang="en-US" dirty="0" smtClean="0">
                <a:latin typeface="Tahoma"/>
                <a:ea typeface="ＭＳ Ｐゴシック" charset="0"/>
                <a:cs typeface="Tahoma"/>
              </a:rPr>
              <a:t>Run! Do Not Walk to Your FSA Office to Sign Up</a:t>
            </a:r>
          </a:p>
          <a:p>
            <a:pPr lvl="1">
              <a:buClr>
                <a:srgbClr val="000090"/>
              </a:buClr>
              <a:defRPr/>
            </a:pPr>
            <a:r>
              <a:rPr lang="en-US" sz="3200" dirty="0" smtClean="0">
                <a:latin typeface="Tahoma"/>
                <a:ea typeface="ＭＳ Ｐゴシック" charset="0"/>
                <a:cs typeface="Tahoma"/>
              </a:rPr>
              <a:t>Or call them to set up appointment</a:t>
            </a:r>
          </a:p>
          <a:p>
            <a:pPr>
              <a:buClr>
                <a:srgbClr val="000090"/>
              </a:buClr>
              <a:defRPr/>
            </a:pPr>
            <a:r>
              <a:rPr lang="en-US" dirty="0" smtClean="0">
                <a:latin typeface="Tahoma"/>
                <a:ea typeface="ＭＳ Ｐゴシック" charset="0"/>
                <a:cs typeface="Tahoma"/>
              </a:rPr>
              <a:t>It Is Subject to Reduced Payouts After October 1st</a:t>
            </a:r>
          </a:p>
          <a:p>
            <a:pPr lvl="1">
              <a:buClr>
                <a:srgbClr val="000090"/>
              </a:buClr>
              <a:defRPr/>
            </a:pPr>
            <a:r>
              <a:rPr lang="en-US" sz="3200" dirty="0" smtClean="0">
                <a:latin typeface="Tahoma"/>
                <a:ea typeface="ＭＳ Ｐゴシック" charset="0"/>
                <a:cs typeface="Tahoma"/>
              </a:rPr>
              <a:t>But, my understanding is that a scheduled appointment prior to that date will count as prior to Oct. 1</a:t>
            </a:r>
          </a:p>
        </p:txBody>
      </p:sp>
      <p:sp>
        <p:nvSpPr>
          <p:cNvPr id="31747" name="Rectangle 4"/>
          <p:cNvSpPr>
            <a:spLocks noChangeArrowheads="1"/>
          </p:cNvSpPr>
          <p:nvPr/>
        </p:nvSpPr>
        <p:spPr bwMode="auto">
          <a:xfrm>
            <a:off x="-12700" y="11430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123825" y="228600"/>
            <a:ext cx="8882063" cy="1143000"/>
          </a:xfrm>
        </p:spPr>
        <p:txBody>
          <a:bodyPr>
            <a:normAutofit/>
          </a:bodyPr>
          <a:lstStyle/>
          <a:p>
            <a:pPr eaLnBrk="1" hangingPunct="1"/>
            <a:r>
              <a:rPr lang="en-US" altLang="en-US" sz="3600" b="1" smtClean="0">
                <a:solidFill>
                  <a:srgbClr val="500000"/>
                </a:solidFill>
                <a:effectLst>
                  <a:outerShdw blurRad="38100" dist="38100" dir="2700000" algn="tl">
                    <a:srgbClr val="C0C0C0"/>
                  </a:outerShdw>
                </a:effectLst>
                <a:latin typeface="Tahoma" pitchFamily="34" charset="0"/>
              </a:rPr>
              <a:t>Livestock Indemnity Program (LIP)</a:t>
            </a:r>
          </a:p>
        </p:txBody>
      </p:sp>
      <p:sp>
        <p:nvSpPr>
          <p:cNvPr id="32770" name="Text Box 5"/>
          <p:cNvSpPr txBox="1">
            <a:spLocks noChangeArrowheads="1"/>
          </p:cNvSpPr>
          <p:nvPr/>
        </p:nvSpPr>
        <p:spPr bwMode="auto">
          <a:xfrm>
            <a:off x="8005763" y="4260850"/>
            <a:ext cx="185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sz="1600" b="1">
              <a:solidFill>
                <a:schemeClr val="accent2"/>
              </a:solidFill>
              <a:latin typeface="Arial" pitchFamily="34" charset="0"/>
            </a:endParaRPr>
          </a:p>
          <a:p>
            <a:pPr algn="ctr" eaLnBrk="1" hangingPunct="1"/>
            <a:endParaRPr lang="en-US" altLang="en-US" sz="1600" b="1">
              <a:solidFill>
                <a:schemeClr val="accent2"/>
              </a:solidFill>
              <a:latin typeface="Arial" pitchFamily="34" charset="0"/>
            </a:endParaRPr>
          </a:p>
        </p:txBody>
      </p:sp>
      <p:sp>
        <p:nvSpPr>
          <p:cNvPr id="32771" name="Rectangle 6"/>
          <p:cNvSpPr>
            <a:spLocks noChangeArrowheads="1"/>
          </p:cNvSpPr>
          <p:nvPr/>
        </p:nvSpPr>
        <p:spPr bwMode="auto">
          <a:xfrm>
            <a:off x="0" y="12954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
        <p:nvSpPr>
          <p:cNvPr id="62" name="Content Placeholder 2"/>
          <p:cNvSpPr>
            <a:spLocks noGrp="1"/>
          </p:cNvSpPr>
          <p:nvPr>
            <p:ph idx="1"/>
          </p:nvPr>
        </p:nvSpPr>
        <p:spPr>
          <a:xfrm>
            <a:off x="152400" y="1604963"/>
            <a:ext cx="8991600" cy="1519237"/>
          </a:xfrm>
        </p:spPr>
        <p:txBody>
          <a:bodyPr>
            <a:noAutofit/>
          </a:bodyPr>
          <a:lstStyle/>
          <a:p>
            <a:pPr>
              <a:buClr>
                <a:srgbClr val="0000FF"/>
              </a:buClr>
            </a:pPr>
            <a:r>
              <a:rPr lang="en-US" altLang="en-US" smtClean="0">
                <a:latin typeface="Tahoma" pitchFamily="34" charset="0"/>
                <a:cs typeface="Tahoma" pitchFamily="34" charset="0"/>
              </a:rPr>
              <a:t>FY 2012 and each succeeding year</a:t>
            </a:r>
          </a:p>
          <a:p>
            <a:pPr>
              <a:buClr>
                <a:srgbClr val="0000FF"/>
              </a:buClr>
            </a:pPr>
            <a:r>
              <a:rPr lang="en-US" altLang="en-US" smtClean="0">
                <a:latin typeface="Tahoma" pitchFamily="34" charset="0"/>
                <a:cs typeface="Tahoma" pitchFamily="34" charset="0"/>
              </a:rPr>
              <a:t>For livestock death in excess of normal mortality due to attacks by animals reintroduced into the wild by the Federal government, adverse weather (hurricanes, floods, blizzards, disease, wildfires, extreme heat, and extreme cold)</a:t>
            </a:r>
          </a:p>
          <a:p>
            <a:pPr lvl="1">
              <a:buClr>
                <a:srgbClr val="0000FF"/>
              </a:buClr>
            </a:pPr>
            <a:r>
              <a:rPr lang="en-US" altLang="en-US" sz="2400" smtClean="0">
                <a:latin typeface="Tahoma" pitchFamily="34" charset="0"/>
                <a:cs typeface="Tahoma" pitchFamily="34" charset="0"/>
              </a:rPr>
              <a:t>Payment rates – 75% of the market value of applicable livestock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457200" y="228600"/>
            <a:ext cx="8229600" cy="1143000"/>
          </a:xfrm>
        </p:spPr>
        <p:txBody>
          <a:bodyPr>
            <a:normAutofit/>
          </a:bodyPr>
          <a:lstStyle/>
          <a:p>
            <a:pPr eaLnBrk="1" hangingPunct="1"/>
            <a:r>
              <a:rPr lang="en-US" altLang="en-US" sz="3200" b="1" smtClean="0">
                <a:solidFill>
                  <a:srgbClr val="500000"/>
                </a:solidFill>
                <a:effectLst>
                  <a:outerShdw blurRad="38100" dist="38100" dir="2700000" algn="tl">
                    <a:srgbClr val="C0C0C0"/>
                  </a:outerShdw>
                </a:effectLst>
                <a:latin typeface="Tahoma" pitchFamily="34" charset="0"/>
              </a:rPr>
              <a:t>Environmental Quality Incentives Program (EQIP)</a:t>
            </a:r>
          </a:p>
        </p:txBody>
      </p:sp>
      <p:sp>
        <p:nvSpPr>
          <p:cNvPr id="19458" name="Rectangle 3"/>
          <p:cNvSpPr>
            <a:spLocks noGrp="1" noChangeArrowheads="1"/>
          </p:cNvSpPr>
          <p:nvPr>
            <p:ph type="body" sz="half" idx="1"/>
          </p:nvPr>
        </p:nvSpPr>
        <p:spPr>
          <a:xfrm>
            <a:off x="360363" y="1376363"/>
            <a:ext cx="7986712" cy="5187950"/>
          </a:xfrm>
        </p:spPr>
        <p:txBody>
          <a:bodyPr>
            <a:normAutofit/>
          </a:bodyPr>
          <a:lstStyle/>
          <a:p>
            <a:pPr>
              <a:buClr>
                <a:srgbClr val="000090"/>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p:txBody>
      </p:sp>
      <p:sp>
        <p:nvSpPr>
          <p:cNvPr id="33795" name="Text Box 5"/>
          <p:cNvSpPr txBox="1">
            <a:spLocks noChangeArrowheads="1"/>
          </p:cNvSpPr>
          <p:nvPr/>
        </p:nvSpPr>
        <p:spPr bwMode="auto">
          <a:xfrm>
            <a:off x="8005763" y="4260850"/>
            <a:ext cx="185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sz="1600" b="1">
              <a:solidFill>
                <a:schemeClr val="accent2"/>
              </a:solidFill>
              <a:latin typeface="Arial" pitchFamily="34" charset="0"/>
            </a:endParaRPr>
          </a:p>
          <a:p>
            <a:pPr algn="ctr" eaLnBrk="1" hangingPunct="1"/>
            <a:endParaRPr lang="en-US" altLang="en-US" sz="1600" b="1">
              <a:solidFill>
                <a:schemeClr val="accent2"/>
              </a:solidFill>
              <a:latin typeface="Arial" pitchFamily="34" charset="0"/>
            </a:endParaRPr>
          </a:p>
        </p:txBody>
      </p:sp>
      <p:sp>
        <p:nvSpPr>
          <p:cNvPr id="33796" name="Rectangle 6"/>
          <p:cNvSpPr>
            <a:spLocks noChangeArrowheads="1"/>
          </p:cNvSpPr>
          <p:nvPr/>
        </p:nvSpPr>
        <p:spPr bwMode="auto">
          <a:xfrm>
            <a:off x="0" y="13716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
        <p:nvSpPr>
          <p:cNvPr id="62" name="Content Placeholder 2"/>
          <p:cNvSpPr>
            <a:spLocks noGrp="1"/>
          </p:cNvSpPr>
          <p:nvPr>
            <p:ph idx="1"/>
          </p:nvPr>
        </p:nvSpPr>
        <p:spPr>
          <a:xfrm>
            <a:off x="185738" y="1600200"/>
            <a:ext cx="8775700" cy="1519238"/>
          </a:xfrm>
        </p:spPr>
        <p:txBody>
          <a:bodyPr>
            <a:noAutofit/>
          </a:bodyPr>
          <a:lstStyle/>
          <a:p>
            <a:pPr>
              <a:buClr>
                <a:srgbClr val="0000FF"/>
              </a:buClr>
              <a:defRPr/>
            </a:pPr>
            <a:r>
              <a:rPr lang="en-US" sz="2600" dirty="0" smtClean="0">
                <a:latin typeface="Tahoma"/>
                <a:ea typeface="ＭＳ Ｐゴシック" charset="0"/>
                <a:cs typeface="Tahoma"/>
              </a:rPr>
              <a:t>Merges Wildlife Incentive Program (WHIP) with EQIP</a:t>
            </a:r>
          </a:p>
          <a:p>
            <a:pPr lvl="1">
              <a:buClr>
                <a:srgbClr val="0000FF"/>
              </a:buClr>
              <a:defRPr/>
            </a:pPr>
            <a:r>
              <a:rPr lang="en-US" sz="2600" dirty="0" smtClean="0">
                <a:latin typeface="Tahoma"/>
                <a:ea typeface="ＭＳ Ｐゴシック" charset="0"/>
                <a:cs typeface="Tahoma"/>
              </a:rPr>
              <a:t>Eligible lands include:</a:t>
            </a:r>
          </a:p>
          <a:p>
            <a:pPr lvl="2">
              <a:buClr>
                <a:srgbClr val="0000FF"/>
              </a:buClr>
              <a:defRPr/>
            </a:pPr>
            <a:r>
              <a:rPr lang="en-US" sz="2000" dirty="0" smtClean="0">
                <a:latin typeface="Tahoma"/>
                <a:ea typeface="ＭＳ Ｐゴシック" charset="0"/>
                <a:cs typeface="Tahoma"/>
              </a:rPr>
              <a:t>Upland wildlife habitat</a:t>
            </a:r>
          </a:p>
          <a:p>
            <a:pPr lvl="2">
              <a:buClr>
                <a:srgbClr val="0000FF"/>
              </a:buClr>
              <a:defRPr/>
            </a:pPr>
            <a:r>
              <a:rPr lang="en-US" sz="2000" dirty="0" smtClean="0">
                <a:latin typeface="Tahoma"/>
                <a:ea typeface="ＭＳ Ｐゴシック" charset="0"/>
                <a:cs typeface="Tahoma"/>
              </a:rPr>
              <a:t>Wetland wildlife habitat</a:t>
            </a:r>
          </a:p>
          <a:p>
            <a:pPr lvl="2">
              <a:buClr>
                <a:srgbClr val="0000FF"/>
              </a:buClr>
              <a:defRPr/>
            </a:pPr>
            <a:r>
              <a:rPr lang="en-US" sz="2000" dirty="0" smtClean="0">
                <a:latin typeface="Tahoma"/>
                <a:ea typeface="ＭＳ Ｐゴシック" charset="0"/>
                <a:cs typeface="Tahoma"/>
              </a:rPr>
              <a:t>Habitat for threatened or </a:t>
            </a:r>
            <a:r>
              <a:rPr lang="en-US" sz="2000" dirty="0" err="1" smtClean="0">
                <a:latin typeface="Tahoma"/>
                <a:ea typeface="ＭＳ Ｐゴシック" charset="0"/>
                <a:cs typeface="Tahoma"/>
              </a:rPr>
              <a:t>endandered</a:t>
            </a:r>
            <a:r>
              <a:rPr lang="en-US" sz="2000" dirty="0" smtClean="0">
                <a:latin typeface="Tahoma"/>
                <a:ea typeface="ＭＳ Ｐゴシック" charset="0"/>
                <a:cs typeface="Tahoma"/>
              </a:rPr>
              <a:t> species</a:t>
            </a:r>
          </a:p>
          <a:p>
            <a:pPr lvl="2">
              <a:buClr>
                <a:srgbClr val="0000FF"/>
              </a:buClr>
              <a:defRPr/>
            </a:pPr>
            <a:r>
              <a:rPr lang="en-US" sz="2000" dirty="0" smtClean="0">
                <a:latin typeface="Tahoma"/>
                <a:ea typeface="ＭＳ Ｐゴシック" charset="0"/>
                <a:cs typeface="Tahoma"/>
              </a:rPr>
              <a:t>Fish habitat</a:t>
            </a:r>
          </a:p>
          <a:p>
            <a:pPr lvl="2">
              <a:buClr>
                <a:srgbClr val="0000FF"/>
              </a:buClr>
              <a:defRPr/>
            </a:pPr>
            <a:r>
              <a:rPr lang="en-US" sz="2000" dirty="0" smtClean="0">
                <a:latin typeface="Tahoma"/>
                <a:ea typeface="ＭＳ Ｐゴシック" charset="0"/>
                <a:cs typeface="Tahoma"/>
              </a:rPr>
              <a:t>Habitat on pivot corners and irregular areas of a field</a:t>
            </a:r>
          </a:p>
          <a:p>
            <a:pPr lvl="2">
              <a:buClr>
                <a:srgbClr val="0000FF"/>
              </a:buClr>
              <a:defRPr/>
            </a:pPr>
            <a:r>
              <a:rPr lang="en-US" sz="2000" dirty="0" smtClean="0">
                <a:latin typeface="Tahoma"/>
                <a:ea typeface="ＭＳ Ｐゴシック" charset="0"/>
                <a:cs typeface="Tahoma"/>
              </a:rPr>
              <a:t>And as determined by the Secretary</a:t>
            </a:r>
          </a:p>
          <a:p>
            <a:pPr>
              <a:buClr>
                <a:srgbClr val="0000FF"/>
              </a:buClr>
              <a:defRPr/>
            </a:pPr>
            <a:r>
              <a:rPr lang="en-US" sz="2600" dirty="0" smtClean="0">
                <a:latin typeface="Tahoma"/>
                <a:ea typeface="ＭＳ Ｐゴシック" charset="0"/>
                <a:cs typeface="Tahoma"/>
              </a:rPr>
              <a:t>60 Percent of Funding for Livestock Producers</a:t>
            </a:r>
          </a:p>
          <a:p>
            <a:pPr>
              <a:buClr>
                <a:srgbClr val="0000FF"/>
              </a:buClr>
              <a:defRPr/>
            </a:pPr>
            <a:r>
              <a:rPr lang="en-US" sz="2600" dirty="0" smtClean="0">
                <a:latin typeface="Tahoma"/>
                <a:ea typeface="ＭＳ Ｐゴシック" charset="0"/>
                <a:cs typeface="Tahoma"/>
              </a:rPr>
              <a:t>At Least 5 Percent of Funds Targeted at Wildlife Benefitting Practices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457200" y="0"/>
            <a:ext cx="8229600" cy="1143000"/>
          </a:xfrm>
        </p:spPr>
        <p:txBody>
          <a:bodyPr>
            <a:normAutofit/>
          </a:bodyPr>
          <a:lstStyle/>
          <a:p>
            <a:pPr eaLnBrk="1" hangingPunct="1"/>
            <a:r>
              <a:rPr lang="en-US" altLang="en-US" sz="3600" b="1" smtClean="0">
                <a:solidFill>
                  <a:srgbClr val="500000"/>
                </a:solidFill>
                <a:effectLst>
                  <a:outerShdw blurRad="38100" dist="38100" dir="2700000" algn="tl">
                    <a:srgbClr val="C0C0C0"/>
                  </a:outerShdw>
                </a:effectLst>
                <a:latin typeface="Tahoma" pitchFamily="34" charset="0"/>
              </a:rPr>
              <a:t>Country of Origin Label (COOL)</a:t>
            </a:r>
          </a:p>
        </p:txBody>
      </p:sp>
      <p:sp>
        <p:nvSpPr>
          <p:cNvPr id="19458" name="Rectangle 3"/>
          <p:cNvSpPr>
            <a:spLocks noGrp="1" noChangeArrowheads="1"/>
          </p:cNvSpPr>
          <p:nvPr>
            <p:ph type="body" sz="half" idx="1"/>
          </p:nvPr>
        </p:nvSpPr>
        <p:spPr>
          <a:xfrm>
            <a:off x="360363" y="1670050"/>
            <a:ext cx="7986712" cy="5187950"/>
          </a:xfrm>
        </p:spPr>
        <p:txBody>
          <a:bodyPr>
            <a:normAutofit/>
          </a:bodyPr>
          <a:lstStyle/>
          <a:p>
            <a:pPr>
              <a:buClr>
                <a:srgbClr val="000090"/>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p:txBody>
      </p:sp>
      <p:sp>
        <p:nvSpPr>
          <p:cNvPr id="34819" name="Text Box 5"/>
          <p:cNvSpPr txBox="1">
            <a:spLocks noChangeArrowheads="1"/>
          </p:cNvSpPr>
          <p:nvPr/>
        </p:nvSpPr>
        <p:spPr bwMode="auto">
          <a:xfrm>
            <a:off x="8005763" y="4260850"/>
            <a:ext cx="185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sz="1600" b="1">
              <a:solidFill>
                <a:schemeClr val="accent2"/>
              </a:solidFill>
              <a:latin typeface="Arial" pitchFamily="34" charset="0"/>
            </a:endParaRPr>
          </a:p>
          <a:p>
            <a:pPr algn="ctr" eaLnBrk="1" hangingPunct="1"/>
            <a:endParaRPr lang="en-US" altLang="en-US" sz="1600" b="1">
              <a:solidFill>
                <a:schemeClr val="accent2"/>
              </a:solidFill>
              <a:latin typeface="Arial" pitchFamily="34" charset="0"/>
            </a:endParaRPr>
          </a:p>
        </p:txBody>
      </p:sp>
      <p:sp>
        <p:nvSpPr>
          <p:cNvPr id="34820" name="Rectangle 6"/>
          <p:cNvSpPr>
            <a:spLocks noChangeArrowheads="1"/>
          </p:cNvSpPr>
          <p:nvPr/>
        </p:nvSpPr>
        <p:spPr bwMode="auto">
          <a:xfrm>
            <a:off x="0" y="1100138"/>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
        <p:nvSpPr>
          <p:cNvPr id="62" name="Content Placeholder 2"/>
          <p:cNvSpPr>
            <a:spLocks noGrp="1"/>
          </p:cNvSpPr>
          <p:nvPr>
            <p:ph idx="1"/>
          </p:nvPr>
        </p:nvSpPr>
        <p:spPr>
          <a:xfrm>
            <a:off x="366713" y="1346200"/>
            <a:ext cx="8777287" cy="1519238"/>
          </a:xfrm>
        </p:spPr>
        <p:txBody>
          <a:bodyPr>
            <a:noAutofit/>
          </a:bodyPr>
          <a:lstStyle/>
          <a:p>
            <a:pPr>
              <a:buClr>
                <a:srgbClr val="0000FF"/>
              </a:buClr>
              <a:defRPr/>
            </a:pPr>
            <a:r>
              <a:rPr lang="en-US" dirty="0" smtClean="0">
                <a:latin typeface="Tahoma"/>
                <a:ea typeface="ＭＳ Ｐゴシック" charset="0"/>
                <a:cs typeface="Tahoma"/>
              </a:rPr>
              <a:t>2002 Farm Bill</a:t>
            </a:r>
          </a:p>
          <a:p>
            <a:pPr>
              <a:buClr>
                <a:srgbClr val="0000FF"/>
              </a:buClr>
              <a:defRPr/>
            </a:pPr>
            <a:r>
              <a:rPr lang="en-US" dirty="0" smtClean="0">
                <a:latin typeface="Tahoma"/>
                <a:ea typeface="ＭＳ Ｐゴシック" charset="0"/>
                <a:cs typeface="Tahoma"/>
              </a:rPr>
              <a:t>Implemented in 2008</a:t>
            </a:r>
          </a:p>
          <a:p>
            <a:pPr>
              <a:buClr>
                <a:srgbClr val="0000FF"/>
              </a:buClr>
              <a:defRPr/>
            </a:pPr>
            <a:r>
              <a:rPr lang="en-US" dirty="0" smtClean="0">
                <a:latin typeface="Tahoma"/>
                <a:ea typeface="ＭＳ Ｐゴシック" charset="0"/>
                <a:cs typeface="Tahoma"/>
              </a:rPr>
              <a:t>Remains Very Contentious</a:t>
            </a:r>
          </a:p>
          <a:p>
            <a:pPr>
              <a:buClr>
                <a:srgbClr val="0000FF"/>
              </a:buClr>
              <a:defRPr/>
            </a:pPr>
            <a:r>
              <a:rPr lang="en-US" dirty="0" smtClean="0">
                <a:latin typeface="Tahoma"/>
                <a:ea typeface="ＭＳ Ｐゴシック" charset="0"/>
                <a:cs typeface="Tahoma"/>
              </a:rPr>
              <a:t>Appellate Court Just Ruled Against Groups Seeking to Eliminate COOL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423863" y="-203200"/>
            <a:ext cx="8229600" cy="1143000"/>
          </a:xfrm>
        </p:spPr>
        <p:txBody>
          <a:bodyPr>
            <a:normAutofit/>
          </a:bodyPr>
          <a:lstStyle/>
          <a:p>
            <a:pPr eaLnBrk="1" hangingPunct="1"/>
            <a:r>
              <a:rPr lang="en-US" altLang="en-US" sz="3600" b="1" smtClean="0">
                <a:solidFill>
                  <a:srgbClr val="500000"/>
                </a:solidFill>
                <a:effectLst>
                  <a:outerShdw blurRad="38100" dist="38100" dir="2700000" algn="tl">
                    <a:srgbClr val="C0C0C0"/>
                  </a:outerShdw>
                </a:effectLst>
                <a:latin typeface="Tahoma" pitchFamily="34" charset="0"/>
              </a:rPr>
              <a:t>Country of Origin Label (COOL)</a:t>
            </a:r>
          </a:p>
        </p:txBody>
      </p:sp>
      <p:sp>
        <p:nvSpPr>
          <p:cNvPr id="19458" name="Rectangle 3"/>
          <p:cNvSpPr>
            <a:spLocks noGrp="1" noChangeArrowheads="1"/>
          </p:cNvSpPr>
          <p:nvPr>
            <p:ph type="body" sz="half" idx="1"/>
          </p:nvPr>
        </p:nvSpPr>
        <p:spPr>
          <a:xfrm>
            <a:off x="360363" y="1670050"/>
            <a:ext cx="7986712" cy="5187950"/>
          </a:xfrm>
        </p:spPr>
        <p:txBody>
          <a:bodyPr>
            <a:normAutofit/>
          </a:bodyPr>
          <a:lstStyle/>
          <a:p>
            <a:pPr>
              <a:buClr>
                <a:srgbClr val="000090"/>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p:txBody>
      </p:sp>
      <p:sp>
        <p:nvSpPr>
          <p:cNvPr id="35843" name="Text Box 5"/>
          <p:cNvSpPr txBox="1">
            <a:spLocks noChangeArrowheads="1"/>
          </p:cNvSpPr>
          <p:nvPr/>
        </p:nvSpPr>
        <p:spPr bwMode="auto">
          <a:xfrm>
            <a:off x="8005763" y="4260850"/>
            <a:ext cx="185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sz="1600" b="1">
              <a:solidFill>
                <a:schemeClr val="accent2"/>
              </a:solidFill>
              <a:latin typeface="Arial" pitchFamily="34" charset="0"/>
            </a:endParaRPr>
          </a:p>
          <a:p>
            <a:pPr algn="ctr" eaLnBrk="1" hangingPunct="1"/>
            <a:endParaRPr lang="en-US" altLang="en-US" sz="1600" b="1">
              <a:solidFill>
                <a:schemeClr val="accent2"/>
              </a:solidFill>
              <a:latin typeface="Arial" pitchFamily="34" charset="0"/>
            </a:endParaRPr>
          </a:p>
        </p:txBody>
      </p:sp>
      <p:sp>
        <p:nvSpPr>
          <p:cNvPr id="35844" name="Rectangle 6"/>
          <p:cNvSpPr>
            <a:spLocks noChangeArrowheads="1"/>
          </p:cNvSpPr>
          <p:nvPr/>
        </p:nvSpPr>
        <p:spPr bwMode="auto">
          <a:xfrm>
            <a:off x="134938" y="931863"/>
            <a:ext cx="9009062"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
        <p:nvSpPr>
          <p:cNvPr id="62" name="Content Placeholder 2"/>
          <p:cNvSpPr>
            <a:spLocks noGrp="1"/>
          </p:cNvSpPr>
          <p:nvPr>
            <p:ph idx="1"/>
          </p:nvPr>
        </p:nvSpPr>
        <p:spPr>
          <a:xfrm>
            <a:off x="366713" y="652463"/>
            <a:ext cx="8777287" cy="1519237"/>
          </a:xfrm>
        </p:spPr>
        <p:txBody>
          <a:bodyPr>
            <a:noAutofit/>
          </a:bodyPr>
          <a:lstStyle/>
          <a:p>
            <a:pPr marL="0" indent="0">
              <a:buClr>
                <a:srgbClr val="0000FF"/>
              </a:buClr>
              <a:buFontTx/>
              <a:buNone/>
              <a:defRPr/>
            </a:pPr>
            <a:endParaRPr lang="en-US" dirty="0" smtClean="0">
              <a:latin typeface="Tahoma"/>
              <a:ea typeface="ＭＳ Ｐゴシック" charset="0"/>
              <a:cs typeface="Tahoma"/>
            </a:endParaRPr>
          </a:p>
          <a:p>
            <a:pPr>
              <a:buClr>
                <a:srgbClr val="0000FF"/>
              </a:buClr>
              <a:defRPr/>
            </a:pPr>
            <a:r>
              <a:rPr lang="en-US" dirty="0" smtClean="0">
                <a:latin typeface="Tahoma"/>
                <a:ea typeface="ＭＳ Ｐゴシック" charset="0"/>
                <a:cs typeface="Tahoma"/>
              </a:rPr>
              <a:t>WTO</a:t>
            </a:r>
          </a:p>
          <a:p>
            <a:pPr lvl="1">
              <a:buClr>
                <a:srgbClr val="0000FF"/>
              </a:buClr>
              <a:defRPr/>
            </a:pPr>
            <a:r>
              <a:rPr lang="en-US" dirty="0">
                <a:latin typeface="Tahoma"/>
                <a:ea typeface="ＭＳ Ｐゴシック" charset="0"/>
                <a:cs typeface="Tahoma"/>
              </a:rPr>
              <a:t>U.S. lost first round, USDA re-wrote rules</a:t>
            </a:r>
          </a:p>
          <a:p>
            <a:pPr lvl="1">
              <a:buClr>
                <a:srgbClr val="0000FF"/>
              </a:buClr>
              <a:defRPr/>
            </a:pPr>
            <a:r>
              <a:rPr lang="en-US" dirty="0">
                <a:latin typeface="Tahoma"/>
                <a:ea typeface="ＭＳ Ｐゴシック" charset="0"/>
                <a:cs typeface="Tahoma"/>
              </a:rPr>
              <a:t>WTO second round has been sent to involved countries, but it is not yet public</a:t>
            </a:r>
          </a:p>
          <a:p>
            <a:pPr lvl="1">
              <a:buClr>
                <a:srgbClr val="0000FF"/>
              </a:buClr>
              <a:defRPr/>
            </a:pPr>
            <a:r>
              <a:rPr lang="en-US" dirty="0">
                <a:latin typeface="Tahoma"/>
                <a:ea typeface="ＭＳ Ｐゴシック" charset="0"/>
                <a:cs typeface="Tahoma"/>
              </a:rPr>
              <a:t>WSJ article last week reported that the ruling is against the U.S.</a:t>
            </a:r>
          </a:p>
          <a:p>
            <a:pPr lvl="1">
              <a:buClr>
                <a:srgbClr val="0000FF"/>
              </a:buClr>
              <a:defRPr/>
            </a:pPr>
            <a:r>
              <a:rPr lang="en-US" dirty="0">
                <a:latin typeface="Tahoma"/>
                <a:ea typeface="ＭＳ Ｐゴシック" charset="0"/>
                <a:cs typeface="Tahoma"/>
              </a:rPr>
              <a:t>Wait and see</a:t>
            </a:r>
          </a:p>
          <a:p>
            <a:pPr lvl="1">
              <a:buClr>
                <a:srgbClr val="0000FF"/>
              </a:buClr>
              <a:defRPr/>
            </a:pPr>
            <a:r>
              <a:rPr lang="en-US" dirty="0">
                <a:latin typeface="Tahoma"/>
                <a:ea typeface="ＭＳ Ｐゴシック" charset="0"/>
                <a:cs typeface="Tahoma"/>
              </a:rPr>
              <a:t>Recourse</a:t>
            </a:r>
            <a:r>
              <a:rPr lang="en-US" dirty="0" smtClean="0">
                <a:latin typeface="Tahoma"/>
                <a:ea typeface="ＭＳ Ｐゴシック" charset="0"/>
                <a:cs typeface="Tahoma"/>
              </a:rPr>
              <a:t>?</a:t>
            </a:r>
          </a:p>
          <a:p>
            <a:pPr>
              <a:buClr>
                <a:srgbClr val="0000FF"/>
              </a:buClr>
              <a:defRPr/>
            </a:pPr>
            <a:r>
              <a:rPr lang="en-US" dirty="0" smtClean="0">
                <a:latin typeface="Tahoma"/>
                <a:ea typeface="ＭＳ Ｐゴシック" charset="0"/>
                <a:cs typeface="Tahoma"/>
              </a:rPr>
              <a:t>List of Retaliation Products Announced by Canada</a:t>
            </a:r>
          </a:p>
          <a:p>
            <a:pPr lvl="1">
              <a:buClr>
                <a:srgbClr val="0000FF"/>
              </a:buClr>
              <a:defRPr/>
            </a:pPr>
            <a:endParaRPr lang="en-US" dirty="0" smtClean="0">
              <a:latin typeface="Tahoma"/>
              <a:ea typeface="ＭＳ Ｐゴシック" charset="0"/>
              <a:cs typeface="Tahoma"/>
            </a:endParaRPr>
          </a:p>
          <a:p>
            <a:pPr>
              <a:buClr>
                <a:srgbClr val="0000FF"/>
              </a:buClr>
              <a:defRPr/>
            </a:pPr>
            <a:endParaRPr lang="en-US" dirty="0" smtClean="0">
              <a:latin typeface="Tahoma"/>
              <a:ea typeface="ＭＳ Ｐゴシック" charset="0"/>
              <a:cs typeface="Tahom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457200" y="228600"/>
            <a:ext cx="8229600" cy="1143000"/>
          </a:xfrm>
        </p:spPr>
        <p:txBody>
          <a:bodyPr>
            <a:normAutofit/>
          </a:bodyPr>
          <a:lstStyle/>
          <a:p>
            <a:pPr eaLnBrk="1" hangingPunct="1"/>
            <a:r>
              <a:rPr lang="en-US" altLang="en-US" b="1" smtClean="0">
                <a:solidFill>
                  <a:srgbClr val="500000"/>
                </a:solidFill>
                <a:effectLst>
                  <a:outerShdw blurRad="38100" dist="38100" dir="2700000" algn="tl">
                    <a:srgbClr val="C0C0C0"/>
                  </a:outerShdw>
                </a:effectLst>
                <a:latin typeface="Tahoma" pitchFamily="34" charset="0"/>
              </a:rPr>
              <a:t>Spillover Effects</a:t>
            </a:r>
          </a:p>
        </p:txBody>
      </p:sp>
      <p:sp>
        <p:nvSpPr>
          <p:cNvPr id="19458" name="Rectangle 3"/>
          <p:cNvSpPr>
            <a:spLocks noGrp="1" noChangeArrowheads="1"/>
          </p:cNvSpPr>
          <p:nvPr>
            <p:ph type="body" sz="half" idx="1"/>
          </p:nvPr>
        </p:nvSpPr>
        <p:spPr>
          <a:xfrm>
            <a:off x="360363" y="1376363"/>
            <a:ext cx="7986712" cy="5187950"/>
          </a:xfrm>
        </p:spPr>
        <p:txBody>
          <a:bodyPr>
            <a:normAutofit/>
          </a:bodyPr>
          <a:lstStyle/>
          <a:p>
            <a:pPr>
              <a:buClr>
                <a:srgbClr val="000090"/>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p:txBody>
      </p:sp>
      <p:sp>
        <p:nvSpPr>
          <p:cNvPr id="36867" name="Text Box 5"/>
          <p:cNvSpPr txBox="1">
            <a:spLocks noChangeArrowheads="1"/>
          </p:cNvSpPr>
          <p:nvPr/>
        </p:nvSpPr>
        <p:spPr bwMode="auto">
          <a:xfrm>
            <a:off x="8005763" y="4260850"/>
            <a:ext cx="185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sz="1600" b="1">
              <a:solidFill>
                <a:schemeClr val="accent2"/>
              </a:solidFill>
              <a:latin typeface="Arial" pitchFamily="34" charset="0"/>
            </a:endParaRPr>
          </a:p>
          <a:p>
            <a:pPr algn="ctr" eaLnBrk="1" hangingPunct="1"/>
            <a:endParaRPr lang="en-US" altLang="en-US" sz="1600" b="1">
              <a:solidFill>
                <a:schemeClr val="accent2"/>
              </a:solidFill>
              <a:latin typeface="Arial" pitchFamily="34" charset="0"/>
            </a:endParaRPr>
          </a:p>
        </p:txBody>
      </p:sp>
      <p:sp>
        <p:nvSpPr>
          <p:cNvPr id="36868" name="Rectangle 6"/>
          <p:cNvSpPr>
            <a:spLocks noChangeArrowheads="1"/>
          </p:cNvSpPr>
          <p:nvPr/>
        </p:nvSpPr>
        <p:spPr bwMode="auto">
          <a:xfrm>
            <a:off x="0" y="13716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
        <p:nvSpPr>
          <p:cNvPr id="62" name="Content Placeholder 2"/>
          <p:cNvSpPr>
            <a:spLocks noGrp="1"/>
          </p:cNvSpPr>
          <p:nvPr>
            <p:ph idx="1"/>
          </p:nvPr>
        </p:nvSpPr>
        <p:spPr>
          <a:xfrm>
            <a:off x="185738" y="1735138"/>
            <a:ext cx="8775700" cy="1519237"/>
          </a:xfrm>
        </p:spPr>
        <p:txBody>
          <a:bodyPr>
            <a:noAutofit/>
          </a:bodyPr>
          <a:lstStyle/>
          <a:p>
            <a:pPr>
              <a:buClr>
                <a:srgbClr val="0000FF"/>
              </a:buClr>
              <a:defRPr/>
            </a:pPr>
            <a:r>
              <a:rPr lang="en-US" dirty="0" smtClean="0">
                <a:latin typeface="Tahoma"/>
                <a:ea typeface="ＭＳ Ｐゴシック" charset="0"/>
                <a:cs typeface="Tahoma"/>
              </a:rPr>
              <a:t>Farm Programs on Livestock</a:t>
            </a:r>
          </a:p>
          <a:p>
            <a:pPr>
              <a:buClr>
                <a:srgbClr val="0000FF"/>
              </a:buClr>
              <a:defRPr/>
            </a:pPr>
            <a:r>
              <a:rPr lang="en-US" dirty="0" smtClean="0">
                <a:latin typeface="Tahoma"/>
                <a:ea typeface="ＭＳ Ｐゴシック" charset="0"/>
                <a:cs typeface="Tahoma"/>
              </a:rPr>
              <a:t>Risk Management Aids Crop Farmers</a:t>
            </a:r>
          </a:p>
          <a:p>
            <a:pPr lvl="1">
              <a:buClr>
                <a:srgbClr val="0000FF"/>
              </a:buClr>
              <a:defRPr/>
            </a:pPr>
            <a:r>
              <a:rPr lang="en-US" dirty="0" smtClean="0">
                <a:latin typeface="Tahoma"/>
                <a:ea typeface="ＭＳ Ｐゴシック" charset="0"/>
                <a:cs typeface="Tahoma"/>
              </a:rPr>
              <a:t>Reduce uncertainty, aid planning</a:t>
            </a:r>
          </a:p>
          <a:p>
            <a:pPr>
              <a:buClr>
                <a:srgbClr val="0000FF"/>
              </a:buClr>
              <a:defRPr/>
            </a:pPr>
            <a:r>
              <a:rPr lang="en-US" dirty="0" smtClean="0">
                <a:latin typeface="Tahoma"/>
                <a:ea typeface="ＭＳ Ｐゴシック" charset="0"/>
                <a:cs typeface="Tahoma"/>
              </a:rPr>
              <a:t>Indirectly, Good for Livestock Producers</a:t>
            </a:r>
          </a:p>
          <a:p>
            <a:pPr>
              <a:buClr>
                <a:srgbClr val="0000FF"/>
              </a:buClr>
              <a:defRPr/>
            </a:pPr>
            <a:r>
              <a:rPr lang="en-US" dirty="0" smtClean="0">
                <a:latin typeface="Tahoma"/>
                <a:ea typeface="ＭＳ Ｐゴシック" charset="0"/>
                <a:cs typeface="Tahoma"/>
              </a:rPr>
              <a:t>Continue to Fight Through the Appropriations Process the Funding for Some GIPSA Rules That Came Out of the Last Farm Bill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457200" y="228600"/>
            <a:ext cx="8229600" cy="1143000"/>
          </a:xfrm>
        </p:spPr>
        <p:txBody>
          <a:bodyPr>
            <a:normAutofit/>
          </a:bodyPr>
          <a:lstStyle/>
          <a:p>
            <a:pPr eaLnBrk="1" hangingPunct="1"/>
            <a:r>
              <a:rPr lang="en-US" altLang="en-US" b="1" smtClean="0">
                <a:solidFill>
                  <a:srgbClr val="500000"/>
                </a:solidFill>
                <a:effectLst>
                  <a:outerShdw blurRad="38100" dist="38100" dir="2700000" algn="tl">
                    <a:srgbClr val="C0C0C0"/>
                  </a:outerShdw>
                </a:effectLst>
                <a:latin typeface="Tahoma" pitchFamily="34" charset="0"/>
              </a:rPr>
              <a:t>Other Issues</a:t>
            </a:r>
          </a:p>
        </p:txBody>
      </p:sp>
      <p:sp>
        <p:nvSpPr>
          <p:cNvPr id="19458" name="Rectangle 3"/>
          <p:cNvSpPr>
            <a:spLocks noGrp="1" noChangeArrowheads="1"/>
          </p:cNvSpPr>
          <p:nvPr>
            <p:ph type="body" sz="half" idx="1"/>
          </p:nvPr>
        </p:nvSpPr>
        <p:spPr>
          <a:xfrm>
            <a:off x="360363" y="1376363"/>
            <a:ext cx="7986712" cy="5187950"/>
          </a:xfrm>
        </p:spPr>
        <p:txBody>
          <a:bodyPr>
            <a:normAutofit/>
          </a:bodyPr>
          <a:lstStyle/>
          <a:p>
            <a:pPr>
              <a:buClr>
                <a:srgbClr val="000090"/>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a:p>
            <a:pPr eaLnBrk="1" hangingPunct="1">
              <a:buClr>
                <a:srgbClr val="333399"/>
              </a:buClr>
              <a:defRPr/>
            </a:pPr>
            <a:endParaRPr lang="en-US" sz="2800" dirty="0">
              <a:latin typeface="Tahoma" charset="0"/>
              <a:ea typeface="ＭＳ Ｐゴシック" charset="0"/>
            </a:endParaRPr>
          </a:p>
        </p:txBody>
      </p:sp>
      <p:sp>
        <p:nvSpPr>
          <p:cNvPr id="37891" name="Text Box 5"/>
          <p:cNvSpPr txBox="1">
            <a:spLocks noChangeArrowheads="1"/>
          </p:cNvSpPr>
          <p:nvPr/>
        </p:nvSpPr>
        <p:spPr bwMode="auto">
          <a:xfrm>
            <a:off x="8005763" y="4260850"/>
            <a:ext cx="185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sz="1600" b="1">
              <a:solidFill>
                <a:schemeClr val="accent2"/>
              </a:solidFill>
              <a:latin typeface="Arial" pitchFamily="34" charset="0"/>
            </a:endParaRPr>
          </a:p>
          <a:p>
            <a:pPr algn="ctr" eaLnBrk="1" hangingPunct="1"/>
            <a:endParaRPr lang="en-US" altLang="en-US" sz="1600" b="1">
              <a:solidFill>
                <a:schemeClr val="accent2"/>
              </a:solidFill>
              <a:latin typeface="Arial" pitchFamily="34" charset="0"/>
            </a:endParaRPr>
          </a:p>
        </p:txBody>
      </p:sp>
      <p:sp>
        <p:nvSpPr>
          <p:cNvPr id="37892" name="Rectangle 6"/>
          <p:cNvSpPr>
            <a:spLocks noChangeArrowheads="1"/>
          </p:cNvSpPr>
          <p:nvPr/>
        </p:nvSpPr>
        <p:spPr bwMode="auto">
          <a:xfrm>
            <a:off x="0" y="13716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
        <p:nvSpPr>
          <p:cNvPr id="62" name="Content Placeholder 2"/>
          <p:cNvSpPr>
            <a:spLocks noGrp="1"/>
          </p:cNvSpPr>
          <p:nvPr>
            <p:ph idx="1"/>
          </p:nvPr>
        </p:nvSpPr>
        <p:spPr>
          <a:xfrm>
            <a:off x="185738" y="1735138"/>
            <a:ext cx="8775700" cy="1519237"/>
          </a:xfrm>
        </p:spPr>
        <p:txBody>
          <a:bodyPr>
            <a:noAutofit/>
          </a:bodyPr>
          <a:lstStyle/>
          <a:p>
            <a:pPr>
              <a:buClr>
                <a:srgbClr val="0000FF"/>
              </a:buClr>
            </a:pPr>
            <a:r>
              <a:rPr lang="en-US" altLang="en-US" smtClean="0">
                <a:latin typeface="Tahoma" pitchFamily="34" charset="0"/>
                <a:cs typeface="Tahoma" pitchFamily="34" charset="0"/>
              </a:rPr>
              <a:t>Many More Outside the Farm Bill Than In It</a:t>
            </a:r>
          </a:p>
          <a:p>
            <a:pPr lvl="1">
              <a:buClr>
                <a:srgbClr val="0000FF"/>
              </a:buClr>
            </a:pPr>
            <a:r>
              <a:rPr lang="en-US" altLang="en-US" smtClean="0">
                <a:latin typeface="Tahoma" pitchFamily="34" charset="0"/>
                <a:cs typeface="Tahoma" pitchFamily="34" charset="0"/>
              </a:rPr>
              <a:t>Endangered species, land use, immigration, etc.</a:t>
            </a:r>
          </a:p>
          <a:p>
            <a:pPr>
              <a:buClr>
                <a:srgbClr val="0000FF"/>
              </a:buClr>
            </a:pPr>
            <a:r>
              <a:rPr lang="en-US" altLang="en-US" smtClean="0">
                <a:latin typeface="Tahoma" pitchFamily="34" charset="0"/>
                <a:cs typeface="Tahoma" pitchFamily="34" charset="0"/>
              </a:rPr>
              <a:t>Ethanol</a:t>
            </a:r>
          </a:p>
          <a:p>
            <a:pPr lvl="1">
              <a:buClr>
                <a:srgbClr val="0000FF"/>
              </a:buClr>
            </a:pPr>
            <a:r>
              <a:rPr lang="en-US" altLang="en-US" smtClean="0">
                <a:latin typeface="Tahoma" pitchFamily="34" charset="0"/>
                <a:cs typeface="Tahoma" pitchFamily="34" charset="0"/>
              </a:rPr>
              <a:t>Biggest Policy Impact on Livestock and Dairy Producers, And it Wasn’t in the Farm Bill</a:t>
            </a:r>
          </a:p>
          <a:p>
            <a:pPr>
              <a:buClr>
                <a:srgbClr val="0000FF"/>
              </a:buClr>
            </a:pPr>
            <a:r>
              <a:rPr lang="en-US" altLang="en-US" smtClean="0">
                <a:latin typeface="Tahoma" pitchFamily="34" charset="0"/>
                <a:cs typeface="Tahoma" pitchFamily="34" charset="0"/>
              </a:rPr>
              <a:t>Mandatory Price Reporting Re-Authorization</a:t>
            </a:r>
          </a:p>
          <a:p>
            <a:pPr>
              <a:buClr>
                <a:srgbClr val="0000FF"/>
              </a:buClr>
            </a:pPr>
            <a:r>
              <a:rPr lang="en-US" altLang="en-US" smtClean="0">
                <a:latin typeface="Tahoma" pitchFamily="34" charset="0"/>
                <a:cs typeface="Tahoma" pitchFamily="34" charset="0"/>
              </a:rPr>
              <a:t>Production Process Requirements</a:t>
            </a:r>
          </a:p>
          <a:p>
            <a:pPr lvl="1">
              <a:buClr>
                <a:srgbClr val="0000FF"/>
              </a:buClr>
            </a:pPr>
            <a:r>
              <a:rPr lang="en-US" altLang="en-US" smtClean="0">
                <a:latin typeface="Tahoma" pitchFamily="34" charset="0"/>
                <a:cs typeface="Tahoma" pitchFamily="34" charset="0"/>
              </a:rPr>
              <a:t>Whether government required or by others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ltLang="en-US" sz="4000" b="1" smtClean="0">
                <a:solidFill>
                  <a:srgbClr val="500000"/>
                </a:solidFill>
                <a:effectLst>
                  <a:outerShdw blurRad="38100" dist="38100" dir="2700000" algn="tl">
                    <a:srgbClr val="C0C0C0"/>
                  </a:outerShdw>
                </a:effectLst>
                <a:latin typeface="Tahoma" pitchFamily="34" charset="0"/>
                <a:cs typeface="Tahoma" pitchFamily="34" charset="0"/>
              </a:rPr>
              <a:t>Livestock Title</a:t>
            </a:r>
          </a:p>
        </p:txBody>
      </p:sp>
      <p:sp>
        <p:nvSpPr>
          <p:cNvPr id="3" name="Content Placeholder 2"/>
          <p:cNvSpPr>
            <a:spLocks noGrp="1"/>
          </p:cNvSpPr>
          <p:nvPr>
            <p:ph idx="1"/>
          </p:nvPr>
        </p:nvSpPr>
        <p:spPr>
          <a:xfrm>
            <a:off x="457200" y="1341438"/>
            <a:ext cx="8229600" cy="4983162"/>
          </a:xfrm>
        </p:spPr>
        <p:txBody>
          <a:bodyPr>
            <a:normAutofit/>
          </a:bodyPr>
          <a:lstStyle/>
          <a:p>
            <a:pPr>
              <a:buClr>
                <a:srgbClr val="000090"/>
              </a:buClr>
            </a:pPr>
            <a:r>
              <a:rPr lang="en-US" altLang="en-US" sz="3600" smtClean="0">
                <a:latin typeface="Tahoma" pitchFamily="34" charset="0"/>
                <a:cs typeface="Tahoma" pitchFamily="34" charset="0"/>
              </a:rPr>
              <a:t>The Old Farm Bill Had a Livestock Title</a:t>
            </a:r>
          </a:p>
          <a:p>
            <a:pPr>
              <a:buClr>
                <a:srgbClr val="000090"/>
              </a:buClr>
            </a:pPr>
            <a:r>
              <a:rPr lang="en-US" altLang="en-US" sz="3600" smtClean="0">
                <a:latin typeface="Tahoma" pitchFamily="34" charset="0"/>
                <a:cs typeface="Tahoma" pitchFamily="34" charset="0"/>
              </a:rPr>
              <a:t>But, It Was So Controversial There Isn’t One Now</a:t>
            </a:r>
          </a:p>
          <a:p>
            <a:pPr lvl="1">
              <a:buClr>
                <a:srgbClr val="000090"/>
              </a:buClr>
            </a:pPr>
            <a:r>
              <a:rPr lang="en-US" altLang="en-US" smtClean="0">
                <a:latin typeface="Tahoma" pitchFamily="34" charset="0"/>
                <a:cs typeface="Tahoma" pitchFamily="34" charset="0"/>
              </a:rPr>
              <a:t>So now we have livestock stuff</a:t>
            </a:r>
          </a:p>
          <a:p>
            <a:pPr>
              <a:buClr>
                <a:srgbClr val="000090"/>
              </a:buClr>
            </a:pPr>
            <a:endParaRPr lang="en-US" altLang="en-US" smtClean="0">
              <a:latin typeface="Tahoma" pitchFamily="34" charset="0"/>
              <a:cs typeface="Tahoma" pitchFamily="34" charset="0"/>
            </a:endParaRPr>
          </a:p>
          <a:p>
            <a:pPr>
              <a:buFontTx/>
              <a:buNone/>
            </a:pPr>
            <a:endParaRPr lang="en-US" altLang="en-US" smtClean="0">
              <a:latin typeface="Tahoma" pitchFamily="34" charset="0"/>
              <a:cs typeface="Tahoma" pitchFamily="34" charset="0"/>
            </a:endParaRPr>
          </a:p>
        </p:txBody>
      </p:sp>
      <p:sp>
        <p:nvSpPr>
          <p:cNvPr id="18435" name="Rectangle 4"/>
          <p:cNvSpPr>
            <a:spLocks noChangeArrowheads="1"/>
          </p:cNvSpPr>
          <p:nvPr/>
        </p:nvSpPr>
        <p:spPr bwMode="auto">
          <a:xfrm>
            <a:off x="-12700" y="9906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ltLang="en-US" sz="3600" b="1" smtClean="0">
                <a:solidFill>
                  <a:srgbClr val="500000"/>
                </a:solidFill>
                <a:effectLst>
                  <a:outerShdw blurRad="38100" dist="38100" dir="2700000" algn="tl">
                    <a:srgbClr val="C0C0C0"/>
                  </a:outerShdw>
                </a:effectLst>
                <a:latin typeface="Tahoma" pitchFamily="34" charset="0"/>
                <a:cs typeface="Tahoma" pitchFamily="34" charset="0"/>
              </a:rPr>
              <a:t>Livestock Forage Program (LFP)</a:t>
            </a:r>
          </a:p>
        </p:txBody>
      </p:sp>
      <p:sp>
        <p:nvSpPr>
          <p:cNvPr id="3" name="Content Placeholder 2"/>
          <p:cNvSpPr>
            <a:spLocks noGrp="1"/>
          </p:cNvSpPr>
          <p:nvPr>
            <p:ph idx="1"/>
          </p:nvPr>
        </p:nvSpPr>
        <p:spPr>
          <a:xfrm>
            <a:off x="457200" y="1341438"/>
            <a:ext cx="8229600" cy="4983162"/>
          </a:xfrm>
        </p:spPr>
        <p:txBody>
          <a:bodyPr>
            <a:normAutofit/>
          </a:bodyPr>
          <a:lstStyle/>
          <a:p>
            <a:pPr>
              <a:lnSpc>
                <a:spcPct val="80000"/>
              </a:lnSpc>
              <a:buClr>
                <a:srgbClr val="000090"/>
              </a:buClr>
            </a:pPr>
            <a:r>
              <a:rPr lang="en-US" altLang="en-US" sz="2700" smtClean="0">
                <a:latin typeface="Tahoma" pitchFamily="34" charset="0"/>
                <a:cs typeface="Tahoma" pitchFamily="34" charset="0"/>
              </a:rPr>
              <a:t>The Agricultural Act of 2014 (2014 Farm Bill) makes LFP permanent</a:t>
            </a:r>
          </a:p>
          <a:p>
            <a:pPr>
              <a:lnSpc>
                <a:spcPct val="80000"/>
              </a:lnSpc>
              <a:buClr>
                <a:srgbClr val="000090"/>
              </a:buClr>
            </a:pPr>
            <a:r>
              <a:rPr lang="en-US" altLang="en-US" sz="2700" smtClean="0">
                <a:latin typeface="Tahoma" pitchFamily="34" charset="0"/>
                <a:cs typeface="Tahoma" pitchFamily="34" charset="0"/>
              </a:rPr>
              <a:t>Provides retroactive authority to cover eligible losses back to October 1, 2011 – </a:t>
            </a:r>
            <a:r>
              <a:rPr lang="en-US" altLang="en-US" sz="2700" smtClean="0">
                <a:solidFill>
                  <a:srgbClr val="000090"/>
                </a:solidFill>
                <a:latin typeface="Tahoma" pitchFamily="34" charset="0"/>
                <a:cs typeface="Tahoma" pitchFamily="34" charset="0"/>
              </a:rPr>
              <a:t>Eliminated NAP requirement</a:t>
            </a:r>
          </a:p>
          <a:p>
            <a:pPr>
              <a:lnSpc>
                <a:spcPct val="80000"/>
              </a:lnSpc>
              <a:buClr>
                <a:srgbClr val="000090"/>
              </a:buClr>
            </a:pPr>
            <a:r>
              <a:rPr lang="en-US" altLang="en-US" sz="2700" smtClean="0">
                <a:latin typeface="Tahoma" pitchFamily="34" charset="0"/>
                <a:cs typeface="Tahoma" pitchFamily="34" charset="0"/>
              </a:rPr>
              <a:t>Compensation to eligible livestock producers suffering grazing losses for covered livestock on land that is native or improved pastureland with permanent vegetative cover </a:t>
            </a:r>
            <a:r>
              <a:rPr lang="en-US" altLang="en-US" sz="2700" b="1" smtClean="0">
                <a:latin typeface="Tahoma" pitchFamily="34" charset="0"/>
                <a:cs typeface="Tahoma" pitchFamily="34" charset="0"/>
              </a:rPr>
              <a:t>or</a:t>
            </a:r>
            <a:r>
              <a:rPr lang="en-US" altLang="en-US" sz="2700" smtClean="0">
                <a:latin typeface="Tahoma" pitchFamily="34" charset="0"/>
                <a:cs typeface="Tahoma" pitchFamily="34" charset="0"/>
              </a:rPr>
              <a:t> is planted specifically for grazing</a:t>
            </a:r>
          </a:p>
          <a:p>
            <a:pPr>
              <a:lnSpc>
                <a:spcPct val="80000"/>
              </a:lnSpc>
              <a:buClr>
                <a:srgbClr val="000090"/>
              </a:buClr>
            </a:pPr>
            <a:r>
              <a:rPr lang="en-US" altLang="en-US" sz="2700" smtClean="0">
                <a:latin typeface="Tahoma" pitchFamily="34" charset="0"/>
                <a:cs typeface="Tahoma" pitchFamily="34" charset="0"/>
              </a:rPr>
              <a:t>The grazing losses must be due to a qualifying </a:t>
            </a:r>
            <a:r>
              <a:rPr lang="en-US" altLang="en-US" sz="2700" b="1" smtClean="0">
                <a:latin typeface="Tahoma" pitchFamily="34" charset="0"/>
                <a:cs typeface="Tahoma" pitchFamily="34" charset="0"/>
              </a:rPr>
              <a:t>drought</a:t>
            </a:r>
            <a:r>
              <a:rPr lang="en-US" altLang="en-US" sz="2700" smtClean="0">
                <a:latin typeface="Tahoma" pitchFamily="34" charset="0"/>
                <a:cs typeface="Tahoma" pitchFamily="34" charset="0"/>
              </a:rPr>
              <a:t> condition during the normal grazing period for the county</a:t>
            </a:r>
          </a:p>
          <a:p>
            <a:pPr>
              <a:lnSpc>
                <a:spcPct val="80000"/>
              </a:lnSpc>
              <a:buFontTx/>
              <a:buNone/>
            </a:pPr>
            <a:endParaRPr lang="en-US" altLang="en-US" sz="2700" smtClean="0">
              <a:latin typeface="Tahoma" pitchFamily="34" charset="0"/>
              <a:cs typeface="Tahoma" pitchFamily="34" charset="0"/>
            </a:endParaRPr>
          </a:p>
        </p:txBody>
      </p:sp>
      <p:sp>
        <p:nvSpPr>
          <p:cNvPr id="19459" name="Rectangle 4"/>
          <p:cNvSpPr>
            <a:spLocks noChangeArrowheads="1"/>
          </p:cNvSpPr>
          <p:nvPr/>
        </p:nvSpPr>
        <p:spPr bwMode="auto">
          <a:xfrm>
            <a:off x="-12700" y="9906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914400"/>
          </a:xfrm>
        </p:spPr>
        <p:txBody>
          <a:bodyPr>
            <a:normAutofit/>
          </a:bodyPr>
          <a:lstStyle/>
          <a:p>
            <a:r>
              <a:rPr lang="en-US" altLang="en-US" sz="3600" b="1" smtClean="0">
                <a:solidFill>
                  <a:srgbClr val="500000"/>
                </a:solidFill>
                <a:effectLst>
                  <a:outerShdw blurRad="38100" dist="38100" dir="2700000" algn="tl">
                    <a:srgbClr val="C0C0C0"/>
                  </a:outerShdw>
                </a:effectLst>
                <a:latin typeface="Tahoma" pitchFamily="34" charset="0"/>
                <a:cs typeface="Tahoma" pitchFamily="34" charset="0"/>
              </a:rPr>
              <a:t>To be eligible for LFP, producers must:</a:t>
            </a:r>
          </a:p>
        </p:txBody>
      </p:sp>
      <p:sp>
        <p:nvSpPr>
          <p:cNvPr id="3" name="Content Placeholder 2"/>
          <p:cNvSpPr>
            <a:spLocks noGrp="1"/>
          </p:cNvSpPr>
          <p:nvPr>
            <p:ph idx="1"/>
          </p:nvPr>
        </p:nvSpPr>
        <p:spPr>
          <a:xfrm>
            <a:off x="228600" y="1524000"/>
            <a:ext cx="8763000" cy="4525963"/>
          </a:xfrm>
        </p:spPr>
        <p:txBody>
          <a:bodyPr>
            <a:noAutofit/>
          </a:bodyPr>
          <a:lstStyle/>
          <a:p>
            <a:pPr>
              <a:buClr>
                <a:srgbClr val="000090"/>
              </a:buClr>
              <a:defRPr/>
            </a:pPr>
            <a:r>
              <a:rPr lang="en-US" sz="2300" dirty="0" smtClean="0">
                <a:latin typeface="Tahoma"/>
                <a:ea typeface="ＭＳ Ｐゴシック" charset="0"/>
                <a:cs typeface="Tahoma"/>
              </a:rPr>
              <a:t>Own, cash or share lease, or be a contract grower of covered livestock during the 60 calendar days before the beginning date of a qualifying drought or fire;</a:t>
            </a:r>
          </a:p>
          <a:p>
            <a:pPr>
              <a:buClr>
                <a:srgbClr val="000090"/>
              </a:buClr>
              <a:defRPr/>
            </a:pPr>
            <a:r>
              <a:rPr lang="en-US" sz="2300" dirty="0" smtClean="0">
                <a:latin typeface="Tahoma"/>
                <a:ea typeface="ＭＳ Ｐゴシック" charset="0"/>
                <a:cs typeface="Tahoma"/>
              </a:rPr>
              <a:t>Provide pastureland or grazing land for covered livestock, including cash-rented pastureland or grazing land that is either:</a:t>
            </a:r>
          </a:p>
          <a:p>
            <a:pPr lvl="1">
              <a:buClr>
                <a:srgbClr val="000090"/>
              </a:buClr>
              <a:defRPr/>
            </a:pPr>
            <a:r>
              <a:rPr lang="en-US" sz="2300" dirty="0" smtClean="0">
                <a:latin typeface="Tahoma"/>
                <a:ea typeface="ＭＳ Ｐゴシック" charset="0"/>
                <a:cs typeface="Tahoma"/>
              </a:rPr>
              <a:t>Physically located in a county affected by a qualifying drought during the normal grazing period for the county, or;</a:t>
            </a:r>
          </a:p>
          <a:p>
            <a:pPr lvl="1">
              <a:buClr>
                <a:srgbClr val="000090"/>
              </a:buClr>
              <a:defRPr/>
            </a:pPr>
            <a:r>
              <a:rPr lang="en-US" sz="2300" dirty="0" smtClean="0">
                <a:latin typeface="Tahoma"/>
                <a:ea typeface="ＭＳ Ｐゴシック" charset="0"/>
                <a:cs typeface="Tahoma"/>
              </a:rPr>
              <a:t>Rangeland managed by a federal agency.</a:t>
            </a:r>
          </a:p>
          <a:p>
            <a:pPr>
              <a:buClr>
                <a:srgbClr val="000090"/>
              </a:buClr>
              <a:defRPr/>
            </a:pPr>
            <a:r>
              <a:rPr lang="en-US" sz="2300" dirty="0" smtClean="0">
                <a:latin typeface="Tahoma"/>
                <a:ea typeface="ＭＳ Ｐゴシック" charset="0"/>
                <a:cs typeface="Tahoma"/>
              </a:rPr>
              <a:t>Certify that they have suffered a grazing loss because of a qualifying drought or fire;</a:t>
            </a:r>
          </a:p>
          <a:p>
            <a:pPr>
              <a:buClr>
                <a:srgbClr val="000090"/>
              </a:buClr>
              <a:defRPr/>
            </a:pPr>
            <a:r>
              <a:rPr lang="en-US" sz="2300" dirty="0" smtClean="0">
                <a:latin typeface="Tahoma"/>
                <a:ea typeface="ＭＳ Ｐゴシック" charset="0"/>
                <a:cs typeface="Tahoma"/>
              </a:rPr>
              <a:t>Timely file an acreage report for all grazing land for which a loss of grazing is being claimed.</a:t>
            </a:r>
            <a:endParaRPr lang="en-US" sz="2300" dirty="0">
              <a:latin typeface="Tahoma"/>
              <a:ea typeface="ＭＳ Ｐゴシック" charset="0"/>
              <a:cs typeface="Tahoma"/>
            </a:endParaRPr>
          </a:p>
        </p:txBody>
      </p:sp>
      <p:sp>
        <p:nvSpPr>
          <p:cNvPr id="20483" name="Rectangle 4"/>
          <p:cNvSpPr>
            <a:spLocks noChangeArrowheads="1"/>
          </p:cNvSpPr>
          <p:nvPr/>
        </p:nvSpPr>
        <p:spPr bwMode="auto">
          <a:xfrm>
            <a:off x="-12700" y="12192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altLang="en-US" b="1" smtClean="0">
                <a:solidFill>
                  <a:srgbClr val="500000"/>
                </a:solidFill>
                <a:effectLst>
                  <a:outerShdw blurRad="38100" dist="38100" dir="2700000" algn="tl">
                    <a:srgbClr val="C0C0C0"/>
                  </a:outerShdw>
                </a:effectLst>
                <a:latin typeface="Tahoma" pitchFamily="34" charset="0"/>
                <a:cs typeface="Tahoma" pitchFamily="34" charset="0"/>
              </a:rPr>
              <a:t>Eligible Livestock</a:t>
            </a:r>
          </a:p>
        </p:txBody>
      </p:sp>
      <p:pic>
        <p:nvPicPr>
          <p:cNvPr id="38914" name="Picture 3" descr="top.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2700"/>
            <a:ext cx="63373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p:cNvSpPr>
            <a:spLocks noChangeArrowheads="1"/>
          </p:cNvSpPr>
          <p:nvPr/>
        </p:nvSpPr>
        <p:spPr bwMode="auto">
          <a:xfrm>
            <a:off x="-12700" y="11430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76200"/>
            <a:ext cx="8229600" cy="1143000"/>
          </a:xfrm>
          <a:prstGeom prst="rect">
            <a:avLst/>
          </a:prstGeom>
        </p:spPr>
        <p:txBody>
          <a:bodyPr anchor="ctr">
            <a:normAutofit/>
          </a:bodyP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r>
              <a:rPr lang="en-US" altLang="en-US" sz="4400" b="1">
                <a:solidFill>
                  <a:srgbClr val="500000"/>
                </a:solidFill>
                <a:effectLst>
                  <a:outerShdw blurRad="38100" dist="38100" dir="2700000" algn="tl">
                    <a:srgbClr val="C0C0C0"/>
                  </a:outerShdw>
                </a:effectLst>
                <a:cs typeface="Tahoma" pitchFamily="34" charset="0"/>
              </a:rPr>
              <a:t>Eligible Livestock</a:t>
            </a:r>
          </a:p>
        </p:txBody>
      </p:sp>
      <p:pic>
        <p:nvPicPr>
          <p:cNvPr id="39938" name="Picture 1" descr="middl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30313"/>
            <a:ext cx="5257800"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4"/>
          <p:cNvSpPr>
            <a:spLocks noChangeArrowheads="1"/>
          </p:cNvSpPr>
          <p:nvPr/>
        </p:nvSpPr>
        <p:spPr bwMode="auto">
          <a:xfrm>
            <a:off x="-12700" y="11430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76200"/>
            <a:ext cx="8229600" cy="1143000"/>
          </a:xfrm>
        </p:spPr>
        <p:txBody>
          <a:bodyPr/>
          <a:lstStyle/>
          <a:p>
            <a:r>
              <a:rPr lang="en-US" altLang="en-US" b="1" smtClean="0">
                <a:solidFill>
                  <a:srgbClr val="500000"/>
                </a:solidFill>
                <a:effectLst>
                  <a:outerShdw blurRad="38100" dist="38100" dir="2700000" algn="tl">
                    <a:srgbClr val="C0C0C0"/>
                  </a:outerShdw>
                </a:effectLst>
                <a:latin typeface="Tahoma" pitchFamily="34" charset="0"/>
                <a:cs typeface="Tahoma" pitchFamily="34" charset="0"/>
              </a:rPr>
              <a:t>Eligible Livestock</a:t>
            </a:r>
          </a:p>
        </p:txBody>
      </p:sp>
      <p:pic>
        <p:nvPicPr>
          <p:cNvPr id="40962" name="Picture 1" descr="botto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2171700"/>
            <a:ext cx="6618287"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p:cNvSpPr>
            <a:spLocks noChangeArrowheads="1"/>
          </p:cNvSpPr>
          <p:nvPr/>
        </p:nvSpPr>
        <p:spPr bwMode="auto">
          <a:xfrm>
            <a:off x="-12700" y="11430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914400"/>
          </a:xfrm>
        </p:spPr>
        <p:txBody>
          <a:bodyPr>
            <a:normAutofit/>
          </a:bodyPr>
          <a:lstStyle/>
          <a:p>
            <a:r>
              <a:rPr lang="en-US" altLang="en-US" b="1" smtClean="0">
                <a:solidFill>
                  <a:srgbClr val="500000"/>
                </a:solidFill>
                <a:effectLst>
                  <a:outerShdw blurRad="38100" dist="38100" dir="2700000" algn="tl">
                    <a:srgbClr val="C0C0C0"/>
                  </a:outerShdw>
                </a:effectLst>
                <a:latin typeface="Tahoma" pitchFamily="34" charset="0"/>
                <a:cs typeface="Tahoma" pitchFamily="34" charset="0"/>
              </a:rPr>
              <a:t>Payment Calculation</a:t>
            </a:r>
          </a:p>
        </p:txBody>
      </p:sp>
      <p:sp>
        <p:nvSpPr>
          <p:cNvPr id="3" name="Content Placeholder 2"/>
          <p:cNvSpPr>
            <a:spLocks noGrp="1"/>
          </p:cNvSpPr>
          <p:nvPr>
            <p:ph idx="1"/>
          </p:nvPr>
        </p:nvSpPr>
        <p:spPr>
          <a:xfrm>
            <a:off x="457200" y="1219200"/>
            <a:ext cx="8229600" cy="4525963"/>
          </a:xfrm>
        </p:spPr>
        <p:txBody>
          <a:bodyPr>
            <a:noAutofit/>
          </a:bodyPr>
          <a:lstStyle/>
          <a:p>
            <a:pPr>
              <a:defRPr/>
            </a:pPr>
            <a:r>
              <a:rPr lang="en-US" sz="2400" dirty="0" smtClean="0">
                <a:latin typeface="Tahoma"/>
                <a:ea typeface="ＭＳ Ｐゴシック" charset="0"/>
                <a:cs typeface="Tahoma"/>
              </a:rPr>
              <a:t>FSA will calculate LFP payments for an eligible livestock producer at 1, 3, 4, or 5 times the monthly payment rate.</a:t>
            </a:r>
          </a:p>
          <a:p>
            <a:pPr>
              <a:defRPr/>
            </a:pPr>
            <a:r>
              <a:rPr lang="en-US" sz="2400" dirty="0" smtClean="0">
                <a:latin typeface="Tahoma"/>
                <a:ea typeface="ＭＳ Ｐゴシック" charset="0"/>
                <a:cs typeface="Tahoma"/>
              </a:rPr>
              <a:t>The LFP monthly payment rate for drought is equal to 60 percent of the lesser of the monthly feed cost:</a:t>
            </a:r>
          </a:p>
          <a:p>
            <a:pPr>
              <a:defRPr/>
            </a:pPr>
            <a:endParaRPr lang="en-US" sz="2400" dirty="0" smtClean="0">
              <a:latin typeface="Tahoma"/>
              <a:ea typeface="ＭＳ Ｐゴシック" charset="0"/>
              <a:cs typeface="Tahoma"/>
            </a:endParaRPr>
          </a:p>
          <a:p>
            <a:pPr lvl="1">
              <a:defRPr/>
            </a:pPr>
            <a:r>
              <a:rPr lang="en-US" sz="2000" dirty="0" smtClean="0">
                <a:latin typeface="Tahoma"/>
                <a:ea typeface="ＭＳ Ｐゴシック" charset="0"/>
                <a:cs typeface="Tahoma"/>
              </a:rPr>
              <a:t>For all covered livestock owned or leased by the eligible livestock producer; or</a:t>
            </a:r>
          </a:p>
          <a:p>
            <a:pPr lvl="1">
              <a:defRPr/>
            </a:pPr>
            <a:endParaRPr lang="en-US" sz="2000" dirty="0">
              <a:latin typeface="Tahoma"/>
              <a:ea typeface="ＭＳ Ｐゴシック" charset="0"/>
              <a:cs typeface="Tahoma"/>
            </a:endParaRPr>
          </a:p>
          <a:p>
            <a:pPr lvl="1">
              <a:defRPr/>
            </a:pPr>
            <a:r>
              <a:rPr lang="en-US" sz="2000" dirty="0" smtClean="0">
                <a:latin typeface="Tahoma"/>
                <a:ea typeface="ＭＳ Ｐゴシック" charset="0"/>
                <a:cs typeface="Tahoma"/>
              </a:rPr>
              <a:t>Calculated by using the normal carrying capacity of the eligible  grazing land of the eligible livestock producer.</a:t>
            </a:r>
          </a:p>
          <a:p>
            <a:pPr>
              <a:defRPr/>
            </a:pPr>
            <a:endParaRPr lang="en-US" sz="2400" dirty="0" smtClean="0">
              <a:latin typeface="Tahoma"/>
              <a:ea typeface="ＭＳ Ｐゴシック" charset="0"/>
              <a:cs typeface="Tahoma"/>
            </a:endParaRPr>
          </a:p>
          <a:p>
            <a:pPr>
              <a:defRPr/>
            </a:pPr>
            <a:r>
              <a:rPr lang="en-US" sz="2400" dirty="0" smtClean="0">
                <a:latin typeface="Tahoma"/>
                <a:ea typeface="ＭＳ Ｐゴシック" charset="0"/>
                <a:cs typeface="Tahoma"/>
              </a:rPr>
              <a:t>Total LFP payments will not exceed five monthly payments for the same livestock.</a:t>
            </a:r>
          </a:p>
        </p:txBody>
      </p:sp>
      <p:sp>
        <p:nvSpPr>
          <p:cNvPr id="21507" name="Rectangle 4"/>
          <p:cNvSpPr>
            <a:spLocks noChangeArrowheads="1"/>
          </p:cNvSpPr>
          <p:nvPr/>
        </p:nvSpPr>
        <p:spPr bwMode="auto">
          <a:xfrm>
            <a:off x="-12700" y="1066800"/>
            <a:ext cx="9144000" cy="76200"/>
          </a:xfrm>
          <a:prstGeom prst="rect">
            <a:avLst/>
          </a:prstGeom>
          <a:gradFill rotWithShape="0">
            <a:gsLst>
              <a:gs pos="0">
                <a:srgbClr val="FFFFFF"/>
              </a:gs>
              <a:gs pos="100000">
                <a:srgbClr val="500000"/>
              </a:gs>
            </a:gsLst>
            <a:path path="shape">
              <a:fillToRect l="50000" t="50000" r="50000" b="50000"/>
            </a:path>
          </a:gradFill>
          <a:ln w="9525">
            <a:solidFill>
              <a:srgbClr val="500000"/>
            </a:solidFill>
            <a:miter lim="800000"/>
            <a:headEnd/>
            <a:tailEnd/>
          </a:ln>
        </p:spPr>
        <p:txBody>
          <a:bodyPr wrap="none" anchor="ctr"/>
          <a:lstStyle>
            <a:lvl1pPr eaLnBrk="0" hangingPunct="0">
              <a:defRPr sz="3200">
                <a:solidFill>
                  <a:schemeClr val="tx1"/>
                </a:solidFill>
                <a:latin typeface="Tahoma" pitchFamily="34" charset="0"/>
                <a:ea typeface="MS PGothic" pitchFamily="34" charset="-128"/>
              </a:defRPr>
            </a:lvl1pPr>
            <a:lvl2pPr marL="742950" indent="-285750" eaLnBrk="0" hangingPunct="0">
              <a:defRPr sz="3200">
                <a:solidFill>
                  <a:schemeClr val="tx1"/>
                </a:solidFill>
                <a:latin typeface="Tahoma" pitchFamily="34" charset="0"/>
                <a:ea typeface="MS PGothic" pitchFamily="34" charset="-128"/>
              </a:defRPr>
            </a:lvl2pPr>
            <a:lvl3pPr marL="1143000" indent="-228600" eaLnBrk="0" hangingPunct="0">
              <a:defRPr sz="3200">
                <a:solidFill>
                  <a:schemeClr val="tx1"/>
                </a:solidFill>
                <a:latin typeface="Tahoma" pitchFamily="34" charset="0"/>
                <a:ea typeface="MS PGothic" pitchFamily="34" charset="-128"/>
              </a:defRPr>
            </a:lvl3pPr>
            <a:lvl4pPr marL="1600200" indent="-228600" eaLnBrk="0" hangingPunct="0">
              <a:defRPr sz="3200">
                <a:solidFill>
                  <a:schemeClr val="tx1"/>
                </a:solidFill>
                <a:latin typeface="Tahoma" pitchFamily="34" charset="0"/>
                <a:ea typeface="MS PGothic" pitchFamily="34" charset="-128"/>
              </a:defRPr>
            </a:lvl4pPr>
            <a:lvl5pPr marL="2057400" indent="-228600" eaLnBrk="0" hangingPunct="0">
              <a:defRPr sz="3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Tahoma" pitchFamily="34" charset="0"/>
                <a:ea typeface="MS PGothic" pitchFamily="34" charset="-128"/>
              </a:defRPr>
            </a:lvl9pPr>
          </a:lstStyle>
          <a:p>
            <a:pPr algn="ctr" eaLnBrk="1" hangingPunct="1"/>
            <a:endParaRPr lang="en-US" altLang="en-US">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9900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alpha val="50000"/>
          </a:schemeClr>
        </a:solidFill>
        <a:ln w="9525"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hlink">
            <a:alpha val="50000"/>
          </a:schemeClr>
        </a:solidFill>
        <a:ln w="9525"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20212</TotalTime>
  <Words>1040</Words>
  <Application>Microsoft Office PowerPoint</Application>
  <PresentationFormat>On-screen Show (4:3)</PresentationFormat>
  <Paragraphs>141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Tahoma</vt:lpstr>
      <vt:lpstr>MS PGothic</vt:lpstr>
      <vt:lpstr>Arial</vt:lpstr>
      <vt:lpstr>Times New Roman</vt:lpstr>
      <vt:lpstr>Default Design</vt:lpstr>
      <vt:lpstr>Impacts on the Livestock Sector</vt:lpstr>
      <vt:lpstr>Overview</vt:lpstr>
      <vt:lpstr>Livestock Title</vt:lpstr>
      <vt:lpstr>Livestock Forage Program (LFP)</vt:lpstr>
      <vt:lpstr>To be eligible for LFP, producers must:</vt:lpstr>
      <vt:lpstr>Eligible Livestock</vt:lpstr>
      <vt:lpstr>PowerPoint Presentation</vt:lpstr>
      <vt:lpstr>Eligible Livestock</vt:lpstr>
      <vt:lpstr>Payment Calculation</vt:lpstr>
      <vt:lpstr>Payment Calculation (Mitigated Livestock)</vt:lpstr>
      <vt:lpstr>PowerPoint Presentation</vt:lpstr>
      <vt:lpstr>PowerPoint Presentation</vt:lpstr>
      <vt:lpstr>Eligible Counties due to Drought</vt:lpstr>
      <vt:lpstr>Checking County Eligibility</vt:lpstr>
      <vt:lpstr>Checking County Eligibility</vt:lpstr>
      <vt:lpstr>Checking County Eligibility</vt:lpstr>
      <vt:lpstr>Payment Limitation</vt:lpstr>
      <vt:lpstr>Sign-up</vt:lpstr>
      <vt:lpstr>Issues</vt:lpstr>
      <vt:lpstr>Bottom Line</vt:lpstr>
      <vt:lpstr>Livestock Indemnity Program (LIP)</vt:lpstr>
      <vt:lpstr>Environmental Quality Incentives Program (EQIP)</vt:lpstr>
      <vt:lpstr>Country of Origin Label (COOL)</vt:lpstr>
      <vt:lpstr>Country of Origin Label (COOL)</vt:lpstr>
      <vt:lpstr>Spillover Effects</vt:lpstr>
      <vt:lpstr>Other Issues</vt:lpstr>
    </vt:vector>
  </TitlesOfParts>
  <Company>Texas Extension Economics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Provisions of the Federal Improvement and Reform Act of 1996 (also know as the FAIR Act of 1996)</dc:title>
  <dc:creator>Joe Outlaw</dc:creator>
  <cp:lastModifiedBy>Brad Lubben</cp:lastModifiedBy>
  <cp:revision>1066</cp:revision>
  <dcterms:created xsi:type="dcterms:W3CDTF">2002-04-02T03:30:55Z</dcterms:created>
  <dcterms:modified xsi:type="dcterms:W3CDTF">2014-09-04T14:15:15Z</dcterms:modified>
</cp:coreProperties>
</file>