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handoutMasterIdLst>
    <p:handoutMasterId r:id="rId28"/>
  </p:handoutMasterIdLst>
  <p:sldIdLst>
    <p:sldId id="257" r:id="rId2"/>
    <p:sldId id="328" r:id="rId3"/>
    <p:sldId id="329" r:id="rId4"/>
    <p:sldId id="264" r:id="rId5"/>
    <p:sldId id="317" r:id="rId6"/>
    <p:sldId id="265" r:id="rId7"/>
    <p:sldId id="275" r:id="rId8"/>
    <p:sldId id="281" r:id="rId9"/>
    <p:sldId id="283" r:id="rId10"/>
    <p:sldId id="284" r:id="rId11"/>
    <p:sldId id="331" r:id="rId12"/>
    <p:sldId id="330" r:id="rId13"/>
    <p:sldId id="325" r:id="rId14"/>
    <p:sldId id="300" r:id="rId15"/>
    <p:sldId id="273" r:id="rId16"/>
    <p:sldId id="326" r:id="rId17"/>
    <p:sldId id="334" r:id="rId18"/>
    <p:sldId id="270" r:id="rId19"/>
    <p:sldId id="271" r:id="rId20"/>
    <p:sldId id="332" r:id="rId21"/>
    <p:sldId id="333" r:id="rId22"/>
    <p:sldId id="315" r:id="rId23"/>
    <p:sldId id="322" r:id="rId24"/>
    <p:sldId id="320" r:id="rId25"/>
    <p:sldId id="263" r:id="rId26"/>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Kozuka Gothic Pro H" pitchFamily="34" charset="-128"/>
        <a:ea typeface="+mn-ea"/>
        <a:cs typeface="+mn-cs"/>
      </a:defRPr>
    </a:lvl1pPr>
    <a:lvl2pPr marL="457200" algn="l" rtl="0" fontAlgn="base">
      <a:spcBef>
        <a:spcPct val="0"/>
      </a:spcBef>
      <a:spcAft>
        <a:spcPct val="0"/>
      </a:spcAft>
      <a:defRPr sz="2800" kern="1200">
        <a:solidFill>
          <a:schemeClr val="tx1"/>
        </a:solidFill>
        <a:latin typeface="Kozuka Gothic Pro H" pitchFamily="34" charset="-128"/>
        <a:ea typeface="+mn-ea"/>
        <a:cs typeface="+mn-cs"/>
      </a:defRPr>
    </a:lvl2pPr>
    <a:lvl3pPr marL="914400" algn="l" rtl="0" fontAlgn="base">
      <a:spcBef>
        <a:spcPct val="0"/>
      </a:spcBef>
      <a:spcAft>
        <a:spcPct val="0"/>
      </a:spcAft>
      <a:defRPr sz="2800" kern="1200">
        <a:solidFill>
          <a:schemeClr val="tx1"/>
        </a:solidFill>
        <a:latin typeface="Kozuka Gothic Pro H" pitchFamily="34" charset="-128"/>
        <a:ea typeface="+mn-ea"/>
        <a:cs typeface="+mn-cs"/>
      </a:defRPr>
    </a:lvl3pPr>
    <a:lvl4pPr marL="1371600" algn="l" rtl="0" fontAlgn="base">
      <a:spcBef>
        <a:spcPct val="0"/>
      </a:spcBef>
      <a:spcAft>
        <a:spcPct val="0"/>
      </a:spcAft>
      <a:defRPr sz="2800" kern="1200">
        <a:solidFill>
          <a:schemeClr val="tx1"/>
        </a:solidFill>
        <a:latin typeface="Kozuka Gothic Pro H" pitchFamily="34" charset="-128"/>
        <a:ea typeface="+mn-ea"/>
        <a:cs typeface="+mn-cs"/>
      </a:defRPr>
    </a:lvl4pPr>
    <a:lvl5pPr marL="1828800" algn="l" rtl="0" fontAlgn="base">
      <a:spcBef>
        <a:spcPct val="0"/>
      </a:spcBef>
      <a:spcAft>
        <a:spcPct val="0"/>
      </a:spcAft>
      <a:defRPr sz="2800" kern="1200">
        <a:solidFill>
          <a:schemeClr val="tx1"/>
        </a:solidFill>
        <a:latin typeface="Kozuka Gothic Pro H" pitchFamily="34" charset="-128"/>
        <a:ea typeface="+mn-ea"/>
        <a:cs typeface="+mn-cs"/>
      </a:defRPr>
    </a:lvl5pPr>
    <a:lvl6pPr marL="2286000" algn="l" defTabSz="914400" rtl="0" eaLnBrk="1" latinLnBrk="0" hangingPunct="1">
      <a:defRPr sz="2800" kern="1200">
        <a:solidFill>
          <a:schemeClr val="tx1"/>
        </a:solidFill>
        <a:latin typeface="Kozuka Gothic Pro H" pitchFamily="34" charset="-128"/>
        <a:ea typeface="+mn-ea"/>
        <a:cs typeface="+mn-cs"/>
      </a:defRPr>
    </a:lvl6pPr>
    <a:lvl7pPr marL="2743200" algn="l" defTabSz="914400" rtl="0" eaLnBrk="1" latinLnBrk="0" hangingPunct="1">
      <a:defRPr sz="2800" kern="1200">
        <a:solidFill>
          <a:schemeClr val="tx1"/>
        </a:solidFill>
        <a:latin typeface="Kozuka Gothic Pro H" pitchFamily="34" charset="-128"/>
        <a:ea typeface="+mn-ea"/>
        <a:cs typeface="+mn-cs"/>
      </a:defRPr>
    </a:lvl7pPr>
    <a:lvl8pPr marL="3200400" algn="l" defTabSz="914400" rtl="0" eaLnBrk="1" latinLnBrk="0" hangingPunct="1">
      <a:defRPr sz="2800" kern="1200">
        <a:solidFill>
          <a:schemeClr val="tx1"/>
        </a:solidFill>
        <a:latin typeface="Kozuka Gothic Pro H" pitchFamily="34" charset="-128"/>
        <a:ea typeface="+mn-ea"/>
        <a:cs typeface="+mn-cs"/>
      </a:defRPr>
    </a:lvl8pPr>
    <a:lvl9pPr marL="3657600" algn="l" defTabSz="914400" rtl="0" eaLnBrk="1" latinLnBrk="0" hangingPunct="1">
      <a:defRPr sz="2800" kern="1200">
        <a:solidFill>
          <a:schemeClr val="tx1"/>
        </a:solidFill>
        <a:latin typeface="Kozuka Gothic Pro H"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33"/>
    <a:srgbClr val="FFFF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35" autoAdjust="0"/>
    <p:restoredTop sz="88248" autoAdjust="0"/>
  </p:normalViewPr>
  <p:slideViewPr>
    <p:cSldViewPr>
      <p:cViewPr varScale="1">
        <p:scale>
          <a:sx n="63" d="100"/>
          <a:sy n="63"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latin typeface="Times New Roman" pitchFamily="18" charset="0"/>
              </a:defRPr>
            </a:lvl1pPr>
          </a:lstStyle>
          <a:p>
            <a:pPr>
              <a:defRPr/>
            </a:pPr>
            <a:endParaRPr lang="en-US"/>
          </a:p>
        </p:txBody>
      </p:sp>
      <p:sp>
        <p:nvSpPr>
          <p:cNvPr id="7987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latin typeface="Times New Roman" pitchFamily="18" charset="0"/>
              </a:defRPr>
            </a:lvl1pPr>
          </a:lstStyle>
          <a:p>
            <a:pPr>
              <a:defRPr/>
            </a:pPr>
            <a:endParaRPr lang="en-US"/>
          </a:p>
        </p:txBody>
      </p:sp>
      <p:sp>
        <p:nvSpPr>
          <p:cNvPr id="7987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latin typeface="Times New Roman" pitchFamily="18" charset="0"/>
              </a:defRPr>
            </a:lvl1pPr>
          </a:lstStyle>
          <a:p>
            <a:pPr>
              <a:defRPr/>
            </a:pPr>
            <a:endParaRPr lang="en-US"/>
          </a:p>
        </p:txBody>
      </p:sp>
      <p:sp>
        <p:nvSpPr>
          <p:cNvPr id="7987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atin typeface="Times New Roman" pitchFamily="18" charset="0"/>
              </a:defRPr>
            </a:lvl1pPr>
          </a:lstStyle>
          <a:p>
            <a:pPr>
              <a:defRPr/>
            </a:pPr>
            <a:fld id="{D6942A57-3ACC-449E-BA1D-2F63F4D416A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none" lIns="96653" tIns="48327" rIns="96653" bIns="48327" numCol="1" anchor="t" anchorCtr="0" compatLnSpc="1">
            <a:prstTxWarp prst="textNoShape">
              <a:avLst/>
            </a:prstTxWarp>
          </a:bodyPr>
          <a:lstStyle>
            <a:lvl1pPr defTabSz="966788">
              <a:defRPr sz="1200">
                <a:latin typeface="Times New Roman" pitchFamily="18" charset="0"/>
              </a:defRPr>
            </a:lvl1pPr>
          </a:lstStyle>
          <a:p>
            <a:pPr>
              <a:defRPr/>
            </a:pPr>
            <a:endParaRPr lang="en-US"/>
          </a:p>
        </p:txBody>
      </p:sp>
      <p:sp>
        <p:nvSpPr>
          <p:cNvPr id="8909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none" lIns="96653" tIns="48327" rIns="96653" bIns="48327" numCol="1" anchor="t" anchorCtr="0" compatLnSpc="1">
            <a:prstTxWarp prst="textNoShape">
              <a:avLst/>
            </a:prstTxWarp>
          </a:bodyPr>
          <a:lstStyle>
            <a:lvl1pPr algn="r" defTabSz="966788">
              <a:defRPr sz="1200">
                <a:latin typeface="Times New Roman" pitchFamily="18"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non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none" lIns="96653" tIns="48327" rIns="96653" bIns="48327" numCol="1" anchor="b" anchorCtr="0" compatLnSpc="1">
            <a:prstTxWarp prst="textNoShape">
              <a:avLst/>
            </a:prstTxWarp>
          </a:bodyPr>
          <a:lstStyle>
            <a:lvl1pPr defTabSz="966788">
              <a:defRPr sz="1200">
                <a:latin typeface="Times New Roman" pitchFamily="18" charset="0"/>
              </a:defRPr>
            </a:lvl1pPr>
          </a:lstStyle>
          <a:p>
            <a:pPr>
              <a:defRPr/>
            </a:pPr>
            <a:endParaRPr lang="en-US"/>
          </a:p>
        </p:txBody>
      </p:sp>
      <p:sp>
        <p:nvSpPr>
          <p:cNvPr id="8909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none" lIns="96653" tIns="48327" rIns="96653" bIns="48327" numCol="1" anchor="b" anchorCtr="0" compatLnSpc="1">
            <a:prstTxWarp prst="textNoShape">
              <a:avLst/>
            </a:prstTxWarp>
          </a:bodyPr>
          <a:lstStyle>
            <a:lvl1pPr algn="r" defTabSz="966788">
              <a:defRPr sz="1200">
                <a:latin typeface="Times New Roman" pitchFamily="18" charset="0"/>
              </a:defRPr>
            </a:lvl1pPr>
          </a:lstStyle>
          <a:p>
            <a:pPr>
              <a:defRPr/>
            </a:pPr>
            <a:fld id="{B8D2BC2B-46D9-42AC-906B-D87B7E2EAD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Hamilton, “Legal Issues in</a:t>
            </a:r>
            <a:r>
              <a:rPr lang="en-US" baseline="0" dirty="0" smtClean="0"/>
              <a:t> Contract Production of Commodities: Issues for Farmers and their Lawyers – Part I.”  Agricultural Law Update, April 1994, p. 4</a:t>
            </a:r>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See also Joseph A. Miller, “Contracting in Agriculture: Potential Problems.”  8 Drake J. Agric. L. (2003) 57, 74-75</a:t>
            </a:r>
            <a:endParaRPr lang="en-US" dirty="0" smtClean="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2001</a:t>
            </a:r>
            <a:r>
              <a:rPr lang="en-US" baseline="0" dirty="0" smtClean="0"/>
              <a:t> OK AG 17 </a:t>
            </a:r>
          </a:p>
          <a:p>
            <a:r>
              <a:rPr lang="en-US" baseline="0" dirty="0" smtClean="0"/>
              <a:t>See also Joseph A. Miller, “Contracting in Agriculture: Potential Problems.”  8 Drake J. Agric. L. (2003) 57, 66-67</a:t>
            </a:r>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Checklist for Grain Production Contracts,</a:t>
            </a:r>
            <a:r>
              <a:rPr lang="en-US" baseline="0" dirty="0" smtClean="0"/>
              <a:t> </a:t>
            </a:r>
            <a:r>
              <a:rPr lang="en-US" dirty="0" smtClean="0"/>
              <a:t>Missouri Farm Bureau Contract Grain Production Task Force Recommendations,</a:t>
            </a:r>
            <a:r>
              <a:rPr lang="en-US" baseline="0" dirty="0" smtClean="0"/>
              <a:t> May, 2000, p. 3, 5</a:t>
            </a:r>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See also Joseph A. Miller, “Contracting in Agriculture: Potential Problems.”  8 Drake J. Agric. L. (2003) 57, 79</a:t>
            </a:r>
            <a:endParaRPr lang="en-US" dirty="0" smtClean="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Checklist for Grain Production Contracts,</a:t>
            </a:r>
            <a:r>
              <a:rPr lang="en-US" baseline="0" dirty="0" smtClean="0"/>
              <a:t> </a:t>
            </a:r>
            <a:r>
              <a:rPr lang="en-US" dirty="0" smtClean="0"/>
              <a:t>Missouri Farm Bureau Contract Grain Production Task Force Recommendations,</a:t>
            </a:r>
            <a:r>
              <a:rPr lang="en-US" baseline="0" dirty="0" smtClean="0"/>
              <a:t> May, 2000, p. 2</a:t>
            </a:r>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D6D3156C-7862-4DF0-B926-E07775A577B3}" type="slidenum">
              <a:rPr lang="en-US" smtClean="0"/>
              <a:pPr/>
              <a:t>25</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Checklist for Grain Production Contracts,</a:t>
            </a:r>
            <a:r>
              <a:rPr lang="en-US" baseline="0" dirty="0" smtClean="0"/>
              <a:t> </a:t>
            </a:r>
            <a:r>
              <a:rPr lang="en-US" dirty="0" smtClean="0"/>
              <a:t>Missouri Farm Bureau Contract Grain Production Task Force Recommendations,</a:t>
            </a:r>
            <a:r>
              <a:rPr lang="en-US" baseline="0" dirty="0" smtClean="0"/>
              <a:t> May, 2000, p. 4</a:t>
            </a:r>
            <a:endParaRPr lang="en-US" dirty="0" smtClean="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Hamilton, “Legal Issues in</a:t>
            </a:r>
            <a:r>
              <a:rPr lang="en-US" baseline="0" dirty="0" smtClean="0"/>
              <a:t> Contract Production of Commodities: Issues for Farmers and their Lawyers – Part I.”  Agricultural Law Update, April 1994, p. 5 - 6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Jodi Lea</a:t>
            </a:r>
            <a:r>
              <a:rPr lang="en-US" baseline="0" dirty="0" smtClean="0"/>
              <a:t> </a:t>
            </a:r>
            <a:r>
              <a:rPr lang="en-US" baseline="0" dirty="0" err="1" smtClean="0"/>
              <a:t>Woodsmith</a:t>
            </a:r>
            <a:r>
              <a:rPr lang="en-US" baseline="0" dirty="0" smtClean="0"/>
              <a:t>, “When a Food Processor Files Bankruptcy: What Every California Grower Should Know before Contracting to Sell Crops.”  12 San Joaquin Agric. L. Rev. (2003) 103, 125-126.</a:t>
            </a:r>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Jodi Lea</a:t>
            </a:r>
            <a:r>
              <a:rPr lang="en-US" baseline="0" dirty="0" smtClean="0"/>
              <a:t> </a:t>
            </a:r>
            <a:r>
              <a:rPr lang="en-US" baseline="0" dirty="0" err="1" smtClean="0"/>
              <a:t>Woodsmith</a:t>
            </a:r>
            <a:r>
              <a:rPr lang="en-US" baseline="0" dirty="0" smtClean="0"/>
              <a:t>, “When a Food Processor Files Bankruptcy: What Every California Grower Should Know before Contracting to Sell Crops.”  12 San Joaquin Agric. L. Rev. (2003) 103, 126.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Checklist for Grain Production Contracts,</a:t>
            </a:r>
            <a:r>
              <a:rPr lang="en-US" baseline="0" dirty="0" smtClean="0"/>
              <a:t> </a:t>
            </a:r>
            <a:r>
              <a:rPr lang="en-US" dirty="0" smtClean="0"/>
              <a:t>Missouri Farm Bureau Contract Grain Production Task Force Recommendations,</a:t>
            </a:r>
            <a:r>
              <a:rPr lang="en-US" baseline="0" dirty="0" smtClean="0"/>
              <a:t> May, 2000, p. 5</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Checklist for Grain Production Contracts,</a:t>
            </a:r>
            <a:r>
              <a:rPr lang="en-US" baseline="0" dirty="0" smtClean="0"/>
              <a:t> </a:t>
            </a:r>
            <a:r>
              <a:rPr lang="en-US" dirty="0" smtClean="0"/>
              <a:t>Missouri Farm Bureau Contract Grain Production Task Force Recommendations,</a:t>
            </a:r>
            <a:r>
              <a:rPr lang="en-US" baseline="0" dirty="0" smtClean="0"/>
              <a:t> May, 2000, p. 3</a:t>
            </a:r>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Checklist for Grain Production Contracts,</a:t>
            </a:r>
            <a:r>
              <a:rPr lang="en-US" baseline="0" dirty="0" smtClean="0"/>
              <a:t> </a:t>
            </a:r>
            <a:r>
              <a:rPr lang="en-US" dirty="0" smtClean="0"/>
              <a:t>Missouri Farm Bureau Contract Grain Production Task Force Recommendations,</a:t>
            </a:r>
            <a:r>
              <a:rPr lang="en-US" baseline="0" dirty="0" smtClean="0"/>
              <a:t> May, 2000, p. 5</a:t>
            </a:r>
            <a:endParaRPr lang="en-US" dirty="0" smtClean="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See also Joseph A. Miller, “Contracting in Agriculture: Potential Problems.”  8 Drake J. Agric. L. (2003) 57, 73</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2BC2B-46D9-42AC-906B-D87B7E2EADAE}"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Extensionlogo"/>
          <p:cNvPicPr>
            <a:picLocks noChangeAspect="1" noChangeArrowheads="1"/>
          </p:cNvPicPr>
          <p:nvPr/>
        </p:nvPicPr>
        <p:blipFill>
          <a:blip r:embed="rId2" cstate="print"/>
          <a:srcRect/>
          <a:stretch>
            <a:fillRect/>
          </a:stretch>
        </p:blipFill>
        <p:spPr bwMode="auto">
          <a:xfrm>
            <a:off x="0" y="0"/>
            <a:ext cx="1676400" cy="1609725"/>
          </a:xfrm>
          <a:prstGeom prst="rect">
            <a:avLst/>
          </a:prstGeom>
          <a:noFill/>
          <a:ln w="9525">
            <a:noFill/>
            <a:miter lim="800000"/>
            <a:headEnd/>
            <a:tailEnd/>
          </a:ln>
        </p:spPr>
      </p:pic>
      <p:sp>
        <p:nvSpPr>
          <p:cNvPr id="5" name="Line 8"/>
          <p:cNvSpPr>
            <a:spLocks noChangeShapeType="1"/>
          </p:cNvSpPr>
          <p:nvPr/>
        </p:nvSpPr>
        <p:spPr bwMode="auto">
          <a:xfrm>
            <a:off x="0" y="1752600"/>
            <a:ext cx="8382000" cy="0"/>
          </a:xfrm>
          <a:prstGeom prst="line">
            <a:avLst/>
          </a:prstGeom>
          <a:noFill/>
          <a:ln w="127000">
            <a:solidFill>
              <a:srgbClr val="FF6600"/>
            </a:solidFill>
            <a:round/>
            <a:headEnd/>
            <a:tailEnd/>
          </a:ln>
          <a:effectLst/>
        </p:spPr>
        <p:txBody>
          <a:bodyPr/>
          <a:lstStyle/>
          <a:p>
            <a:pPr>
              <a:defRPr/>
            </a:pPr>
            <a:endParaRPr lang="en-US"/>
          </a:p>
        </p:txBody>
      </p:sp>
      <p:sp>
        <p:nvSpPr>
          <p:cNvPr id="6" name="Line 9"/>
          <p:cNvSpPr>
            <a:spLocks noChangeShapeType="1"/>
          </p:cNvSpPr>
          <p:nvPr/>
        </p:nvSpPr>
        <p:spPr bwMode="auto">
          <a:xfrm>
            <a:off x="8382000" y="1690688"/>
            <a:ext cx="0" cy="1524000"/>
          </a:xfrm>
          <a:prstGeom prst="line">
            <a:avLst/>
          </a:prstGeom>
          <a:noFill/>
          <a:ln w="127000">
            <a:solidFill>
              <a:srgbClr val="FF6600"/>
            </a:solidFill>
            <a:round/>
            <a:headEnd/>
            <a:tailEnd/>
          </a:ln>
          <a:effectLst/>
        </p:spPr>
        <p:txBody>
          <a:bodyPr/>
          <a:lstStyle/>
          <a:p>
            <a:pPr>
              <a:defRPr/>
            </a:pPr>
            <a:endParaRPr lang="en-US"/>
          </a:p>
        </p:txBody>
      </p:sp>
      <p:sp>
        <p:nvSpPr>
          <p:cNvPr id="7" name="Line 10"/>
          <p:cNvSpPr>
            <a:spLocks noChangeShapeType="1"/>
          </p:cNvSpPr>
          <p:nvPr/>
        </p:nvSpPr>
        <p:spPr bwMode="auto">
          <a:xfrm>
            <a:off x="0" y="6172200"/>
            <a:ext cx="8382000" cy="0"/>
          </a:xfrm>
          <a:prstGeom prst="line">
            <a:avLst/>
          </a:prstGeom>
          <a:noFill/>
          <a:ln w="127000">
            <a:solidFill>
              <a:srgbClr val="FF6600"/>
            </a:solidFill>
            <a:round/>
            <a:headEnd/>
            <a:tailEnd/>
          </a:ln>
          <a:effectLst/>
        </p:spPr>
        <p:txBody>
          <a:bodyPr/>
          <a:lstStyle/>
          <a:p>
            <a:pPr>
              <a:defRPr/>
            </a:pPr>
            <a:endParaRPr lang="en-US"/>
          </a:p>
        </p:txBody>
      </p:sp>
      <p:sp>
        <p:nvSpPr>
          <p:cNvPr id="297986" name="Rectangle 2"/>
          <p:cNvSpPr>
            <a:spLocks noGrp="1" noChangeArrowheads="1"/>
          </p:cNvSpPr>
          <p:nvPr>
            <p:ph type="ctrTitle"/>
          </p:nvPr>
        </p:nvSpPr>
        <p:spPr>
          <a:xfrm>
            <a:off x="381000" y="1981200"/>
            <a:ext cx="7772400" cy="1470025"/>
          </a:xfrm>
        </p:spPr>
        <p:txBody>
          <a:bodyPr/>
          <a:lstStyle>
            <a:lvl1pPr>
              <a:defRPr/>
            </a:lvl1pPr>
          </a:lstStyle>
          <a:p>
            <a:r>
              <a:rPr lang="en-US" smtClean="0"/>
              <a:t>Click to edit Master title style</a:t>
            </a:r>
            <a:endParaRPr lang="en-US"/>
          </a:p>
        </p:txBody>
      </p:sp>
      <p:sp>
        <p:nvSpPr>
          <p:cNvPr id="2979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B39767B7-FF17-42CE-B2D1-9CF7B2DC5CD8}"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507508-3D6A-4207-BE5B-E2EA55D7EBD7}"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79CD2F-337F-4A7C-B359-311FEEB16418}"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F90A2-5100-4D8C-9B4A-F3F3E9426ECD}"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20DAD2-99F6-4D24-850D-846A0A9A4B4A}" type="slidenum">
              <a:rPr lang="en-US"/>
              <a:pPr>
                <a:defRPr/>
              </a:pPr>
              <a:t>‹#›</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4F881-5674-47B0-BBEF-E81401E71928}" type="slidenum">
              <a:rPr lang="en-US"/>
              <a:pPr>
                <a:defRPr/>
              </a:pPr>
              <a:t>‹#›</a:t>
            </a:fld>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6D1002-69EF-4D8D-A05F-AD216F4EDE92}"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95FE50-4486-4412-A602-DE134F16B845}"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52F15-1518-4D42-AF63-F644D79C5D74}"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18780B-D9EF-4662-9CC9-B72CCD9D8653}"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2EDE37-38BC-42E1-AF19-92585261BB15}"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F87CF5-052C-4785-9E4A-8AE4DC095D0D}"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8ADB70-C8F6-49FC-B5A9-39143FD379A9}"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F02BE7-4A64-49FB-9EC6-4D6710B98357}"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1183AC-A60C-4D46-AA8A-1B33313FF3C8}"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96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96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5DE3010-5CD4-4DCF-BCEC-01DF41880C3C}" type="slidenum">
              <a:rPr lang="en-US"/>
              <a:pPr>
                <a:defRPr/>
              </a:pPr>
              <a:t>‹#›</a:t>
            </a:fld>
            <a:endParaRPr lang="en-US"/>
          </a:p>
        </p:txBody>
      </p:sp>
      <p:sp>
        <p:nvSpPr>
          <p:cNvPr id="296967" name="Line 7"/>
          <p:cNvSpPr>
            <a:spLocks noChangeShapeType="1"/>
          </p:cNvSpPr>
          <p:nvPr/>
        </p:nvSpPr>
        <p:spPr bwMode="auto">
          <a:xfrm>
            <a:off x="0" y="1371600"/>
            <a:ext cx="9144000" cy="0"/>
          </a:xfrm>
          <a:prstGeom prst="line">
            <a:avLst/>
          </a:prstGeom>
          <a:noFill/>
          <a:ln w="127000">
            <a:solidFill>
              <a:srgbClr val="FF6600"/>
            </a:solidFill>
            <a:round/>
            <a:headEnd/>
            <a:tailEnd/>
          </a:ln>
          <a:effectLst/>
        </p:spPr>
        <p:txBody>
          <a:bodyPr/>
          <a:lstStyle/>
          <a:p>
            <a:pPr>
              <a:defRPr/>
            </a:pPr>
            <a:endParaRPr lang="en-US"/>
          </a:p>
        </p:txBody>
      </p:sp>
      <p:pic>
        <p:nvPicPr>
          <p:cNvPr id="3080" name="Picture 8" descr="Extensionlogo"/>
          <p:cNvPicPr>
            <a:picLocks noChangeAspect="1" noChangeArrowheads="1"/>
          </p:cNvPicPr>
          <p:nvPr/>
        </p:nvPicPr>
        <p:blipFill>
          <a:blip r:embed="rId17" cstate="print"/>
          <a:srcRect/>
          <a:stretch>
            <a:fillRect/>
          </a:stretch>
        </p:blipFill>
        <p:spPr bwMode="auto">
          <a:xfrm>
            <a:off x="8420100" y="6162675"/>
            <a:ext cx="723900"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4"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transition>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Kozuka Gothic Pro H" pitchFamily="34" charset="-128"/>
        </a:defRPr>
      </a:lvl2pPr>
      <a:lvl3pPr algn="ctr" rtl="0" eaLnBrk="1" fontAlgn="base" hangingPunct="1">
        <a:spcBef>
          <a:spcPct val="0"/>
        </a:spcBef>
        <a:spcAft>
          <a:spcPct val="0"/>
        </a:spcAft>
        <a:defRPr sz="4400">
          <a:solidFill>
            <a:schemeClr val="tx2"/>
          </a:solidFill>
          <a:latin typeface="Kozuka Gothic Pro H" pitchFamily="34" charset="-128"/>
        </a:defRPr>
      </a:lvl3pPr>
      <a:lvl4pPr algn="ctr" rtl="0" eaLnBrk="1" fontAlgn="base" hangingPunct="1">
        <a:spcBef>
          <a:spcPct val="0"/>
        </a:spcBef>
        <a:spcAft>
          <a:spcPct val="0"/>
        </a:spcAft>
        <a:defRPr sz="4400">
          <a:solidFill>
            <a:schemeClr val="tx2"/>
          </a:solidFill>
          <a:latin typeface="Kozuka Gothic Pro H" pitchFamily="34" charset="-128"/>
        </a:defRPr>
      </a:lvl4pPr>
      <a:lvl5pPr algn="ctr" rtl="0" eaLnBrk="1" fontAlgn="base" hangingPunct="1">
        <a:spcBef>
          <a:spcPct val="0"/>
        </a:spcBef>
        <a:spcAft>
          <a:spcPct val="0"/>
        </a:spcAft>
        <a:defRPr sz="4400">
          <a:solidFill>
            <a:schemeClr val="tx2"/>
          </a:solidFill>
          <a:latin typeface="Kozuka Gothic Pro H" pitchFamily="34" charset="-128"/>
        </a:defRPr>
      </a:lvl5pPr>
      <a:lvl6pPr marL="457200" algn="ctr" rtl="0" eaLnBrk="1" fontAlgn="base" hangingPunct="1">
        <a:spcBef>
          <a:spcPct val="0"/>
        </a:spcBef>
        <a:spcAft>
          <a:spcPct val="0"/>
        </a:spcAft>
        <a:defRPr sz="4400">
          <a:solidFill>
            <a:schemeClr val="tx2"/>
          </a:solidFill>
          <a:latin typeface="Kozuka Gothic Pro H" pitchFamily="34" charset="-128"/>
        </a:defRPr>
      </a:lvl6pPr>
      <a:lvl7pPr marL="914400" algn="ctr" rtl="0" eaLnBrk="1" fontAlgn="base" hangingPunct="1">
        <a:spcBef>
          <a:spcPct val="0"/>
        </a:spcBef>
        <a:spcAft>
          <a:spcPct val="0"/>
        </a:spcAft>
        <a:defRPr sz="4400">
          <a:solidFill>
            <a:schemeClr val="tx2"/>
          </a:solidFill>
          <a:latin typeface="Kozuka Gothic Pro H" pitchFamily="34" charset="-128"/>
        </a:defRPr>
      </a:lvl7pPr>
      <a:lvl8pPr marL="1371600" algn="ctr" rtl="0" eaLnBrk="1" fontAlgn="base" hangingPunct="1">
        <a:spcBef>
          <a:spcPct val="0"/>
        </a:spcBef>
        <a:spcAft>
          <a:spcPct val="0"/>
        </a:spcAft>
        <a:defRPr sz="4400">
          <a:solidFill>
            <a:schemeClr val="tx2"/>
          </a:solidFill>
          <a:latin typeface="Kozuka Gothic Pro H" pitchFamily="34" charset="-128"/>
        </a:defRPr>
      </a:lvl8pPr>
      <a:lvl9pPr marL="1828800" algn="ctr" rtl="0" eaLnBrk="1" fontAlgn="base" hangingPunct="1">
        <a:spcBef>
          <a:spcPct val="0"/>
        </a:spcBef>
        <a:spcAft>
          <a:spcPct val="0"/>
        </a:spcAft>
        <a:defRPr sz="4400">
          <a:solidFill>
            <a:schemeClr val="tx2"/>
          </a:solidFill>
          <a:latin typeface="Kozuka Gothic Pro H" pitchFamily="3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2492375"/>
            <a:ext cx="7772400" cy="1470025"/>
          </a:xfrm>
        </p:spPr>
        <p:txBody>
          <a:bodyPr/>
          <a:lstStyle/>
          <a:p>
            <a:r>
              <a:rPr lang="en-US" dirty="0" smtClean="0"/>
              <a:t>Reading the Lines, </a:t>
            </a:r>
            <a:br>
              <a:rPr lang="en-US" dirty="0" smtClean="0"/>
            </a:br>
            <a:r>
              <a:rPr lang="en-US" dirty="0" smtClean="0"/>
              <a:t>In Between the Lines, </a:t>
            </a:r>
            <a:br>
              <a:rPr lang="en-US" dirty="0" smtClean="0"/>
            </a:br>
            <a:r>
              <a:rPr lang="en-US" dirty="0" smtClean="0"/>
              <a:t>and Nowhere Near the Lines</a:t>
            </a:r>
            <a:br>
              <a:rPr lang="en-US" dirty="0" smtClean="0"/>
            </a:br>
            <a:r>
              <a:rPr lang="en-US" sz="2800" dirty="0" smtClean="0"/>
              <a:t>Legal Issues in Environmental Contracting</a:t>
            </a:r>
          </a:p>
        </p:txBody>
      </p:sp>
      <p:sp>
        <p:nvSpPr>
          <p:cNvPr id="2051" name="TextBox 3"/>
          <p:cNvSpPr txBox="1">
            <a:spLocks noChangeArrowheads="1"/>
          </p:cNvSpPr>
          <p:nvPr/>
        </p:nvSpPr>
        <p:spPr bwMode="auto">
          <a:xfrm>
            <a:off x="0" y="5105400"/>
            <a:ext cx="4114800" cy="1015663"/>
          </a:xfrm>
          <a:prstGeom prst="rect">
            <a:avLst/>
          </a:prstGeom>
          <a:noFill/>
          <a:ln w="9525">
            <a:noFill/>
            <a:miter lim="800000"/>
            <a:headEnd/>
            <a:tailEnd/>
          </a:ln>
        </p:spPr>
        <p:txBody>
          <a:bodyPr wrap="square">
            <a:spAutoFit/>
          </a:bodyPr>
          <a:lstStyle/>
          <a:p>
            <a:r>
              <a:rPr lang="en-US" sz="2000" b="1" dirty="0" smtClean="0"/>
              <a:t>Rodney Jones, Ph.D.</a:t>
            </a:r>
          </a:p>
          <a:p>
            <a:r>
              <a:rPr lang="en-US" sz="2000" b="1" dirty="0" smtClean="0"/>
              <a:t>OSU Area Extension </a:t>
            </a:r>
          </a:p>
          <a:p>
            <a:r>
              <a:rPr lang="en-US" sz="2000" b="1" dirty="0" smtClean="0"/>
              <a:t>Agricultural Economics Specialist</a:t>
            </a:r>
            <a:endParaRPr lang="en-US" sz="2000" b="1" dirty="0"/>
          </a:p>
        </p:txBody>
      </p:sp>
      <p:sp>
        <p:nvSpPr>
          <p:cNvPr id="4" name="TextBox 3"/>
          <p:cNvSpPr txBox="1">
            <a:spLocks noChangeArrowheads="1"/>
          </p:cNvSpPr>
          <p:nvPr/>
        </p:nvSpPr>
        <p:spPr bwMode="auto">
          <a:xfrm>
            <a:off x="4419600" y="5105400"/>
            <a:ext cx="4495800" cy="1015663"/>
          </a:xfrm>
          <a:prstGeom prst="rect">
            <a:avLst/>
          </a:prstGeom>
          <a:noFill/>
          <a:ln w="9525">
            <a:noFill/>
            <a:miter lim="800000"/>
            <a:headEnd/>
            <a:tailEnd/>
          </a:ln>
        </p:spPr>
        <p:txBody>
          <a:bodyPr wrap="square">
            <a:spAutoFit/>
          </a:bodyPr>
          <a:lstStyle/>
          <a:p>
            <a:r>
              <a:rPr lang="en-US" sz="2000" b="1" dirty="0" smtClean="0"/>
              <a:t>Shannon L. Ferrell, Esq., J.D.</a:t>
            </a:r>
          </a:p>
          <a:p>
            <a:r>
              <a:rPr lang="en-US" sz="2000" b="1" dirty="0" smtClean="0"/>
              <a:t>OSU Dept. of Agricultural Economics</a:t>
            </a:r>
          </a:p>
          <a:p>
            <a:r>
              <a:rPr lang="en-US" sz="2000" b="1" dirty="0" smtClean="0"/>
              <a:t>Asst. Prof. of Agricultural Law</a:t>
            </a:r>
            <a:endParaRPr lang="en-US" sz="2000" b="1"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4000" dirty="0" smtClean="0"/>
              <a:t>Preferential Transfers in Bankruptcy</a:t>
            </a:r>
            <a:br>
              <a:rPr lang="en-US" sz="4000" dirty="0" smtClean="0"/>
            </a:br>
            <a:r>
              <a:rPr lang="en-US" sz="3600" dirty="0" smtClean="0"/>
              <a:t>A payment can be recovered if it was: </a:t>
            </a:r>
            <a:endParaRPr lang="en-US" sz="4000" dirty="0"/>
          </a:p>
        </p:txBody>
      </p:sp>
      <p:sp>
        <p:nvSpPr>
          <p:cNvPr id="3" name="Content Placeholder 2"/>
          <p:cNvSpPr>
            <a:spLocks noGrp="1"/>
          </p:cNvSpPr>
          <p:nvPr>
            <p:ph idx="1"/>
          </p:nvPr>
        </p:nvSpPr>
        <p:spPr>
          <a:xfrm>
            <a:off x="228600" y="1600200"/>
            <a:ext cx="8686800" cy="4525963"/>
          </a:xfrm>
        </p:spPr>
        <p:txBody>
          <a:bodyPr/>
          <a:lstStyle/>
          <a:p>
            <a:r>
              <a:rPr lang="en-US" sz="2800" dirty="0" smtClean="0"/>
              <a:t>Made to a creditor; AND</a:t>
            </a:r>
          </a:p>
          <a:p>
            <a:r>
              <a:rPr lang="en-US" sz="2800" dirty="0" smtClean="0"/>
              <a:t>Made for  a debt owed by the debtor before such transfer was made; AND</a:t>
            </a:r>
          </a:p>
          <a:p>
            <a:r>
              <a:rPr lang="en-US" sz="2800" dirty="0" smtClean="0"/>
              <a:t>Made while the debtor was insolvent; AND</a:t>
            </a:r>
          </a:p>
          <a:p>
            <a:r>
              <a:rPr lang="en-US" sz="2800" dirty="0" smtClean="0"/>
              <a:t>Made on or within 90 days before the date of the filing of the petition; AND</a:t>
            </a:r>
          </a:p>
          <a:p>
            <a:r>
              <a:rPr lang="en-US" sz="2800" dirty="0" smtClean="0"/>
              <a:t>If the payment allowed the creditor to receive more than such creditor would receive if—</a:t>
            </a:r>
          </a:p>
          <a:p>
            <a:pPr lvl="1"/>
            <a:r>
              <a:rPr lang="en-US" sz="2000" dirty="0" smtClean="0"/>
              <a:t>(A) the case were a case under chapter 7 of this title (liquidation);</a:t>
            </a:r>
          </a:p>
          <a:p>
            <a:pPr lvl="1"/>
            <a:r>
              <a:rPr lang="en-US" sz="2000" dirty="0" smtClean="0"/>
              <a:t>(B) the transfer had not been made; and</a:t>
            </a:r>
          </a:p>
          <a:p>
            <a:pPr lvl="1"/>
            <a:r>
              <a:rPr lang="en-US" sz="2000" dirty="0" smtClean="0"/>
              <a:t>(C) the creditor was paid according to the bankruptcy plan.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Is the Contractor a “Grain Dealer?”</a:t>
            </a:r>
            <a:endParaRPr lang="en-US" sz="4000" dirty="0"/>
          </a:p>
        </p:txBody>
      </p:sp>
      <p:sp>
        <p:nvSpPr>
          <p:cNvPr id="3" name="Content Placeholder 2"/>
          <p:cNvSpPr>
            <a:spLocks noGrp="1"/>
          </p:cNvSpPr>
          <p:nvPr>
            <p:ph idx="1"/>
          </p:nvPr>
        </p:nvSpPr>
        <p:spPr>
          <a:xfrm>
            <a:off x="0" y="1600200"/>
            <a:ext cx="5257800" cy="4525963"/>
          </a:xfrm>
        </p:spPr>
        <p:txBody>
          <a:bodyPr/>
          <a:lstStyle/>
          <a:p>
            <a:r>
              <a:rPr lang="en-US" sz="3000" dirty="0" smtClean="0"/>
              <a:t>Is the contractor a licensed grain dealer/warehouse?  </a:t>
            </a:r>
          </a:p>
          <a:p>
            <a:r>
              <a:rPr lang="en-US" sz="3000" dirty="0" smtClean="0"/>
              <a:t>What protections are available as a result of </a:t>
            </a:r>
            <a:br>
              <a:rPr lang="en-US" sz="3000" dirty="0" smtClean="0"/>
            </a:br>
            <a:r>
              <a:rPr lang="en-US" sz="3000" dirty="0" smtClean="0"/>
              <a:t>that status? </a:t>
            </a:r>
          </a:p>
          <a:p>
            <a:r>
              <a:rPr lang="en-US" sz="3000" dirty="0" smtClean="0"/>
              <a:t>Under the contract terms, </a:t>
            </a:r>
            <a:br>
              <a:rPr lang="en-US" sz="3000" dirty="0" smtClean="0"/>
            </a:br>
            <a:r>
              <a:rPr lang="en-US" sz="3000" dirty="0" smtClean="0"/>
              <a:t>will the producer be able to take advantage of that </a:t>
            </a:r>
            <a:br>
              <a:rPr lang="en-US" sz="3000" dirty="0" smtClean="0"/>
            </a:br>
            <a:r>
              <a:rPr lang="en-US" sz="3000" dirty="0" smtClean="0"/>
              <a:t>status?</a:t>
            </a:r>
            <a:endParaRPr lang="en-US" sz="3000" dirty="0"/>
          </a:p>
        </p:txBody>
      </p:sp>
      <p:pic>
        <p:nvPicPr>
          <p:cNvPr id="30721" name="Picture 1" descr="C:\Users\Owner\AppData\Local\Microsoft\Windows\Temporary Internet Files\Content.IE5\O7XFE7W6\MPj04021090000[1].jpg"/>
          <p:cNvPicPr>
            <a:picLocks noChangeAspect="1" noChangeArrowheads="1"/>
          </p:cNvPicPr>
          <p:nvPr/>
        </p:nvPicPr>
        <p:blipFill>
          <a:blip r:embed="rId3" cstate="print"/>
          <a:srcRect/>
          <a:stretch>
            <a:fillRect/>
          </a:stretch>
        </p:blipFill>
        <p:spPr bwMode="auto">
          <a:xfrm>
            <a:off x="5141937" y="2133600"/>
            <a:ext cx="4002063" cy="2667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Service Contracts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will required production practices affect your costs and revenues?</a:t>
            </a:r>
            <a:endParaRPr lang="en-US" sz="3200" dirty="0"/>
          </a:p>
        </p:txBody>
      </p:sp>
      <p:sp>
        <p:nvSpPr>
          <p:cNvPr id="3" name="Content Placeholder 2"/>
          <p:cNvSpPr>
            <a:spLocks noGrp="1"/>
          </p:cNvSpPr>
          <p:nvPr>
            <p:ph idx="1"/>
          </p:nvPr>
        </p:nvSpPr>
        <p:spPr>
          <a:xfrm>
            <a:off x="228600" y="1600200"/>
            <a:ext cx="8458200" cy="4953000"/>
          </a:xfrm>
        </p:spPr>
        <p:txBody>
          <a:bodyPr/>
          <a:lstStyle/>
          <a:p>
            <a:r>
              <a:rPr lang="en-US" sz="3600" dirty="0" smtClean="0"/>
              <a:t>Will any investment in new equipment be </a:t>
            </a:r>
            <a:r>
              <a:rPr lang="en-US" sz="3600" dirty="0" smtClean="0"/>
              <a:t>required?</a:t>
            </a:r>
            <a:endParaRPr lang="en-US" sz="3200" dirty="0" smtClean="0"/>
          </a:p>
          <a:p>
            <a:pPr lvl="1"/>
            <a:r>
              <a:rPr lang="en-US" dirty="0" smtClean="0"/>
              <a:t>Is the length of the contract long enough to recover your investment?</a:t>
            </a:r>
          </a:p>
          <a:p>
            <a:pPr lvl="1"/>
            <a:r>
              <a:rPr lang="en-US" dirty="0" smtClean="0"/>
              <a:t>Can </a:t>
            </a:r>
            <a:r>
              <a:rPr lang="en-US" dirty="0" smtClean="0"/>
              <a:t>the contract be terminated before you recover your investment</a:t>
            </a:r>
            <a:r>
              <a:rPr lang="en-US" dirty="0" smtClean="0"/>
              <a:t>?</a:t>
            </a:r>
          </a:p>
          <a:p>
            <a:r>
              <a:rPr lang="en-US" dirty="0" smtClean="0"/>
              <a:t>How is the new enterprise going to affect your overall enterprise mix and whole farm plan?</a:t>
            </a:r>
            <a:endParaRPr lang="en-US" dirty="0" smtClean="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smtClean="0"/>
              <a:t>Time for a Background Check</a:t>
            </a:r>
            <a:endParaRPr lang="en-US" sz="3600" dirty="0"/>
          </a:p>
        </p:txBody>
      </p:sp>
      <p:sp>
        <p:nvSpPr>
          <p:cNvPr id="3" name="Content Placeholder 2"/>
          <p:cNvSpPr>
            <a:spLocks noGrp="1"/>
          </p:cNvSpPr>
          <p:nvPr>
            <p:ph idx="1"/>
          </p:nvPr>
        </p:nvSpPr>
        <p:spPr>
          <a:xfrm>
            <a:off x="2895600" y="1600200"/>
            <a:ext cx="6019800" cy="4525963"/>
          </a:xfrm>
        </p:spPr>
        <p:txBody>
          <a:bodyPr/>
          <a:lstStyle/>
          <a:p>
            <a:r>
              <a:rPr lang="en-US" dirty="0" smtClean="0"/>
              <a:t>Are you talking to a valid contractor?</a:t>
            </a:r>
          </a:p>
          <a:p>
            <a:r>
              <a:rPr lang="en-US" dirty="0" smtClean="0"/>
              <a:t>Are </a:t>
            </a:r>
            <a:r>
              <a:rPr lang="en-US" dirty="0" smtClean="0"/>
              <a:t>you willing (and able) to give the </a:t>
            </a:r>
            <a:r>
              <a:rPr lang="en-US" dirty="0" smtClean="0"/>
              <a:t>contractor a financial statement  and references?</a:t>
            </a:r>
            <a:endParaRPr lang="en-US" dirty="0" smtClean="0"/>
          </a:p>
          <a:p>
            <a:r>
              <a:rPr lang="en-US" dirty="0" smtClean="0"/>
              <a:t>Research and understand the background of the person or company with which you are signing the contract</a:t>
            </a:r>
            <a:r>
              <a:rPr lang="en-US" dirty="0" smtClean="0"/>
              <a:t>.</a:t>
            </a:r>
            <a:endParaRPr lang="en-US" dirty="0" smtClean="0"/>
          </a:p>
          <a:p>
            <a:endParaRPr lang="en-US" dirty="0"/>
          </a:p>
        </p:txBody>
      </p:sp>
      <p:pic>
        <p:nvPicPr>
          <p:cNvPr id="1027" name="Picture 3" descr="C:\Users\Owner\AppData\Local\Microsoft\Windows\Temporary Internet Files\Content.IE5\OBSSJAAC\MPj01788610000[1].jpg"/>
          <p:cNvPicPr>
            <a:picLocks noChangeAspect="1" noChangeArrowheads="1"/>
          </p:cNvPicPr>
          <p:nvPr/>
        </p:nvPicPr>
        <p:blipFill>
          <a:blip r:embed="rId3" cstate="print"/>
          <a:srcRect/>
          <a:stretch>
            <a:fillRect/>
          </a:stretch>
        </p:blipFill>
        <p:spPr bwMode="auto">
          <a:xfrm>
            <a:off x="228600" y="1981200"/>
            <a:ext cx="2414016" cy="3657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How Do I Know if I am Even Complying with the Contract?</a:t>
            </a:r>
            <a:endParaRPr lang="en-US" sz="4000" dirty="0"/>
          </a:p>
        </p:txBody>
      </p:sp>
      <p:pic>
        <p:nvPicPr>
          <p:cNvPr id="41986" name="Picture 2"/>
          <p:cNvPicPr>
            <a:picLocks noChangeAspect="1" noChangeArrowheads="1"/>
          </p:cNvPicPr>
          <p:nvPr/>
        </p:nvPicPr>
        <p:blipFill>
          <a:blip r:embed="rId3" cstate="print"/>
          <a:srcRect/>
          <a:stretch>
            <a:fillRect/>
          </a:stretch>
        </p:blipFill>
        <p:spPr bwMode="auto">
          <a:xfrm>
            <a:off x="228600" y="1752600"/>
            <a:ext cx="8728364" cy="1828800"/>
          </a:xfrm>
          <a:prstGeom prst="rect">
            <a:avLst/>
          </a:prstGeom>
          <a:noFill/>
          <a:ln w="9525">
            <a:noFill/>
            <a:miter lim="800000"/>
            <a:headEnd/>
            <a:tailEnd/>
          </a:ln>
        </p:spPr>
      </p:pic>
      <p:pic>
        <p:nvPicPr>
          <p:cNvPr id="41987" name="Picture 3"/>
          <p:cNvPicPr>
            <a:picLocks noChangeAspect="1" noChangeArrowheads="1"/>
          </p:cNvPicPr>
          <p:nvPr/>
        </p:nvPicPr>
        <p:blipFill>
          <a:blip r:embed="rId4" cstate="print"/>
          <a:srcRect/>
          <a:stretch>
            <a:fillRect/>
          </a:stretch>
        </p:blipFill>
        <p:spPr bwMode="auto">
          <a:xfrm>
            <a:off x="176980" y="3964858"/>
            <a:ext cx="8785207" cy="1219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fade">
                                      <p:cBhvr>
                                        <p:cTn id="12"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Risks</a:t>
            </a:r>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0" y="1768150"/>
            <a:ext cx="9144000" cy="746449"/>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94465" y="3124200"/>
            <a:ext cx="9068369" cy="1905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fade">
                                      <p:cBhvr>
                                        <p:cTn id="12"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Indemnification and Environmental Liability</a:t>
            </a:r>
            <a:endParaRPr lang="en-US" sz="4000" dirty="0"/>
          </a:p>
        </p:txBody>
      </p:sp>
      <p:sp>
        <p:nvSpPr>
          <p:cNvPr id="3" name="Content Placeholder 2"/>
          <p:cNvSpPr>
            <a:spLocks noGrp="1"/>
          </p:cNvSpPr>
          <p:nvPr>
            <p:ph idx="1"/>
          </p:nvPr>
        </p:nvSpPr>
        <p:spPr/>
        <p:txBody>
          <a:bodyPr/>
          <a:lstStyle/>
          <a:p>
            <a:r>
              <a:rPr lang="en-US" dirty="0" smtClean="0"/>
              <a:t>Do you have all required permits, licenses, and other government approvals?</a:t>
            </a:r>
          </a:p>
          <a:p>
            <a:r>
              <a:rPr lang="en-US" dirty="0" smtClean="0"/>
              <a:t>Do you have a GOOD grasp of the applicable regulations?</a:t>
            </a:r>
          </a:p>
          <a:p>
            <a:r>
              <a:rPr lang="en-US" dirty="0" smtClean="0"/>
              <a:t>Do you have best management practices above and beyond the </a:t>
            </a:r>
            <a:r>
              <a:rPr lang="en-US" dirty="0" err="1" smtClean="0"/>
              <a:t>regs</a:t>
            </a:r>
            <a:r>
              <a:rPr lang="en-US" dirty="0" smtClean="0"/>
              <a:t>?</a:t>
            </a:r>
          </a:p>
          <a:p>
            <a:r>
              <a:rPr lang="en-US" dirty="0" smtClean="0"/>
              <a:t>Do you have strong indemnification language in your favor?</a:t>
            </a:r>
            <a:endParaRPr lang="en-US"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Partners Here or What?</a:t>
            </a:r>
            <a:endParaRPr lang="en-US" dirty="0"/>
          </a:p>
        </p:txBody>
      </p:sp>
      <p:sp>
        <p:nvSpPr>
          <p:cNvPr id="3" name="Content Placeholder 2"/>
          <p:cNvSpPr>
            <a:spLocks noGrp="1"/>
          </p:cNvSpPr>
          <p:nvPr>
            <p:ph idx="1"/>
          </p:nvPr>
        </p:nvSpPr>
        <p:spPr/>
        <p:txBody>
          <a:bodyPr/>
          <a:lstStyle/>
          <a:p>
            <a:r>
              <a:rPr lang="en-US" dirty="0" smtClean="0"/>
              <a:t>Most agreements will specify that no partnership or joint venture is to be created by virtue of the agreement.</a:t>
            </a:r>
          </a:p>
          <a:p>
            <a:pPr lvl="1"/>
            <a:r>
              <a:rPr lang="en-US" dirty="0" smtClean="0"/>
              <a:t>Partnerships can mean that liabilities of one party become the liabilities of the other.</a:t>
            </a:r>
          </a:p>
          <a:p>
            <a:r>
              <a:rPr lang="en-US" dirty="0" smtClean="0"/>
              <a:t>Language regarding partnership is important, but also important is how the parties act.</a:t>
            </a:r>
          </a:p>
          <a:p>
            <a:pPr lvl="1"/>
            <a:r>
              <a:rPr lang="en-US" dirty="0" smtClean="0"/>
              <a:t>How is the producer paid?</a:t>
            </a:r>
          </a:p>
          <a:p>
            <a:pPr lvl="1"/>
            <a:r>
              <a:rPr lang="en-US" dirty="0" smtClean="0"/>
              <a:t>How are resources shared?</a:t>
            </a:r>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2800" dirty="0" smtClean="0"/>
              <a:t>Forget Partners – Am  I This Guy’s </a:t>
            </a:r>
            <a:r>
              <a:rPr lang="en-US" sz="2800" i="1" dirty="0" smtClean="0"/>
              <a:t>Employee</a:t>
            </a:r>
            <a:r>
              <a:rPr lang="en-US" sz="2800" dirty="0" smtClean="0"/>
              <a:t>?</a:t>
            </a:r>
            <a:br>
              <a:rPr lang="en-US" sz="2800" dirty="0" smtClean="0"/>
            </a:br>
            <a:r>
              <a:rPr lang="en-US" sz="2800" dirty="0" smtClean="0"/>
              <a:t>Employees vs. Independent Contractors: </a:t>
            </a:r>
            <a:br>
              <a:rPr lang="en-US" sz="2800" dirty="0" smtClean="0"/>
            </a:br>
            <a:r>
              <a:rPr lang="en-US" sz="2800" dirty="0" smtClean="0"/>
              <a:t>The Oklahoma Opinions</a:t>
            </a:r>
            <a:endParaRPr lang="en-US" sz="2800" dirty="0"/>
          </a:p>
        </p:txBody>
      </p:sp>
      <p:sp>
        <p:nvSpPr>
          <p:cNvPr id="3" name="Content Placeholder 2"/>
          <p:cNvSpPr>
            <a:spLocks noGrp="1"/>
          </p:cNvSpPr>
          <p:nvPr>
            <p:ph idx="1"/>
          </p:nvPr>
        </p:nvSpPr>
        <p:spPr>
          <a:xfrm>
            <a:off x="0" y="1600200"/>
            <a:ext cx="8915400" cy="5029200"/>
          </a:xfrm>
        </p:spPr>
        <p:txBody>
          <a:bodyPr/>
          <a:lstStyle/>
          <a:p>
            <a:r>
              <a:rPr lang="en-US" sz="2000" dirty="0" smtClean="0"/>
              <a:t>An independent contractor is one who engages to perform a certain service for another, according to his own method and manner, free from control and direction of his employer in all matters connected with the performance of the service, except as to the result thereof.  </a:t>
            </a:r>
            <a:r>
              <a:rPr lang="en-US" sz="2000" i="1" dirty="0" smtClean="0"/>
              <a:t>Miller Constr. Co. v. </a:t>
            </a:r>
            <a:r>
              <a:rPr lang="en-US" sz="2000" i="1" dirty="0" err="1" smtClean="0"/>
              <a:t>Wenthold</a:t>
            </a:r>
            <a:r>
              <a:rPr lang="en-US" sz="2000" dirty="0" smtClean="0"/>
              <a:t>, 458 P.2d 637 (Okla. 1969).</a:t>
            </a:r>
          </a:p>
          <a:p>
            <a:r>
              <a:rPr lang="en-US" sz="2000" dirty="0" smtClean="0"/>
              <a:t>An employer may specify and control the manner in which an employee performs the actual work itself. </a:t>
            </a:r>
            <a:r>
              <a:rPr lang="en-US" sz="2000" i="1" dirty="0" err="1" smtClean="0"/>
              <a:t>Bouziden</a:t>
            </a:r>
            <a:r>
              <a:rPr lang="en-US" sz="2000" i="1" dirty="0" smtClean="0"/>
              <a:t> v. Alfalfa Elec. Coop., Inc.</a:t>
            </a:r>
            <a:r>
              <a:rPr lang="en-US" sz="2000" dirty="0" smtClean="0"/>
              <a:t>, 16 P.3d 450, 459 (Okla. 2000).</a:t>
            </a:r>
          </a:p>
          <a:p>
            <a:r>
              <a:rPr lang="en-US" sz="2000" dirty="0" smtClean="0"/>
              <a:t>Contractors are paid based largely on performance, rather than receiving a wage or salary, which is indicative of an employment relationship, </a:t>
            </a:r>
            <a:r>
              <a:rPr lang="en-US" sz="2000" i="1" dirty="0" smtClean="0"/>
              <a:t>Mistletoe Express Serv., Inc. v. Culp</a:t>
            </a:r>
            <a:r>
              <a:rPr lang="en-US" sz="2000" dirty="0" smtClean="0"/>
              <a:t>, 353 P.2d 9, 12 (Okla. 1959). </a:t>
            </a:r>
          </a:p>
          <a:p>
            <a:r>
              <a:rPr lang="en-US" sz="2000" dirty="0" smtClean="0"/>
              <a:t>Courts have held that provision of one's own equipment and the right to engage employees are factors which militate in favor of finding that the person in question is an independent contractor. </a:t>
            </a:r>
            <a:r>
              <a:rPr lang="en-US" sz="2000" i="1" dirty="0" smtClean="0"/>
              <a:t>Cook Constr. Co. v. </a:t>
            </a:r>
            <a:r>
              <a:rPr lang="en-US" sz="2000" i="1" dirty="0" err="1" smtClean="0"/>
              <a:t>Longcrier</a:t>
            </a:r>
            <a:r>
              <a:rPr lang="en-US" sz="2000" dirty="0" smtClean="0"/>
              <a:t>, 405 P.2d 165, 169 (Okla. 1965) (Williams, J., dissenting). </a:t>
            </a:r>
          </a:p>
          <a:p>
            <a:endParaRPr lang="en-US" sz="1800"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Our Program Today: </a:t>
            </a:r>
            <a:br>
              <a:rPr lang="en-US" sz="2800" dirty="0" smtClean="0"/>
            </a:br>
            <a:r>
              <a:rPr lang="en-US" sz="2800" dirty="0" smtClean="0"/>
              <a:t>“Environmental” Contracting in Agriculture</a:t>
            </a:r>
            <a:endParaRPr lang="en-US" sz="2800" dirty="0"/>
          </a:p>
        </p:txBody>
      </p:sp>
      <p:sp>
        <p:nvSpPr>
          <p:cNvPr id="3" name="Content Placeholder 2"/>
          <p:cNvSpPr>
            <a:spLocks noGrp="1"/>
          </p:cNvSpPr>
          <p:nvPr>
            <p:ph idx="1"/>
          </p:nvPr>
        </p:nvSpPr>
        <p:spPr>
          <a:xfrm>
            <a:off x="152400" y="1600200"/>
            <a:ext cx="4876800" cy="4525963"/>
          </a:xfrm>
        </p:spPr>
        <p:txBody>
          <a:bodyPr/>
          <a:lstStyle/>
          <a:p>
            <a:r>
              <a:rPr lang="en-US" dirty="0" smtClean="0"/>
              <a:t>Production</a:t>
            </a:r>
          </a:p>
          <a:p>
            <a:pPr lvl="1"/>
            <a:r>
              <a:rPr lang="en-US" dirty="0" smtClean="0"/>
              <a:t>Biofuels </a:t>
            </a:r>
          </a:p>
          <a:p>
            <a:pPr lvl="1"/>
            <a:r>
              <a:rPr lang="en-US" dirty="0" smtClean="0"/>
              <a:t>Biomass</a:t>
            </a:r>
          </a:p>
          <a:p>
            <a:r>
              <a:rPr lang="en-US" dirty="0" smtClean="0"/>
              <a:t>“Services”</a:t>
            </a:r>
          </a:p>
          <a:p>
            <a:pPr lvl="1"/>
            <a:r>
              <a:rPr lang="en-US" dirty="0" smtClean="0"/>
              <a:t>Carbon sequestration</a:t>
            </a:r>
          </a:p>
          <a:p>
            <a:pPr lvl="1"/>
            <a:r>
              <a:rPr lang="en-US" dirty="0" smtClean="0"/>
              <a:t>Manure application</a:t>
            </a:r>
          </a:p>
          <a:p>
            <a:pPr lvl="1"/>
            <a:r>
              <a:rPr lang="en-US" dirty="0" err="1" smtClean="0"/>
              <a:t>Landfarming</a:t>
            </a:r>
            <a:r>
              <a:rPr lang="en-US" dirty="0" smtClean="0"/>
              <a:t> (oil and gas)</a:t>
            </a:r>
          </a:p>
          <a:p>
            <a:r>
              <a:rPr lang="en-US" dirty="0" smtClean="0"/>
              <a:t>Leases</a:t>
            </a:r>
          </a:p>
          <a:p>
            <a:pPr lvl="1"/>
            <a:r>
              <a:rPr lang="en-US" dirty="0" smtClean="0"/>
              <a:t>Wind, solar, geothermal</a:t>
            </a:r>
          </a:p>
        </p:txBody>
      </p:sp>
      <p:pic>
        <p:nvPicPr>
          <p:cNvPr id="1026" name="Picture 2" descr="http://www.extension.iastate.edu/NR/rdonlyres/1405E583-CE4C-4F1D-9832-139E87810E56/65620/HarvestGrainStover.JPG"/>
          <p:cNvPicPr>
            <a:picLocks noChangeAspect="1" noChangeArrowheads="1"/>
          </p:cNvPicPr>
          <p:nvPr/>
        </p:nvPicPr>
        <p:blipFill>
          <a:blip r:embed="rId2" cstate="print"/>
          <a:srcRect/>
          <a:stretch>
            <a:fillRect/>
          </a:stretch>
        </p:blipFill>
        <p:spPr bwMode="auto">
          <a:xfrm>
            <a:off x="5791200" y="1524000"/>
            <a:ext cx="2438400" cy="1828800"/>
          </a:xfrm>
          <a:prstGeom prst="rect">
            <a:avLst/>
          </a:prstGeom>
          <a:noFill/>
        </p:spPr>
      </p:pic>
      <p:pic>
        <p:nvPicPr>
          <p:cNvPr id="1030" name="Picture 6" descr="http://www.ces.purdue.edu/pork/images/apply/mmcd170.jpg"/>
          <p:cNvPicPr>
            <a:picLocks noChangeAspect="1" noChangeArrowheads="1"/>
          </p:cNvPicPr>
          <p:nvPr/>
        </p:nvPicPr>
        <p:blipFill>
          <a:blip r:embed="rId3" cstate="print"/>
          <a:srcRect/>
          <a:stretch>
            <a:fillRect/>
          </a:stretch>
        </p:blipFill>
        <p:spPr bwMode="auto">
          <a:xfrm>
            <a:off x="5791200" y="3429000"/>
            <a:ext cx="2500925" cy="1676400"/>
          </a:xfrm>
          <a:prstGeom prst="rect">
            <a:avLst/>
          </a:prstGeom>
          <a:noFill/>
        </p:spPr>
      </p:pic>
      <p:pic>
        <p:nvPicPr>
          <p:cNvPr id="1032" name="Picture 8" descr="http://nerdgirltalking.files.wordpress.com/2009/07/windfarm.jpg"/>
          <p:cNvPicPr>
            <a:picLocks noChangeAspect="1" noChangeArrowheads="1"/>
          </p:cNvPicPr>
          <p:nvPr/>
        </p:nvPicPr>
        <p:blipFill>
          <a:blip r:embed="rId4" cstate="print"/>
          <a:srcRect/>
          <a:stretch>
            <a:fillRect/>
          </a:stretch>
        </p:blipFill>
        <p:spPr bwMode="auto">
          <a:xfrm>
            <a:off x="5791200" y="5233417"/>
            <a:ext cx="2476500" cy="162458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416175"/>
            <a:ext cx="7772400" cy="1470025"/>
          </a:xfrm>
        </p:spPr>
        <p:txBody>
          <a:bodyPr/>
          <a:lstStyle/>
          <a:p>
            <a:r>
              <a:rPr lang="en-US" dirty="0" smtClean="0"/>
              <a:t>Leases</a:t>
            </a:r>
            <a:endParaRPr lang="en-US" dirty="0"/>
          </a:p>
        </p:txBody>
      </p:sp>
      <p:sp>
        <p:nvSpPr>
          <p:cNvPr id="5" name="Subtitle 4"/>
          <p:cNvSpPr>
            <a:spLocks noGrp="1"/>
          </p:cNvSpPr>
          <p:nvPr>
            <p:ph type="subTitle" idx="1"/>
          </p:nvPr>
        </p:nvSpPr>
        <p:spPr/>
        <p:txBody>
          <a:bodyPr/>
          <a:lstStyle/>
          <a:p>
            <a:r>
              <a:rPr lang="en-US" dirty="0" smtClean="0"/>
              <a:t>(Stay tuned for the next session)</a:t>
            </a:r>
            <a:endParaRPr lang="en-US"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720975"/>
            <a:ext cx="7772400" cy="1470025"/>
          </a:xfrm>
        </p:spPr>
        <p:txBody>
          <a:bodyPr/>
          <a:lstStyle/>
          <a:p>
            <a:r>
              <a:rPr lang="en-US" dirty="0" smtClean="0"/>
              <a:t>General Considerations </a:t>
            </a:r>
            <a:br>
              <a:rPr lang="en-US" dirty="0" smtClean="0"/>
            </a:br>
            <a:r>
              <a:rPr lang="en-US" dirty="0" smtClean="0"/>
              <a:t>for all contracts</a:t>
            </a:r>
            <a:endParaRPr lang="en-US"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to be at the table?</a:t>
            </a:r>
            <a:endParaRPr lang="en-US" dirty="0"/>
          </a:p>
        </p:txBody>
      </p:sp>
      <p:sp>
        <p:nvSpPr>
          <p:cNvPr id="3" name="Content Placeholder 2"/>
          <p:cNvSpPr>
            <a:spLocks noGrp="1"/>
          </p:cNvSpPr>
          <p:nvPr>
            <p:ph idx="1"/>
          </p:nvPr>
        </p:nvSpPr>
        <p:spPr>
          <a:xfrm>
            <a:off x="228600" y="1600200"/>
            <a:ext cx="8763000" cy="4525963"/>
          </a:xfrm>
        </p:spPr>
        <p:txBody>
          <a:bodyPr/>
          <a:lstStyle/>
          <a:p>
            <a:r>
              <a:rPr lang="en-US" sz="2800" dirty="0" smtClean="0"/>
              <a:t>Your attorney</a:t>
            </a:r>
          </a:p>
          <a:p>
            <a:r>
              <a:rPr lang="en-US" sz="2800" dirty="0" smtClean="0"/>
              <a:t>Your accountant or other financial professional</a:t>
            </a:r>
          </a:p>
          <a:p>
            <a:r>
              <a:rPr lang="en-US" sz="2800" dirty="0" smtClean="0"/>
              <a:t>FSA</a:t>
            </a:r>
          </a:p>
          <a:p>
            <a:r>
              <a:rPr lang="en-US" sz="2800" dirty="0" smtClean="0"/>
              <a:t>Crop insurance professionals</a:t>
            </a:r>
          </a:p>
          <a:p>
            <a:r>
              <a:rPr lang="en-US" sz="2800" dirty="0" smtClean="0"/>
              <a:t>Are you prevented from discussing the contract with others?</a:t>
            </a:r>
          </a:p>
          <a:p>
            <a:pPr lvl="1"/>
            <a:r>
              <a:rPr lang="en-US" sz="2400" dirty="0" smtClean="0"/>
              <a:t>Other producers?</a:t>
            </a:r>
          </a:p>
          <a:p>
            <a:pPr lvl="1"/>
            <a:r>
              <a:rPr lang="en-US" sz="2400" dirty="0" smtClean="0"/>
              <a:t>Landlords?</a:t>
            </a:r>
          </a:p>
          <a:p>
            <a:pPr lvl="1"/>
            <a:r>
              <a:rPr lang="en-US" sz="2400" dirty="0" smtClean="0"/>
              <a:t>Lenders?</a:t>
            </a:r>
          </a:p>
          <a:p>
            <a:endParaRPr lang="en-US" sz="2800" dirty="0"/>
          </a:p>
        </p:txBody>
      </p:sp>
      <p:pic>
        <p:nvPicPr>
          <p:cNvPr id="8195" name="Picture 3" descr="C:\Users\Owner\AppData\Local\Microsoft\Windows\Temporary Internet Files\Content.IE5\5V34P53K\MPj04029600000[1].jpg"/>
          <p:cNvPicPr>
            <a:picLocks noChangeAspect="1" noChangeArrowheads="1"/>
          </p:cNvPicPr>
          <p:nvPr/>
        </p:nvPicPr>
        <p:blipFill>
          <a:blip r:embed="rId3" cstate="print"/>
          <a:srcRect/>
          <a:stretch>
            <a:fillRect/>
          </a:stretch>
        </p:blipFill>
        <p:spPr bwMode="auto">
          <a:xfrm>
            <a:off x="4495800" y="4521200"/>
            <a:ext cx="3505200" cy="2336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Arbitration May Not Be </a:t>
            </a:r>
            <a:br>
              <a:rPr lang="en-US" sz="4000" dirty="0" smtClean="0"/>
            </a:br>
            <a:r>
              <a:rPr lang="en-US" sz="4000" dirty="0" smtClean="0"/>
              <a:t>All its Cracked Up to Be...</a:t>
            </a:r>
            <a:endParaRPr lang="en-US" sz="4000" dirty="0"/>
          </a:p>
        </p:txBody>
      </p:sp>
      <p:sp>
        <p:nvSpPr>
          <p:cNvPr id="5" name="Content Placeholder 4"/>
          <p:cNvSpPr>
            <a:spLocks noGrp="1"/>
          </p:cNvSpPr>
          <p:nvPr>
            <p:ph idx="1"/>
          </p:nvPr>
        </p:nvSpPr>
        <p:spPr>
          <a:xfrm>
            <a:off x="0" y="1600200"/>
            <a:ext cx="8915400" cy="4525963"/>
          </a:xfrm>
        </p:spPr>
        <p:txBody>
          <a:bodyPr/>
          <a:lstStyle/>
          <a:p>
            <a:pPr marL="457200" indent="-457200">
              <a:lnSpc>
                <a:spcPct val="150000"/>
              </a:lnSpc>
            </a:pPr>
            <a:r>
              <a:rPr lang="en-US" sz="2000" dirty="0" smtClean="0"/>
              <a:t>Parties may have to pay for the arbitration panel (and most  contracts specify “loser pays”).</a:t>
            </a:r>
          </a:p>
          <a:p>
            <a:pPr marL="457200" indent="-457200">
              <a:lnSpc>
                <a:spcPct val="150000"/>
              </a:lnSpc>
            </a:pPr>
            <a:r>
              <a:rPr lang="en-US" sz="2000" dirty="0" smtClean="0"/>
              <a:t>The  rules of evidence may be  different.</a:t>
            </a:r>
          </a:p>
          <a:p>
            <a:pPr marL="457200" indent="-457200">
              <a:lnSpc>
                <a:spcPct val="150000"/>
              </a:lnSpc>
            </a:pPr>
            <a:r>
              <a:rPr lang="en-US" sz="2000" dirty="0" smtClean="0"/>
              <a:t>Heck, a lot of the rules may be  different.</a:t>
            </a:r>
          </a:p>
          <a:p>
            <a:pPr marL="457200" indent="-457200">
              <a:lnSpc>
                <a:spcPct val="150000"/>
              </a:lnSpc>
            </a:pPr>
            <a:r>
              <a:rPr lang="en-US" sz="2000" dirty="0" smtClean="0"/>
              <a:t>Watch for “choice of law” clauses.</a:t>
            </a:r>
          </a:p>
          <a:p>
            <a:pPr marL="914400" lvl="1" indent="-457200">
              <a:lnSpc>
                <a:spcPct val="150000"/>
              </a:lnSpc>
            </a:pPr>
            <a:r>
              <a:rPr lang="en-US" sz="1800" dirty="0" smtClean="0"/>
              <a:t>Most state’s choice of law rules would state that the </a:t>
            </a:r>
            <a:br>
              <a:rPr lang="en-US" sz="1800" dirty="0" smtClean="0"/>
            </a:br>
            <a:r>
              <a:rPr lang="en-US" sz="1800" dirty="0" smtClean="0"/>
              <a:t>home court of the producer is where the case should </a:t>
            </a:r>
            <a:br>
              <a:rPr lang="en-US" sz="1800" dirty="0" smtClean="0"/>
            </a:br>
            <a:r>
              <a:rPr lang="en-US" sz="1800" dirty="0" smtClean="0"/>
              <a:t>be tried.</a:t>
            </a:r>
          </a:p>
          <a:p>
            <a:pPr marL="457200" indent="-457200">
              <a:lnSpc>
                <a:spcPct val="150000"/>
              </a:lnSpc>
            </a:pPr>
            <a:r>
              <a:rPr lang="en-US" sz="2000" dirty="0" smtClean="0"/>
              <a:t>If you have a disagreement with the other party do NOT cash the check.  Cashing the check may be deemed by the court as settlement of the dispute.</a:t>
            </a:r>
          </a:p>
          <a:p>
            <a:endParaRPr lang="en-US" dirty="0"/>
          </a:p>
        </p:txBody>
      </p:sp>
      <p:pic>
        <p:nvPicPr>
          <p:cNvPr id="98307" name="Picture 3" descr="C:\Users\Owner\AppData\Local\Microsoft\Windows\Temporary Internet Files\Content.IE5\Z0IWQWQY\MPj04024510000[1].jpg"/>
          <p:cNvPicPr>
            <a:picLocks noChangeAspect="1" noChangeArrowheads="1"/>
          </p:cNvPicPr>
          <p:nvPr/>
        </p:nvPicPr>
        <p:blipFill>
          <a:blip r:embed="rId3" cstate="print"/>
          <a:srcRect/>
          <a:stretch>
            <a:fillRect/>
          </a:stretch>
        </p:blipFill>
        <p:spPr bwMode="auto">
          <a:xfrm>
            <a:off x="6705600" y="2667000"/>
            <a:ext cx="2438400" cy="2438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a:xfrm>
            <a:off x="228600" y="1447800"/>
            <a:ext cx="8686800" cy="4525963"/>
          </a:xfrm>
        </p:spPr>
        <p:txBody>
          <a:bodyPr/>
          <a:lstStyle/>
          <a:p>
            <a:pPr>
              <a:lnSpc>
                <a:spcPct val="150000"/>
              </a:lnSpc>
            </a:pPr>
            <a:r>
              <a:rPr lang="en-US" dirty="0" smtClean="0"/>
              <a:t>Your questions may be satisfactorily answered before you sign a contract but not afterward.  Understand all aspects of the contract before signing.</a:t>
            </a:r>
          </a:p>
          <a:p>
            <a:pPr>
              <a:lnSpc>
                <a:spcPct val="150000"/>
              </a:lnSpc>
            </a:pPr>
            <a:r>
              <a:rPr lang="en-US" dirty="0" smtClean="0"/>
              <a:t>Don’t sign a contract you do not like hoping to negotiate better terms later.</a:t>
            </a:r>
          </a:p>
          <a:p>
            <a:pPr>
              <a:lnSpc>
                <a:spcPct val="150000"/>
              </a:lnSpc>
            </a:pPr>
            <a:r>
              <a:rPr lang="en-US" dirty="0" smtClean="0"/>
              <a:t>Document everything you do.</a:t>
            </a:r>
            <a:endParaRPr lang="en-US"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5634" name="Picture 2" descr="pet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447800"/>
            <a:ext cx="1414463" cy="2209800"/>
          </a:xfrm>
          <a:prstGeom prst="rect">
            <a:avLst/>
          </a:prstGeom>
          <a:noFill/>
          <a:ln w="9525">
            <a:noFill/>
            <a:miter lim="800000"/>
            <a:headEnd/>
            <a:tailEnd/>
          </a:ln>
        </p:spPr>
      </p:pic>
      <p:pic>
        <p:nvPicPr>
          <p:cNvPr id="2245635" name="Picture 3" descr="Extension2"/>
          <p:cNvPicPr>
            <a:picLocks noChangeAspect="1" noChangeArrowheads="1"/>
          </p:cNvPicPr>
          <p:nvPr/>
        </p:nvPicPr>
        <p:blipFill>
          <a:blip r:embed="rId4" cstate="print"/>
          <a:srcRect/>
          <a:stretch>
            <a:fillRect/>
          </a:stretch>
        </p:blipFill>
        <p:spPr bwMode="auto">
          <a:xfrm>
            <a:off x="1752600" y="2440675"/>
            <a:ext cx="4876800" cy="44173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1000"/>
                                  </p:stCondLst>
                                  <p:childTnLst>
                                    <p:set>
                                      <p:cBhvr>
                                        <p:cTn id="6" dur="1" fill="hold">
                                          <p:stCondLst>
                                            <p:cond delay="0"/>
                                          </p:stCondLst>
                                        </p:cTn>
                                        <p:tgtEl>
                                          <p:spTgt spid="2245634"/>
                                        </p:tgtEl>
                                        <p:attrNameLst>
                                          <p:attrName>style.visibility</p:attrName>
                                        </p:attrNameLst>
                                      </p:cBhvr>
                                      <p:to>
                                        <p:strVal val="visible"/>
                                      </p:to>
                                    </p:set>
                                    <p:anim calcmode="lin" valueType="num">
                                      <p:cBhvr additive="base">
                                        <p:cTn id="7" dur="1000" fill="hold"/>
                                        <p:tgtEl>
                                          <p:spTgt spid="2245634"/>
                                        </p:tgtEl>
                                        <p:attrNameLst>
                                          <p:attrName>ppt_x</p:attrName>
                                        </p:attrNameLst>
                                      </p:cBhvr>
                                      <p:tavLst>
                                        <p:tav tm="0">
                                          <p:val>
                                            <p:strVal val="1+#ppt_w/2"/>
                                          </p:val>
                                        </p:tav>
                                        <p:tav tm="100000">
                                          <p:val>
                                            <p:strVal val="#ppt_x"/>
                                          </p:val>
                                        </p:tav>
                                      </p:tavLst>
                                    </p:anim>
                                    <p:anim calcmode="lin" valueType="num">
                                      <p:cBhvr additive="base">
                                        <p:cTn id="8" dur="1000" fill="hold"/>
                                        <p:tgtEl>
                                          <p:spTgt spid="224563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5" presetClass="entr" presetSubtype="0" fill="hold" nodeType="afterEffect">
                                  <p:stCondLst>
                                    <p:cond delay="0"/>
                                  </p:stCondLst>
                                  <p:childTnLst>
                                    <p:set>
                                      <p:cBhvr>
                                        <p:cTn id="11" dur="1" fill="hold">
                                          <p:stCondLst>
                                            <p:cond delay="0"/>
                                          </p:stCondLst>
                                        </p:cTn>
                                        <p:tgtEl>
                                          <p:spTgt spid="2245635"/>
                                        </p:tgtEl>
                                        <p:attrNameLst>
                                          <p:attrName>style.visibility</p:attrName>
                                        </p:attrNameLst>
                                      </p:cBhvr>
                                      <p:to>
                                        <p:strVal val="visible"/>
                                      </p:to>
                                    </p:set>
                                    <p:anim calcmode="lin" valueType="num">
                                      <p:cBhvr>
                                        <p:cTn id="12" dur="2000" fill="hold"/>
                                        <p:tgtEl>
                                          <p:spTgt spid="2245635"/>
                                        </p:tgtEl>
                                        <p:attrNameLst>
                                          <p:attrName>ppt_w</p:attrName>
                                        </p:attrNameLst>
                                      </p:cBhvr>
                                      <p:tavLst>
                                        <p:tav tm="0">
                                          <p:val>
                                            <p:fltVal val="0"/>
                                          </p:val>
                                        </p:tav>
                                        <p:tav tm="100000">
                                          <p:val>
                                            <p:strVal val="#ppt_w"/>
                                          </p:val>
                                        </p:tav>
                                      </p:tavLst>
                                    </p:anim>
                                    <p:anim calcmode="lin" valueType="num">
                                      <p:cBhvr>
                                        <p:cTn id="13" dur="2000" fill="hold"/>
                                        <p:tgtEl>
                                          <p:spTgt spid="2245635"/>
                                        </p:tgtEl>
                                        <p:attrNameLst>
                                          <p:attrName>ppt_h</p:attrName>
                                        </p:attrNameLst>
                                      </p:cBhvr>
                                      <p:tavLst>
                                        <p:tav tm="0">
                                          <p:val>
                                            <p:fltVal val="0"/>
                                          </p:val>
                                        </p:tav>
                                        <p:tav tm="100000">
                                          <p:val>
                                            <p:strVal val="#ppt_h"/>
                                          </p:val>
                                        </p:tav>
                                      </p:tavLst>
                                    </p:anim>
                                    <p:anim calcmode="lin" valueType="num">
                                      <p:cBhvr>
                                        <p:cTn id="14" dur="2000" fill="hold"/>
                                        <p:tgtEl>
                                          <p:spTgt spid="2245635"/>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2456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YOU MAY HAVE TO DO THINGS DIFFERENTLY THAN YOU HAVE IN THE PAST</a:t>
            </a:r>
            <a:endParaRPr lang="en-US" sz="2800" dirty="0"/>
          </a:p>
        </p:txBody>
      </p:sp>
      <p:pic>
        <p:nvPicPr>
          <p:cNvPr id="4" name="Picture 4" descr="http://www.ces.purdue.edu/pork/images/apply/mmcd162.jpg"/>
          <p:cNvPicPr>
            <a:picLocks noChangeAspect="1" noChangeArrowheads="1"/>
          </p:cNvPicPr>
          <p:nvPr/>
        </p:nvPicPr>
        <p:blipFill>
          <a:blip r:embed="rId2" cstate="print"/>
          <a:srcRect/>
          <a:stretch>
            <a:fillRect/>
          </a:stretch>
        </p:blipFill>
        <p:spPr bwMode="auto">
          <a:xfrm>
            <a:off x="1676400" y="1576269"/>
            <a:ext cx="6095999" cy="528173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p:txBody>
          <a:bodyPr/>
          <a:lstStyle/>
          <a:p>
            <a:r>
              <a:rPr lang="en-US" sz="2800" dirty="0" smtClean="0"/>
              <a:t>Tradeoff: give up a considerable amount of control / flexibility in exchange for assurances provided by contract (guaranteed market, price if specifications are met).</a:t>
            </a:r>
          </a:p>
          <a:p>
            <a:r>
              <a:rPr lang="en-US" sz="2800" dirty="0" smtClean="0"/>
              <a:t>May lock in price, but may also introduce other risks – legal risk, risk of failing to meet contract specifications, risk of losing investment in specialized equipment if contract is terminated, etc.</a:t>
            </a:r>
          </a:p>
          <a:p>
            <a:r>
              <a:rPr lang="en-US" sz="2800" dirty="0" smtClean="0"/>
              <a:t>Majority of risks often left on producer.</a:t>
            </a:r>
            <a:endParaRPr lang="en-US" sz="28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risk</a:t>
            </a:r>
            <a:endParaRPr lang="en-US" dirty="0"/>
          </a:p>
        </p:txBody>
      </p:sp>
      <p:sp>
        <p:nvSpPr>
          <p:cNvPr id="3" name="Content Placeholder 2"/>
          <p:cNvSpPr>
            <a:spLocks noGrp="1"/>
          </p:cNvSpPr>
          <p:nvPr>
            <p:ph idx="1"/>
          </p:nvPr>
        </p:nvSpPr>
        <p:spPr/>
        <p:txBody>
          <a:bodyPr/>
          <a:lstStyle/>
          <a:p>
            <a:r>
              <a:rPr lang="en-US" dirty="0" smtClean="0"/>
              <a:t>What are the penalties for non-compliance with contract specifications?</a:t>
            </a:r>
          </a:p>
          <a:p>
            <a:r>
              <a:rPr lang="en-US" dirty="0" smtClean="0"/>
              <a:t>Are you penalized if you were not able to meet production specifications due to factors beyond your control?</a:t>
            </a:r>
          </a:p>
          <a:p>
            <a:r>
              <a:rPr lang="en-US" dirty="0" smtClean="0"/>
              <a:t>Who bears the extra costs incurred to achieve specifications (like extra drying)?</a:t>
            </a:r>
          </a:p>
          <a:p>
            <a:r>
              <a:rPr lang="en-US" dirty="0" smtClean="0"/>
              <a:t>What about “Acts of God” or “</a:t>
            </a:r>
            <a:r>
              <a:rPr lang="en-US" i="1" dirty="0" smtClean="0"/>
              <a:t>force majeure</a:t>
            </a:r>
            <a:r>
              <a:rPr lang="en-US" dirty="0" smtClean="0"/>
              <a:t>?”</a:t>
            </a: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and Risk of Loss</a:t>
            </a:r>
            <a:endParaRPr lang="en-US" dirty="0"/>
          </a:p>
        </p:txBody>
      </p:sp>
      <p:sp>
        <p:nvSpPr>
          <p:cNvPr id="3" name="Content Placeholder 2"/>
          <p:cNvSpPr>
            <a:spLocks noGrp="1"/>
          </p:cNvSpPr>
          <p:nvPr>
            <p:ph idx="1"/>
          </p:nvPr>
        </p:nvSpPr>
        <p:spPr>
          <a:xfrm>
            <a:off x="76200" y="1600200"/>
            <a:ext cx="7239000" cy="5029200"/>
          </a:xfrm>
        </p:spPr>
        <p:txBody>
          <a:bodyPr/>
          <a:lstStyle/>
          <a:p>
            <a:r>
              <a:rPr lang="en-US" dirty="0" smtClean="0"/>
              <a:t>Who holds title to the crop?</a:t>
            </a:r>
          </a:p>
          <a:p>
            <a:r>
              <a:rPr lang="en-US" dirty="0" smtClean="0"/>
              <a:t>Risk often follows title, but not always. </a:t>
            </a:r>
          </a:p>
          <a:p>
            <a:pPr lvl="1"/>
            <a:r>
              <a:rPr lang="en-US" dirty="0" smtClean="0"/>
              <a:t>Can be modified by the language of the agreement.</a:t>
            </a:r>
          </a:p>
          <a:p>
            <a:pPr lvl="1"/>
            <a:r>
              <a:rPr lang="en-US" dirty="0" smtClean="0"/>
              <a:t>Risk often gets shifted away from the contractor and towards the producer</a:t>
            </a:r>
            <a:r>
              <a:rPr lang="en-US" sz="2400" dirty="0" smtClean="0"/>
              <a:t>.</a:t>
            </a:r>
          </a:p>
          <a:p>
            <a:r>
              <a:rPr lang="en-US" sz="2800" dirty="0" smtClean="0"/>
              <a:t>Ask how title will affect the other risk tools available (CCC, federal crop insurance and loans). </a:t>
            </a:r>
          </a:p>
        </p:txBody>
      </p:sp>
      <p:pic>
        <p:nvPicPr>
          <p:cNvPr id="2051" name="Picture 3" descr="C:\Users\Owner\AppData\Local\Microsoft\Windows\Temporary Internet Files\Content.IE5\O7XFE7W6\MCj03110020000[1].wmf"/>
          <p:cNvPicPr>
            <a:picLocks noChangeAspect="1" noChangeArrowheads="1"/>
          </p:cNvPicPr>
          <p:nvPr/>
        </p:nvPicPr>
        <p:blipFill>
          <a:blip r:embed="rId3" cstate="print"/>
          <a:srcRect/>
          <a:stretch>
            <a:fillRect/>
          </a:stretch>
        </p:blipFill>
        <p:spPr bwMode="auto">
          <a:xfrm>
            <a:off x="7010400" y="3048000"/>
            <a:ext cx="2133600" cy="189498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Credit Risk:</a:t>
            </a:r>
            <a:br>
              <a:rPr lang="en-US" dirty="0" smtClean="0"/>
            </a:br>
            <a:r>
              <a:rPr lang="en-US" sz="3600" dirty="0" smtClean="0"/>
              <a:t>Unsecured Creditors and Bankruptcy</a:t>
            </a:r>
            <a:endParaRPr lang="en-US" dirty="0"/>
          </a:p>
        </p:txBody>
      </p:sp>
      <p:sp>
        <p:nvSpPr>
          <p:cNvPr id="3" name="Content Placeholder 2"/>
          <p:cNvSpPr>
            <a:spLocks noGrp="1"/>
          </p:cNvSpPr>
          <p:nvPr>
            <p:ph idx="1"/>
          </p:nvPr>
        </p:nvSpPr>
        <p:spPr>
          <a:xfrm>
            <a:off x="457200" y="1600200"/>
            <a:ext cx="7391400" cy="4525963"/>
          </a:xfrm>
        </p:spPr>
        <p:txBody>
          <a:bodyPr/>
          <a:lstStyle/>
          <a:p>
            <a:r>
              <a:rPr lang="en-US" sz="2800" dirty="0" smtClean="0"/>
              <a:t>If contracting party accepts payment at some later date than delivery, they become an “unsecured creditor.”</a:t>
            </a:r>
          </a:p>
          <a:p>
            <a:pPr lvl="1"/>
            <a:r>
              <a:rPr lang="en-US" sz="2400" dirty="0" smtClean="0"/>
              <a:t>“Farmers must be aware that their rights as creditors may changes, reduce, or vanish...”</a:t>
            </a:r>
          </a:p>
          <a:p>
            <a:pPr lvl="1"/>
            <a:r>
              <a:rPr lang="en-US" sz="2400" dirty="0" smtClean="0"/>
              <a:t>Unsecured creditors risk getting erased in bankruptcy, but secured creditors  stand a better chance – must file and perfect the lien.</a:t>
            </a:r>
          </a:p>
          <a:p>
            <a:r>
              <a:rPr lang="en-US" sz="2800" dirty="0" smtClean="0"/>
              <a:t>When a farmer receives a notice of a bankruptcy, they need to submit proof of their claim (DO NOT IGNORE THESE NOTICES).  </a:t>
            </a:r>
          </a:p>
          <a:p>
            <a:endParaRPr lang="en-US" dirty="0" smtClean="0"/>
          </a:p>
          <a:p>
            <a:endParaRPr lang="en-US" sz="2400" dirty="0"/>
          </a:p>
        </p:txBody>
      </p:sp>
      <p:pic>
        <p:nvPicPr>
          <p:cNvPr id="5122" name="Picture 2" descr="C:\Users\Owner\AppData\Local\Microsoft\Windows\Temporary Internet Files\Content.IE5\5V34P53K\MCj04241620000[1].wmf"/>
          <p:cNvPicPr>
            <a:picLocks noChangeAspect="1" noChangeArrowheads="1"/>
          </p:cNvPicPr>
          <p:nvPr/>
        </p:nvPicPr>
        <p:blipFill>
          <a:blip r:embed="rId3" cstate="print"/>
          <a:srcRect/>
          <a:stretch>
            <a:fillRect/>
          </a:stretch>
        </p:blipFill>
        <p:spPr bwMode="auto">
          <a:xfrm flipH="1">
            <a:off x="7753350" y="4267200"/>
            <a:ext cx="1390650" cy="18351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Credit Risk:</a:t>
            </a:r>
            <a:br>
              <a:rPr lang="en-US" sz="3600" dirty="0" smtClean="0"/>
            </a:br>
            <a:r>
              <a:rPr lang="en-US" sz="3600" dirty="0" smtClean="0"/>
              <a:t>Unsecured Creditors and Bankruptcy</a:t>
            </a:r>
            <a:endParaRPr lang="en-US" sz="3600" dirty="0"/>
          </a:p>
        </p:txBody>
      </p:sp>
      <p:sp>
        <p:nvSpPr>
          <p:cNvPr id="3" name="Content Placeholder 2"/>
          <p:cNvSpPr>
            <a:spLocks noGrp="1"/>
          </p:cNvSpPr>
          <p:nvPr>
            <p:ph idx="1"/>
          </p:nvPr>
        </p:nvSpPr>
        <p:spPr/>
        <p:txBody>
          <a:bodyPr/>
          <a:lstStyle/>
          <a:p>
            <a:r>
              <a:rPr lang="en-US" sz="4400" dirty="0" smtClean="0"/>
              <a:t>Proof of claim:</a:t>
            </a:r>
          </a:p>
          <a:p>
            <a:pPr lvl="1"/>
            <a:r>
              <a:rPr lang="en-US" sz="4000" dirty="0" smtClean="0"/>
              <a:t>A written statement of the claim, </a:t>
            </a:r>
          </a:p>
          <a:p>
            <a:pPr lvl="1"/>
            <a:r>
              <a:rPr lang="en-US" sz="4000" dirty="0" smtClean="0"/>
              <a:t>A copy of the contract, and </a:t>
            </a:r>
          </a:p>
          <a:p>
            <a:pPr lvl="1"/>
            <a:r>
              <a:rPr lang="en-US" sz="4000" dirty="0" smtClean="0"/>
              <a:t>Proof that security interest has been perfected.</a:t>
            </a:r>
            <a:endParaRPr lang="en-US" sz="4000" dirty="0"/>
          </a:p>
        </p:txBody>
      </p:sp>
      <p:pic>
        <p:nvPicPr>
          <p:cNvPr id="4099" name="Picture 3" descr="C:\Users\Owner\AppData\Local\Microsoft\Windows\Temporary Internet Files\Content.IE5\Z0IWQWQY\MCj04398240000[1].png"/>
          <p:cNvPicPr>
            <a:picLocks noChangeAspect="1" noChangeArrowheads="1"/>
          </p:cNvPicPr>
          <p:nvPr/>
        </p:nvPicPr>
        <p:blipFill>
          <a:blip r:embed="rId3" cstate="print"/>
          <a:srcRect/>
          <a:stretch>
            <a:fillRect/>
          </a:stretch>
        </p:blipFill>
        <p:spPr bwMode="auto">
          <a:xfrm>
            <a:off x="4876801" y="4952543"/>
            <a:ext cx="2133599" cy="213359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Preferential Transfers  in Bankruptcy:</a:t>
            </a:r>
            <a:br>
              <a:rPr lang="en-US" sz="3600" dirty="0" smtClean="0"/>
            </a:br>
            <a:r>
              <a:rPr lang="en-US" sz="3600" dirty="0" smtClean="0"/>
              <a:t>Reeling it Back In</a:t>
            </a:r>
            <a:endParaRPr lang="en-US" sz="3600" dirty="0"/>
          </a:p>
        </p:txBody>
      </p:sp>
      <p:sp>
        <p:nvSpPr>
          <p:cNvPr id="3" name="Content Placeholder 2"/>
          <p:cNvSpPr>
            <a:spLocks noGrp="1"/>
          </p:cNvSpPr>
          <p:nvPr>
            <p:ph idx="1"/>
          </p:nvPr>
        </p:nvSpPr>
        <p:spPr/>
        <p:txBody>
          <a:bodyPr/>
          <a:lstStyle/>
          <a:p>
            <a:r>
              <a:rPr lang="en-US" dirty="0" smtClean="0"/>
              <a:t>Whatever assets a debtor transfers during the ninety-day time period prior to filing bankruptcy may be recoverable by the trustee as a preferential transfer. </a:t>
            </a:r>
            <a:endParaRPr lang="en-US" dirty="0"/>
          </a:p>
        </p:txBody>
      </p:sp>
      <p:pic>
        <p:nvPicPr>
          <p:cNvPr id="4" name="Picture 6" descr="C:\Users\Owner\AppData\Local\Microsoft\Windows\Temporary Internet Files\Content.IE5\5V34P53K\MCj02352770000[1].wmf"/>
          <p:cNvPicPr>
            <a:picLocks noChangeAspect="1" noChangeArrowheads="1"/>
          </p:cNvPicPr>
          <p:nvPr/>
        </p:nvPicPr>
        <p:blipFill>
          <a:blip r:embed="rId2" cstate="print"/>
          <a:srcRect/>
          <a:stretch>
            <a:fillRect/>
          </a:stretch>
        </p:blipFill>
        <p:spPr bwMode="auto">
          <a:xfrm>
            <a:off x="2895600" y="3581400"/>
            <a:ext cx="2835554" cy="307453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tension Template">
  <a:themeElements>
    <a:clrScheme name="OSU Extens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U Extension #1">
      <a:majorFont>
        <a:latin typeface="Kozuka Gothic Pro H"/>
        <a:ea typeface=""/>
        <a:cs typeface=""/>
      </a:majorFont>
      <a:minorFont>
        <a:latin typeface="Kozuka Gothic Pro 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Kozuka Gothic Pro H"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Kozuka Gothic Pro H" pitchFamily="34" charset="-128"/>
          </a:defRPr>
        </a:defPPr>
      </a:lstStyle>
    </a:lnDef>
  </a:objectDefaults>
  <a:extraClrSchemeLst>
    <a:extraClrScheme>
      <a:clrScheme name="OSU Extens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U Extens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U Extens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U Extens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U Extens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U Extens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U Extens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U Extens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U Extens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U Extens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U Extens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U Extens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Extension Template</Template>
  <TotalTime>1230</TotalTime>
  <Words>1584</Words>
  <Application>Microsoft Office PowerPoint</Application>
  <PresentationFormat>On-screen Show (4:3)</PresentationFormat>
  <Paragraphs>139</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Extension Template</vt:lpstr>
      <vt:lpstr>Reading the Lines,  In Between the Lines,  and Nowhere Near the Lines Legal Issues in Environmental Contracting</vt:lpstr>
      <vt:lpstr>Our Program Today:  “Environmental” Contracting in Agriculture</vt:lpstr>
      <vt:lpstr>YOU MAY HAVE TO DO THINGS DIFFERENTLY THAN YOU HAVE IN THE PAST</vt:lpstr>
      <vt:lpstr>The Big Picture</vt:lpstr>
      <vt:lpstr>Production risk</vt:lpstr>
      <vt:lpstr>Title and Risk of Loss</vt:lpstr>
      <vt:lpstr>Credit Risk: Unsecured Creditors and Bankruptcy</vt:lpstr>
      <vt:lpstr>Credit Risk: Unsecured Creditors and Bankruptcy</vt:lpstr>
      <vt:lpstr>Preferential Transfers  in Bankruptcy: Reeling it Back In</vt:lpstr>
      <vt:lpstr>Preferential Transfers in Bankruptcy A payment can be recovered if it was: </vt:lpstr>
      <vt:lpstr>Is the Contractor a “Grain Dealer?”</vt:lpstr>
      <vt:lpstr>Service Contracts</vt:lpstr>
      <vt:lpstr>How will required production practices affect your costs and revenues?</vt:lpstr>
      <vt:lpstr>Time for a Background Check</vt:lpstr>
      <vt:lpstr>How Do I Know if I am Even Complying with the Contract?</vt:lpstr>
      <vt:lpstr>Indemnification Risks</vt:lpstr>
      <vt:lpstr>Indemnification and Environmental Liability</vt:lpstr>
      <vt:lpstr>Are We Partners Here or What?</vt:lpstr>
      <vt:lpstr>Forget Partners – Am  I This Guy’s Employee? Employees vs. Independent Contractors:  The Oklahoma Opinions</vt:lpstr>
      <vt:lpstr>Leases</vt:lpstr>
      <vt:lpstr>General Considerations  for all contracts</vt:lpstr>
      <vt:lpstr>Who needs to be at the table?</vt:lpstr>
      <vt:lpstr>Arbitration May Not Be  All its Cracked Up to Be...</vt:lpstr>
      <vt:lpstr>Other Considerations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Energy Leasing Issues for Oklahoma  Oklahoma Real Estate Commission</dc:title>
  <dc:creator>Ferrell, Shannon</dc:creator>
  <cp:lastModifiedBy>Owner</cp:lastModifiedBy>
  <cp:revision>116</cp:revision>
  <cp:lastPrinted>1601-01-01T00:00:00Z</cp:lastPrinted>
  <dcterms:created xsi:type="dcterms:W3CDTF">2009-10-23T15:53:46Z</dcterms:created>
  <dcterms:modified xsi:type="dcterms:W3CDTF">2010-02-08T00:35:00Z</dcterms:modified>
</cp:coreProperties>
</file>